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2"/>
  </p:sldMasterIdLst>
  <p:notesMasterIdLst>
    <p:notesMasterId r:id="rId3"/>
  </p:notesMasterIdLst>
  <p:sldIdLst>
    <p:sldId id="257" r:id="rId4"/>
    <p:sldId id="256" r:id="rId5"/>
    <p:sldId id="258" r:id="rId6"/>
    <p:sldId id="259" r:id="rId7"/>
    <p:sldId id="260" r:id="rId8"/>
    <p:sldId id="261" r:id="rId9"/>
    <p:sldId id="263" r:id="rId10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7"/>
    <p:restoredTop sz="94660"/>
  </p:normalViewPr>
  <p:slideViewPr>
    <p:cSldViewPr>
      <p:cViewPr varScale="1">
        <p:scale>
          <a:sx n="152" d="100"/>
          <a:sy n="152" d="100"/>
        </p:scale>
        <p:origin x="-64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4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5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6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7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14" name="四角形 14"/>
          <p:cNvSpPr>
            <a:spLocks noGrp="1" noRot="1" noChangeAspect="1"/>
          </p:cNvSpPr>
          <p:nvPr>
            <p:ph type="sldImg" idx="2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1115" name="四角形 15"/>
          <p:cNvSpPr>
            <a:spLocks noGrp="1"/>
          </p:cNvSpPr>
          <p:nvPr>
            <p:ph type="body" sz="quarter" idx="3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1116" name="四角形 16"/>
          <p:cNvSpPr>
            <a:spLocks noGrp="1"/>
          </p:cNvSpPr>
          <p:nvPr>
            <p:ph type="sldNum" sz="quarter" idx="5"/>
          </p:nvPr>
        </p:nvSpPr>
        <p:spPr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09" name="四角形 9"/>
          <p:cNvSpPr>
            <a:spLocks noGrp="1" noRot="1" noChangeAspect="1"/>
          </p:cNvSpPr>
          <p:nvPr>
            <p:ph type="sldImg" idx="2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1110" name="四角形 10"/>
          <p:cNvSpPr>
            <a:spLocks noGrp="1"/>
          </p:cNvSpPr>
          <p:nvPr>
            <p:ph type="body" sz="quarter" idx="3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1111" name="四角形 11"/>
          <p:cNvSpPr>
            <a:spLocks noGrp="1"/>
          </p:cNvSpPr>
          <p:nvPr>
            <p:ph type="sldNum" sz="quarter" idx="5"/>
          </p:nvPr>
        </p:nvSpPr>
        <p:spPr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2627" name="四角形 1527"/>
          <p:cNvSpPr>
            <a:spLocks noGrp="1" noRot="1" noChangeAspect="1"/>
          </p:cNvSpPr>
          <p:nvPr>
            <p:ph type="sldImg" idx="2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2628" name="四角形 1528"/>
          <p:cNvSpPr>
            <a:spLocks noGrp="1"/>
          </p:cNvSpPr>
          <p:nvPr>
            <p:ph type="body" sz="quarter" idx="3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2629" name="四角形 1529"/>
          <p:cNvSpPr>
            <a:spLocks noGrp="1"/>
          </p:cNvSpPr>
          <p:nvPr>
            <p:ph type="sldNum" sz="quarter" idx="5"/>
          </p:nvPr>
        </p:nvSpPr>
        <p:spPr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2639" name="四角形 1539"/>
          <p:cNvSpPr>
            <a:spLocks noGrp="1" noRot="1" noChangeAspect="1"/>
          </p:cNvSpPr>
          <p:nvPr>
            <p:ph type="sldImg" idx="2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2640" name="四角形 1540"/>
          <p:cNvSpPr>
            <a:spLocks noGrp="1"/>
          </p:cNvSpPr>
          <p:nvPr>
            <p:ph type="body" sz="quarter" idx="3"/>
          </p:nvPr>
        </p:nvSpPr>
        <p:spPr>
          <a:prstGeom prst="rect"/>
        </p:spPr>
        <p:txBody>
          <a:bodyPr/>
          <a:p>
            <a:endParaRPr kumimoji="1" lang="ja-JP" altLang="en-US"/>
          </a:p>
        </p:txBody>
      </p:sp>
      <p:sp>
        <p:nvSpPr>
          <p:cNvPr id="2641" name="四角形 1541"/>
          <p:cNvSpPr>
            <a:spLocks noGrp="1"/>
          </p:cNvSpPr>
          <p:nvPr>
            <p:ph type="sldNum" sz="quarter" idx="5"/>
          </p:nvPr>
        </p:nvSpPr>
        <p:spPr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サブタイトル 2"/>
          <p:cNvSpPr>
            <a:spLocks noGrp="1"/>
          </p:cNvSpPr>
          <p:nvPr>
            <p:ph type="subTitle" idx="1"/>
          </p:nvPr>
        </p:nvSpPr>
        <p:spPr>
          <a:xfrm>
            <a:off x="1375556" y="2571750"/>
            <a:ext cx="6400800" cy="164152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2838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3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4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41" name="タイトル 8"/>
          <p:cNvSpPr>
            <a:spLocks noGrp="1"/>
          </p:cNvSpPr>
          <p:nvPr>
            <p:ph type="title"/>
          </p:nvPr>
        </p:nvSpPr>
        <p:spPr>
          <a:xfrm>
            <a:off x="468000" y="1512000"/>
            <a:ext cx="8208000" cy="900000"/>
          </a:xfrm>
        </p:spPr>
        <p:txBody>
          <a:bodyPr/>
          <a:lstStyle>
            <a:lvl1pPr>
              <a:defRPr>
                <a:effectLst>
                  <a:glow rad="50800">
                    <a:schemeClr val="tx2">
                      <a:lumMod val="20000"/>
                      <a:lumOff val="80000"/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95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8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90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90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0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904" name="タイトル 8"/>
          <p:cNvSpPr>
            <a:spLocks noGrp="1"/>
          </p:cNvSpPr>
          <p:nvPr>
            <p:ph type="title"/>
          </p:nvPr>
        </p:nvSpPr>
        <p:spPr>
          <a:xfrm>
            <a:off x="6984268" y="205979"/>
            <a:ext cx="1702532" cy="438864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44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8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タイトル 1"/>
          <p:cNvSpPr>
            <a:spLocks noGrp="1"/>
          </p:cNvSpPr>
          <p:nvPr>
            <p:ph type="title"/>
          </p:nvPr>
        </p:nvSpPr>
        <p:spPr>
          <a:xfrm>
            <a:off x="468000" y="1512000"/>
            <a:ext cx="8218800" cy="9000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800" b="1" kern="1200" dirty="0"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effectLst>
                  <a:glow rad="50800">
                    <a:schemeClr val="bg1"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50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67644" y="2571750"/>
            <a:ext cx="6337722" cy="1651855"/>
          </a:xfrm>
        </p:spPr>
        <p:txBody>
          <a:bodyPr anchor="ctr">
            <a:normAutofit/>
          </a:bodyPr>
          <a:lstStyle>
            <a:lvl1pPr marL="0" indent="0" algn="ctr"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85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5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5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5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857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85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5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6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6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86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86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 algn="l">
              <a:buNone/>
              <a:defRPr kumimoji="1" lang="ja-JP" altLang="en-US" sz="2400" kern="1200" dirty="0" smtClean="0"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bg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86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86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6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6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タイトル 1"/>
          <p:cNvSpPr>
            <a:spLocks noGrp="1"/>
          </p:cNvSpPr>
          <p:nvPr>
            <p:ph type="title"/>
          </p:nvPr>
        </p:nvSpPr>
        <p:spPr>
          <a:xfrm>
            <a:off x="455712" y="2031690"/>
            <a:ext cx="8229600" cy="85725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lang="ja-JP" altLang="en-US" sz="4800" b="1" kern="1200" dirty="0">
                <a:gradFill flip="none" rotWithShape="1"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effectLst>
                  <a:glow rad="50800">
                    <a:schemeClr val="tx2">
                      <a:lumMod val="20000"/>
                      <a:lumOff val="80000"/>
                      <a:alpha val="50000"/>
                    </a:schemeClr>
                  </a:glow>
                  <a:reflection blurRad="6350" stA="3400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72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73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74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77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7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4618855" cy="746783"/>
          </a:xfrm>
        </p:spPr>
        <p:txBody>
          <a:bodyPr anchor="ctr">
            <a:normAutofit/>
          </a:bodyPr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8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303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2882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92080" y="204787"/>
            <a:ext cx="3394720" cy="746783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883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84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85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ctr">
            <a:noAutofit/>
          </a:bodyPr>
          <a:lstStyle>
            <a:lvl1pPr algn="ctr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88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2889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890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224B-E75F-4E19-AFB1-5EC7E8594E13}" type="datetimeFigureOut">
              <a:rPr kumimoji="1" lang="ja-JP" altLang="en-US" smtClean="0"/>
              <a:t>2015/3/4</a:t>
            </a:fld>
            <a:endParaRPr kumimoji="1" lang="ja-JP" altLang="en-US"/>
          </a:p>
        </p:txBody>
      </p:sp>
      <p:sp>
        <p:nvSpPr>
          <p:cNvPr id="2891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892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193B-3A30-410F-9CD8-6EE712D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5000"/>
          </a:schemeClr>
        </a:solidFill>
        <a:effectLst/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正方形/長方形 6"/>
          <p:cNvSpPr/>
          <p:nvPr/>
        </p:nvSpPr>
        <p:spPr>
          <a:xfrm>
            <a:off x="-14336" y="0"/>
            <a:ext cx="9144000" cy="5143500"/>
          </a:xfrm>
          <a:prstGeom prst="rect">
            <a:avLst/>
          </a:prstGeom>
          <a:blipFill>
            <a:blip r:embed="rId12">
              <a:alphaModFix amt="7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0" name="正方形/長方形 7"/>
          <p:cNvSpPr/>
          <p:nvPr/>
        </p:nvSpPr>
        <p:spPr>
          <a:xfrm>
            <a:off x="-20040" y="447514"/>
            <a:ext cx="9144000" cy="40324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5000">
                <a:schemeClr val="bg1">
                  <a:alpha val="40000"/>
                </a:schemeClr>
              </a:gs>
              <a:gs pos="75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1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832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833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9DE7224B-E75F-4E19-AFB1-5EC7E8594E13}" type="datetimeFigureOut">
              <a:rPr lang="ja-JP" altLang="en-US" smtClean="0"/>
              <a:pPr/>
              <a:t>2015/3/4</a:t>
            </a:fld>
            <a:endParaRPr lang="ja-JP" altLang="en-US" dirty="0"/>
          </a:p>
        </p:txBody>
      </p:sp>
      <p:sp>
        <p:nvSpPr>
          <p:cNvPr id="283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283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5A64193B-3A30-410F-9CD8-6EE712D6696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lang="ja-JP" altLang="en-US" sz="4800" b="1" kern="1200" dirty="0" smtClean="0"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effectLst>
            <a:glow rad="50800">
              <a:schemeClr val="tx2">
                <a:lumMod val="20000"/>
                <a:lumOff val="80000"/>
                <a:alpha val="5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u"/>
        <a:defRPr kumimoji="1"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anose="05000000000000000000" pitchFamily="2" charset="2"/>
        <a:buChar char="u"/>
        <a:defRPr kumimoji="1"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 typeface="Wingdings" panose="05000000000000000000" pitchFamily="2" charset="2"/>
        <a:buChar char="u"/>
        <a:defRPr kumimoji="1"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50000"/>
        <a:buFont typeface="Wingdings" panose="05000000000000000000" pitchFamily="2" charset="2"/>
        <a:buChar char="u"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066925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6pPr>
      <a:lvl7pPr marL="2333625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7pPr>
      <a:lvl8pPr marL="3200400" indent="-600075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8pPr>
      <a:lvl9pPr marL="3657600" indent="-790575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Layout" Target="../slideLayouts/slideLayout1.xml" /><Relationship Id="rId3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slideLayout" Target="../slideLayouts/slideLayout2.xml" /><Relationship Id="rId6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image" Target="../media/image13.png" /><Relationship Id="rId3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12" name="四角形 12"/>
          <p:cNvSpPr>
            <a:spLocks noGrp="1"/>
          </p:cNvSpPr>
          <p:nvPr>
            <p:ph type="title" idx="0"/>
          </p:nvPr>
        </p:nvSpPr>
        <p:spPr>
          <a:xfrm>
            <a:off x="457200" y="201619"/>
            <a:ext cx="8229600" cy="1144861"/>
          </a:xfrm>
          <a:prstGeom prst="rect"/>
        </p:spPr>
        <p:txBody>
          <a:bodyPr>
            <a:normAutofit fontScale="90000"/>
          </a:bodyPr>
          <a:p>
            <a:r>
              <a:rPr lang="ja-JP" altLang="en-US"/>
              <a:t>ＨＣＡＩによる　『比例と反比例』</a:t>
            </a:r>
            <a:endParaRPr kumimoji="1" lang="ja-JP" altLang="en-US"/>
          </a:p>
          <a:p>
            <a:r>
              <a:rPr lang="ja-JP" altLang="en-US"/>
              <a:t>動的表現について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r>
              <a:rPr lang="ja-JP" altLang="en-US"/>
              <a:t>　</a:t>
            </a:r>
            <a:endParaRPr lang="ja-JP" altLang="en-US"/>
          </a:p>
        </p:txBody>
      </p:sp>
      <p:pic>
        <p:nvPicPr>
          <p:cNvPr id="1117" name="四角形 13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414619"/>
            <a:ext cx="2638078" cy="3533338"/>
          </a:xfrm>
          <a:prstGeom prst="rect">
            <a:avLst/>
          </a:prstGeom>
        </p:spPr>
      </p:pic>
      <p:pic>
        <p:nvPicPr>
          <p:cNvPr id="2622" name="図 15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255" y="1413255"/>
            <a:ext cx="2683490" cy="3534444"/>
          </a:xfrm>
          <a:prstGeom prst="rect">
            <a:avLst/>
          </a:prstGeom>
        </p:spPr>
      </p:pic>
      <p:pic>
        <p:nvPicPr>
          <p:cNvPr id="2623" name="図 15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73" y="1413255"/>
            <a:ext cx="2688227" cy="3533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1"/>
          <p:cNvSpPr>
            <a:spLocks noGrp="1"/>
          </p:cNvSpPr>
          <p:nvPr>
            <p:ph type="ctrTitle" idx="0"/>
          </p:nvPr>
        </p:nvSpPr>
        <p:spPr>
          <a:xfrm>
            <a:off x="533944" y="0"/>
            <a:ext cx="8150681" cy="80590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HCAIの新たな命令</a:t>
            </a:r>
            <a:endParaRPr kumimoji="1" lang="ja-JP" altLang="en-US" dirty="0"/>
          </a:p>
        </p:txBody>
      </p:sp>
      <p:sp>
        <p:nvSpPr>
          <p:cNvPr id="1101" name="サブタイトル 2"/>
          <p:cNvSpPr>
            <a:spLocks noGrp="1"/>
          </p:cNvSpPr>
          <p:nvPr>
            <p:ph type="subTitle" idx="1"/>
          </p:nvPr>
        </p:nvSpPr>
        <p:spPr>
          <a:xfrm>
            <a:off x="249549" y="1347750"/>
            <a:ext cx="8719473" cy="41768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kumimoji="1" lang="ja-JP" altLang="en-US" sz="2000" dirty="0"/>
              <a:t>＞描画スタンプ移動、</a:t>
            </a:r>
            <a:r>
              <a:rPr kumimoji="1" lang="ja-JP" altLang="en-US" sz="2000" dirty="0"/>
              <a:t>＞描画スタンプ分解</a:t>
            </a:r>
            <a:endParaRPr kumimoji="1" lang="ja-JP" altLang="en-US" sz="2400" dirty="0"/>
          </a:p>
          <a:p>
            <a:pPr marL="0" indent="0" algn="l">
              <a:buNone/>
            </a:pPr>
            <a:r>
              <a:rPr kumimoji="1" lang="ja-JP" altLang="en-US" sz="2000" dirty="0"/>
              <a:t>＞描画スタンプ組立</a:t>
            </a:r>
            <a:r>
              <a:rPr kumimoji="1" lang="ja-JP" altLang="en-US" sz="2000" dirty="0"/>
              <a:t>＞タイマー,初期化、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＞スケールバー,20,25,119,25,0,20,m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＞描画変化ボタン,x=150,y=120,w=48,h=40,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     n</a:t>
            </a:r>
            <a:r>
              <a:rPr kumimoji="1" lang="ja-JP" altLang="en-US" sz="2000" dirty="0"/>
              <a:t>n</a:t>
            </a:r>
            <a:r>
              <a:rPr kumimoji="1" lang="ja-JP" altLang="en-US" sz="2000" dirty="0"/>
              <a:t>=</a:t>
            </a:r>
            <a:r>
              <a:rPr kumimoji="1" lang="ja-JP" altLang="en-US" sz="2000" dirty="0"/>
              <a:t>9,0,120,240,360,480,600,720,840,960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＞タイマー,ボタン,x=5,y=670,w=110,tmax=960,</a:t>
            </a:r>
            <a:r>
              <a:rPr lang="ja-JP" altLang="en-US" sz="2000"/>
              <a:t>interval</a:t>
            </a:r>
            <a:r>
              <a:rPr kumimoji="1" lang="ja-JP" altLang="en-US" sz="2000" dirty="0"/>
              <a:t>=60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＞描画点,x=600,y=470,r=12,lcol=1,α=255,sdw=0,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a,type=0,start_30|600_470|900_540_距離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＞描画箱,x1=180,y1=516,x2=564,y2=768,</a:t>
            </a:r>
            <a:endParaRPr kumimoji="1" lang="ja-JP" altLang="en-US" sz="2000" dirty="0"/>
          </a:p>
          <a:p>
            <a:pPr marL="0" indent="0" algn="l">
              <a:buNone/>
            </a:pP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 </a:t>
            </a:r>
            <a:r>
              <a:rPr kumimoji="1" lang="ja-JP" altLang="en-US" sz="2000" dirty="0"/>
              <a:t>lcol=</a:t>
            </a:r>
            <a:r>
              <a:rPr kumimoji="1" lang="ja-JP" altLang="en-US" sz="2000" dirty="0"/>
              <a:t>1007</a:t>
            </a:r>
            <a:r>
              <a:rPr kumimoji="1" lang="ja-JP" altLang="en-US" sz="2000" dirty="0"/>
              <a:t>,</a:t>
            </a:r>
            <a:r>
              <a:rPr kumimoji="1" lang="ja-JP" altLang="en-US" sz="2000" dirty="0"/>
              <a:t>α=</a:t>
            </a:r>
            <a:r>
              <a:rPr kumimoji="1" lang="ja-JP" altLang="en-US" sz="2000" dirty="0"/>
              <a:t>1000</a:t>
            </a:r>
            <a:r>
              <a:rPr kumimoji="1" lang="ja-JP" altLang="en-US" sz="2000" dirty="0"/>
              <a:t>,lwd=4,lst=0,sdw=0,ang=</a:t>
            </a:r>
            <a:r>
              <a:rPr kumimoji="1" lang="ja-JP" altLang="en-US" sz="2000" dirty="0"/>
              <a:t>10000</a:t>
            </a:r>
            <a:endParaRPr kumimoji="1" lang="ja-JP" altLang="en-US" sz="2000" dirty="0"/>
          </a:p>
          <a:p>
            <a:pPr marL="0" indent="0" algn="l">
              <a:buNone/>
            </a:pPr>
            <a:endParaRPr kumimoji="1" lang="ja-JP" altLang="en-US" sz="2400" dirty="0">
              <a:highlight>
                <a:srgbClr val="FFFF00"/>
              </a:highlight>
            </a:endParaRPr>
          </a:p>
        </p:txBody>
      </p:sp>
      <p:pic>
        <p:nvPicPr>
          <p:cNvPr id="2624" name="図 15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68" y="0"/>
            <a:ext cx="3333665" cy="2213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2625" name="四角形 1525"/>
          <p:cNvSpPr>
            <a:spLocks noGrp="1"/>
          </p:cNvSpPr>
          <p:nvPr>
            <p:ph type="title" idx="0"/>
          </p:nvPr>
        </p:nvSpPr>
        <p:spPr>
          <a:xfrm>
            <a:off x="457200" y="128167"/>
            <a:ext cx="8229600" cy="607529"/>
          </a:xfrm>
          <a:prstGeom prst="rect"/>
        </p:spPr>
        <p:txBody>
          <a:bodyPr>
            <a:normAutofit fontScale="90000"/>
          </a:bodyPr>
          <a:p>
            <a:pPr algn="l"/>
            <a:r>
              <a:rPr kumimoji="1" lang="ja-JP" altLang="en-US"/>
              <a:t>シミュレーションの命令</a:t>
            </a:r>
            <a:endParaRPr kumimoji="1" lang="ja-JP" altLang="en-US"/>
          </a:p>
        </p:txBody>
      </p:sp>
      <p:sp>
        <p:nvSpPr>
          <p:cNvPr id="2626" name="四角形 1526"/>
          <p:cNvSpPr>
            <a:spLocks noGrp="1"/>
          </p:cNvSpPr>
          <p:nvPr>
            <p:ph idx="1"/>
          </p:nvPr>
        </p:nvSpPr>
        <p:spPr>
          <a:xfrm>
            <a:off x="145369" y="621436"/>
            <a:ext cx="8853262" cy="4310884"/>
          </a:xfrm>
          <a:prstGeom prst="rect"/>
        </p:spPr>
        <p:txBody>
          <a:bodyPr>
            <a:normAutofit fontScale="92500"/>
          </a:bodyPr>
          <a:p>
            <a:pPr marL="0" indent="0">
              <a:lnSpc>
                <a:spcPct val="200000"/>
              </a:lnSpc>
              <a:buNone/>
            </a:pPr>
            <a:r>
              <a:rPr kumimoji="1" lang="ja-JP" altLang="en-US" sz="1600" dirty="0"/>
              <a:t>【使用した主な命令　　</a:t>
            </a:r>
            <a:r>
              <a:rPr kumimoji="1" lang="ja-JP" altLang="en-US" sz="1600" dirty="0"/>
              <a:t>準備編</a:t>
            </a:r>
            <a:r>
              <a:rPr kumimoji="1" lang="ja-JP" altLang="en-US" sz="1600" dirty="0"/>
              <a:t>】</a:t>
            </a:r>
            <a:endParaRPr kumimoji="1" lang="ja-JP" altLang="en-US" sz="1600" dirty="0"/>
          </a:p>
          <a:p>
            <a:pPr marL="0" indent="0">
              <a:lnSpc>
                <a:spcPct val="200000"/>
              </a:lnSpc>
              <a:buNone/>
            </a:pPr>
            <a:r>
              <a:rPr kumimoji="1" lang="ja-JP" altLang="en-US" sz="1600" dirty="0"/>
              <a:t>＞タイマー,初期化</a:t>
            </a:r>
            <a:endParaRPr kumimoji="1" lang="ja-JP" altLang="en-US" sz="1600" dirty="0"/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kumimoji="1" lang="ja-JP" altLang="en-US" sz="1600" dirty="0"/>
              <a:t>＞タイマー,ボタン,x=5,y=670,w=110,tmax=960,</a:t>
            </a:r>
            <a:r>
              <a:rPr lang="ja-JP" altLang="en-US" sz="1600"/>
              <a:t>interval</a:t>
            </a:r>
            <a:r>
              <a:rPr kumimoji="1" lang="ja-JP" altLang="en-US" sz="1600" dirty="0"/>
              <a:t>=60</a:t>
            </a:r>
            <a:endParaRPr kumimoji="1" lang="ja-JP" altLang="en-US" sz="1600" dirty="0"/>
          </a:p>
          <a:p>
            <a:pPr marL="0" indent="0">
              <a:lnSpc>
                <a:spcPct val="200000"/>
              </a:lnSpc>
              <a:buNone/>
            </a:pPr>
            <a:r>
              <a:rPr kumimoji="1" lang="ja-JP" altLang="en-US" sz="1600" dirty="0"/>
              <a:t>＞スケールバー,20,25,119,25,0,20,m</a:t>
            </a:r>
            <a:endParaRPr kumimoji="1" lang="ja-JP" altLang="en-US" sz="1600"/>
          </a:p>
          <a:p>
            <a:pPr marL="0" indent="0" algn="l">
              <a:lnSpc>
                <a:spcPct val="200000"/>
              </a:lnSpc>
              <a:buNone/>
            </a:pPr>
            <a:r>
              <a:rPr kumimoji="1" lang="ja-JP" altLang="en-US" sz="1600" dirty="0"/>
              <a:t>＞描画変化ボタン,x=150,y=120,w=48,h=40,</a:t>
            </a:r>
            <a:r>
              <a:rPr kumimoji="1" lang="ja-JP" altLang="en-US" sz="1600" dirty="0"/>
              <a:t> n</a:t>
            </a:r>
            <a:r>
              <a:rPr kumimoji="1" lang="ja-JP" altLang="en-US" sz="1600" dirty="0"/>
              <a:t>n</a:t>
            </a:r>
            <a:r>
              <a:rPr kumimoji="1" lang="ja-JP" altLang="en-US" sz="1600" dirty="0"/>
              <a:t>=</a:t>
            </a:r>
            <a:r>
              <a:rPr kumimoji="1" lang="ja-JP" altLang="en-US" sz="1600" dirty="0"/>
              <a:t>9,0,120,240,360,480,600,720,840,960</a:t>
            </a:r>
            <a:endParaRPr kumimoji="1" lang="ja-JP" altLang="en-US" sz="2400" dirty="0"/>
          </a:p>
          <a:p>
            <a:pPr marL="0" indent="0" algn="l">
              <a:lnSpc>
                <a:spcPct val="200000"/>
              </a:lnSpc>
              <a:buNone/>
            </a:pPr>
            <a:endParaRPr kumimoji="1" lang="ja-JP" altLang="en-US" sz="1600" dirty="0"/>
          </a:p>
          <a:p>
            <a:pPr marL="0" indent="0" algn="l">
              <a:lnSpc>
                <a:spcPct val="200000"/>
              </a:lnSpc>
              <a:buNone/>
            </a:pPr>
            <a:endParaRPr kumimoji="1" lang="ja-JP" altLang="en-US" sz="1600" dirty="0"/>
          </a:p>
          <a:p>
            <a:pPr marL="0" indent="0" algn="l">
              <a:lnSpc>
                <a:spcPct val="200000"/>
              </a:lnSpc>
              <a:buNone/>
            </a:pPr>
            <a:r>
              <a:rPr kumimoji="1" lang="ja-JP" altLang="en-US" sz="1600" dirty="0"/>
              <a:t>＞メジャー,x1=23,y1=670,x2=398,y2=670,0,0</a:t>
            </a:r>
            <a:endParaRPr lang="ja-JP" altLang="en-US"/>
          </a:p>
          <a:p>
            <a:pPr marL="0" indent="0" algn="l">
              <a:lnSpc>
                <a:spcPct val="200000"/>
              </a:lnSpc>
              <a:buNone/>
            </a:pPr>
            <a:endParaRPr kumimoji="1" lang="ja-JP" altLang="en-US" sz="16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2631" name="図 15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000" y="195750"/>
            <a:ext cx="2392387" cy="2015165"/>
          </a:xfrm>
          <a:prstGeom prst="rect">
            <a:avLst/>
          </a:prstGeom>
        </p:spPr>
      </p:pic>
      <p:pic>
        <p:nvPicPr>
          <p:cNvPr id="2632" name="図 15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63" y="2931489"/>
            <a:ext cx="5191125" cy="1028700"/>
          </a:xfrm>
          <a:prstGeom prst="rect">
            <a:avLst/>
          </a:prstGeom>
        </p:spPr>
      </p:pic>
      <p:pic>
        <p:nvPicPr>
          <p:cNvPr id="2633" name="図 15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021" y="1965770"/>
            <a:ext cx="1570531" cy="354255"/>
          </a:xfrm>
          <a:prstGeom prst="rect">
            <a:avLst/>
          </a:prstGeom>
        </p:spPr>
      </p:pic>
      <p:pic>
        <p:nvPicPr>
          <p:cNvPr id="2634" name="図 15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513" y="4598697"/>
            <a:ext cx="4333875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2648" name="テキスト 1548"/>
          <p:cNvSpPr txBox="1"/>
          <p:nvPr/>
        </p:nvSpPr>
        <p:spPr>
          <a:xfrm>
            <a:off x="2390" y="124339"/>
            <a:ext cx="8960015" cy="5200531"/>
          </a:xfrm>
          <a:prstGeom prst="rect"/>
        </p:spPr>
        <p:txBody>
          <a:bodyPr wrap="square">
            <a:spAutoFit/>
          </a:bodyPr>
          <a:p>
            <a:r>
              <a:rPr lang="ja-JP" altLang="en-US" sz="1400"/>
              <a:t>！提示 用紙=4</a:t>
            </a:r>
            <a:endParaRPr lang="ja-JP" altLang="en-US" sz="1400"/>
          </a:p>
          <a:p>
            <a:r>
              <a:rPr lang="ja-JP" altLang="en-US" sz="1400">
                <a:solidFill>
                  <a:srgbClr val="0070C0"/>
                </a:solidFill>
              </a:rPr>
              <a:t>＞タイマー,初期化</a:t>
            </a:r>
            <a:endParaRPr lang="ja-JP" altLang="en-US" sz="1400">
              <a:solidFill>
                <a:srgbClr val="0070C0"/>
              </a:solidFill>
            </a:endParaRPr>
          </a:p>
          <a:p>
            <a:r>
              <a:rPr lang="ja-JP" altLang="en-US" sz="1400">
                <a:solidFill>
                  <a:srgbClr val="0070C0"/>
                </a:solidFill>
              </a:rPr>
              <a:t>＞スケールバー,100,100,199,100,0,50,m</a:t>
            </a:r>
            <a:endParaRPr lang="ja-JP" altLang="en-US" sz="1400">
              <a:solidFill>
                <a:srgbClr val="0070C0"/>
              </a:solidFill>
            </a:endParaRPr>
          </a:p>
          <a:p>
            <a:r>
              <a:rPr lang="ja-JP" altLang="en-US" sz="1400">
                <a:solidFill>
                  <a:srgbClr val="0070C0"/>
                </a:solidFill>
              </a:rPr>
              <a:t>＞描画変化ボタン,x=165,y=400,48,40,9,0,120,240,360,480,600,720,840,960</a:t>
            </a:r>
            <a:endParaRPr lang="ja-JP" altLang="en-US" sz="1400">
              <a:solidFill>
                <a:srgbClr val="0070C0"/>
              </a:solidFill>
            </a:endParaRPr>
          </a:p>
          <a:p>
            <a:r>
              <a:rPr lang="ja-JP" altLang="en-US" sz="1400"/>
              <a:t>＞メジャー,x1=20,y1=200,x2=619,y2=200,0,0</a:t>
            </a:r>
            <a:endParaRPr lang="ja-JP" altLang="en-US" sz="1400"/>
          </a:p>
          <a:p>
            <a:r>
              <a:rPr lang="ja-JP" altLang="en-US" sz="1400">
                <a:highlight>
                  <a:srgbClr val="FFFF00"/>
                </a:highlight>
              </a:rPr>
              <a:t>＞描画点,x=20,y=200,r=8,lcol=6,255,0,a,type=1,1,0</a:t>
            </a:r>
            <a:endParaRPr lang="ja-JP" altLang="en-US" sz="1400">
              <a:highlight>
                <a:srgbClr val="FFFF00"/>
              </a:highlight>
            </a:endParaRPr>
          </a:p>
          <a:p>
            <a:r>
              <a:rPr lang="ja-JP" altLang="en-US" sz="1400"/>
              <a:t>＞メジャー,x1=20,y1=200,x2=609,y2=97,0,0</a:t>
            </a:r>
            <a:endParaRPr lang="ja-JP" altLang="en-US" sz="1400"/>
          </a:p>
          <a:p>
            <a:r>
              <a:rPr lang="ja-JP" altLang="en-US" sz="1400">
                <a:highlight>
                  <a:srgbClr val="FFFF00"/>
                </a:highlight>
              </a:rPr>
              <a:t>＞描画点,x=20,y=200,r=8,lcol=6,255,0,b,type=2,1,-10</a:t>
            </a:r>
            <a:endParaRPr lang="ja-JP" altLang="en-US" sz="1400">
              <a:highlight>
                <a:srgbClr val="FFFF00"/>
              </a:highlight>
            </a:endParaRPr>
          </a:p>
          <a:p>
            <a:r>
              <a:rPr lang="ja-JP" altLang="en-US" sz="1400">
                <a:solidFill>
                  <a:srgbClr val="0070C0"/>
                </a:solidFill>
              </a:rPr>
              <a:t>＞タイマー,ボタン,x=10,y=350,w=120,tmax=960,interval=60,20</a:t>
            </a:r>
            <a:endParaRPr lang="ja-JP" altLang="en-US" sz="1400">
              <a:solidFill>
                <a:srgbClr val="0070C0"/>
              </a:solidFill>
            </a:endParaRPr>
          </a:p>
          <a:p>
            <a:endParaRPr lang="ja-JP" altLang="en-US" sz="1400">
              <a:solidFill>
                <a:srgbClr val="0070C0"/>
              </a:solidFill>
            </a:endParaRPr>
          </a:p>
          <a:p>
            <a:r>
              <a:rPr lang="ja-JP" altLang="en-US" sz="1800">
                <a:highlight>
                  <a:srgbClr val="FFFF00"/>
                </a:highlight>
              </a:rPr>
              <a:t>type=1,1,0とは</a:t>
            </a:r>
            <a:endParaRPr lang="ja-JP" altLang="en-US" sz="2400">
              <a:highlight>
                <a:srgbClr val="FFFF00"/>
              </a:highlight>
            </a:endParaRPr>
          </a:p>
          <a:p>
            <a:r>
              <a:rPr lang="ja-JP" altLang="en-US" sz="2400">
                <a:solidFill>
                  <a:srgbClr val="0070C0"/>
                </a:solidFill>
              </a:rPr>
              <a:t>　次の続く xの増減量 , yの増減量</a:t>
            </a:r>
            <a:endParaRPr lang="ja-JP" altLang="en-US" sz="2400">
              <a:highlight>
                <a:srgbClr val="FFFF00"/>
              </a:highlight>
            </a:endParaRPr>
          </a:p>
          <a:p>
            <a:endParaRPr lang="ja-JP" altLang="en-US" sz="2400">
              <a:solidFill>
                <a:srgbClr val="0070C0"/>
              </a:solidFill>
            </a:endParaRPr>
          </a:p>
          <a:p>
            <a:r>
              <a:rPr lang="ja-JP" altLang="en-US" sz="1800">
                <a:highlight>
                  <a:srgbClr val="FFFF00"/>
                </a:highlight>
              </a:rPr>
              <a:t>type=2,1,0とは</a:t>
            </a:r>
            <a:endParaRPr lang="ja-JP" altLang="en-US" sz="2000">
              <a:solidFill>
                <a:srgbClr val="0070C0"/>
              </a:solidFill>
            </a:endParaRPr>
          </a:p>
          <a:p>
            <a:r>
              <a:rPr lang="ja-JP" altLang="en-US" sz="2400">
                <a:solidFill>
                  <a:srgbClr val="0070C0"/>
                </a:solidFill>
              </a:rPr>
              <a:t>　次に続く 増減量,時計回りの角度</a:t>
            </a:r>
            <a:endParaRPr lang="ja-JP" altLang="en-US" sz="2400">
              <a:solidFill>
                <a:srgbClr val="0070C0"/>
              </a:solidFill>
            </a:endParaRPr>
          </a:p>
          <a:p>
            <a:r>
              <a:rPr lang="ja-JP" altLang="en-US" sz="2400">
                <a:solidFill>
                  <a:srgbClr val="0070C0"/>
                </a:solidFill>
              </a:rPr>
              <a:t>　</a:t>
            </a:r>
            <a:endParaRPr lang="ja-JP" altLang="en-US" sz="2400">
              <a:solidFill>
                <a:srgbClr val="0070C0"/>
              </a:solidFill>
            </a:endParaRPr>
          </a:p>
          <a:p>
            <a:r>
              <a:rPr lang="ja-JP" altLang="en-US" sz="1800">
                <a:highlight>
                  <a:srgbClr val="FFFF00"/>
                </a:highlight>
              </a:rPr>
              <a:t>type=0,とは</a:t>
            </a:r>
            <a:endParaRPr lang="ja-JP" altLang="en-US" sz="1400">
              <a:solidFill>
                <a:srgbClr val="0070C0"/>
              </a:solidFill>
            </a:endParaRPr>
          </a:p>
          <a:p>
            <a:r>
              <a:rPr lang="ja-JP" altLang="en-US" sz="2400">
                <a:solidFill>
                  <a:srgbClr val="0070C0"/>
                </a:solidFill>
              </a:rPr>
              <a:t>　次以降に出発時の停止時間,座標値</a:t>
            </a:r>
            <a:endParaRPr lang="ja-JP" altLang="en-US" sz="2400">
              <a:highlight>
                <a:srgbClr val="FFFF00"/>
              </a:highlight>
            </a:endParaRPr>
          </a:p>
          <a:p>
            <a:endParaRPr lang="ja-JP" altLang="en-US"/>
          </a:p>
        </p:txBody>
      </p:sp>
      <p:pic>
        <p:nvPicPr>
          <p:cNvPr id="2908" name="図 18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123" y="2090821"/>
            <a:ext cx="4044877" cy="3001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2910" name="四角形 1810"/>
          <p:cNvSpPr>
            <a:spLocks noGrp="1"/>
          </p:cNvSpPr>
          <p:nvPr>
            <p:ph idx="1"/>
          </p:nvPr>
        </p:nvSpPr>
        <p:spPr>
          <a:xfrm>
            <a:off x="107413" y="116983"/>
            <a:ext cx="3785407" cy="871054"/>
          </a:xfrm>
          <a:prstGeom prst="rect"/>
        </p:spPr>
        <p:txBody>
          <a:bodyPr>
            <a:normAutofit lnSpcReduction="10000"/>
          </a:bodyPr>
          <a:p>
            <a:pPr marL="0" indent="0">
              <a:buNone/>
            </a:pPr>
            <a:r>
              <a:rPr kumimoji="1" lang="ja-JP" altLang="en-US" sz="2400"/>
              <a:t>１分あたり２ｃｍずつたまる</a:t>
            </a:r>
            <a:endParaRPr kumimoji="1" lang="ja-JP" altLang="en-US" sz="2400"/>
          </a:p>
          <a:p>
            <a:pPr marL="0" indent="0">
              <a:buNone/>
            </a:pPr>
            <a:r>
              <a:rPr kumimoji="1" lang="ja-JP" altLang="en-US" sz="2400"/>
              <a:t>水の量のシミュレーション</a:t>
            </a:r>
            <a:endParaRPr kumimoji="1" lang="ja-JP" altLang="en-US"/>
          </a:p>
        </p:txBody>
      </p:sp>
      <p:pic>
        <p:nvPicPr>
          <p:cNvPr id="2914" name="図 18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691" y="1056335"/>
            <a:ext cx="3214076" cy="4086981"/>
          </a:xfrm>
          <a:prstGeom prst="rect">
            <a:avLst/>
          </a:prstGeom>
        </p:spPr>
      </p:pic>
      <p:sp>
        <p:nvSpPr>
          <p:cNvPr id="2915" name="四角形 1815"/>
          <p:cNvSpPr/>
          <p:nvPr/>
        </p:nvSpPr>
        <p:spPr>
          <a:xfrm>
            <a:off x="3778631" y="120657"/>
            <a:ext cx="5262183" cy="5003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u"/>
              <a:defRPr kumimoji="1"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u"/>
              <a:defRPr kumimoji="1"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6692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362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-600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-7905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1500"/>
              <a:t>＞タイマー,初期化</a:t>
            </a:r>
            <a:endParaRPr lang="ja-JP" altLang="en-US" sz="1500"/>
          </a:p>
          <a:p>
            <a:pPr marL="0" indent="0">
              <a:buNone/>
            </a:pPr>
            <a:r>
              <a:rPr kumimoji="1" lang="ja-JP" altLang="en-US" sz="1500">
                <a:highlight>
                  <a:srgbClr val="FFFF00"/>
                </a:highlight>
              </a:rPr>
              <a:t>＞描画変化初期化,20,1,時間</a:t>
            </a:r>
            <a:endParaRPr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1500"/>
              <a:t>＞描画変化ボタン,150,50,48,40,4,0,120,240,960</a:t>
            </a:r>
            <a:endParaRPr lang="ja-JP" altLang="en-US" sz="1500"/>
          </a:p>
          <a:p>
            <a:pPr marL="0" indent="0">
              <a:buNone/>
            </a:pPr>
            <a:r>
              <a:rPr kumimoji="1" lang="ja-JP" altLang="en-US" sz="1500">
                <a:highlight>
                  <a:srgbClr val="FFFF00"/>
                </a:highlight>
              </a:rPr>
              <a:t>＞グラフ,枠表示,60,300,520,450,分,1,10,cm,5,8,7,999,1,2</a:t>
            </a:r>
            <a:endParaRPr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1500"/>
              <a:t>＞描画角丸,x1=120,y1=208,x2=152,y2=747,0,7,pcol=5,trs=255,lwd=1,lst=0,sdw=0,ang=0,sw=1</a:t>
            </a:r>
            <a:endParaRPr lang="ja-JP" altLang="en-US" sz="1500"/>
          </a:p>
          <a:p>
            <a:pPr marL="0" indent="0">
              <a:buNone/>
            </a:pPr>
            <a:endParaRPr kumimoji="1" lang="ja-JP" altLang="en-US" sz="1500"/>
          </a:p>
          <a:p>
            <a:pPr marL="0" indent="0">
              <a:buNone/>
            </a:pPr>
            <a:r>
              <a:rPr kumimoji="1" lang="ja-JP" altLang="en-US" sz="1500">
                <a:highlight>
                  <a:srgbClr val="FFFF00"/>
                </a:highlight>
              </a:rPr>
              <a:t>＞描画角丸変化</a:t>
            </a:r>
            <a:endParaRPr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1500">
                <a:highlight>
                  <a:srgbClr val="FFFF00"/>
                </a:highlight>
              </a:rPr>
              <a:t> </a:t>
            </a:r>
            <a:r>
              <a:rPr kumimoji="1" lang="ja-JP" altLang="en-US" sz="1500">
                <a:highlight>
                  <a:srgbClr val="FFFF00"/>
                </a:highlight>
              </a:rPr>
              <a:t> </a:t>
            </a:r>
            <a:r>
              <a:rPr kumimoji="1" lang="ja-JP" altLang="en-US" sz="1500">
                <a:highlight>
                  <a:srgbClr val="FFFF00"/>
                </a:highlight>
              </a:rPr>
              <a:t> </a:t>
            </a:r>
            <a:r>
              <a:rPr kumimoji="1" lang="ja-JP" altLang="en-US" sz="1500">
                <a:highlight>
                  <a:srgbClr val="FFFF00"/>
                </a:highlight>
              </a:rPr>
              <a:t> </a:t>
            </a:r>
            <a:r>
              <a:rPr kumimoji="1" lang="ja-JP" altLang="en-US" sz="1500">
                <a:highlight>
                  <a:srgbClr val="FFFF00"/>
                </a:highlight>
              </a:rPr>
              <a:t> </a:t>
            </a:r>
            <a:r>
              <a:rPr kumimoji="1" lang="ja-JP" altLang="en-US" sz="1500">
                <a:highlight>
                  <a:srgbClr val="FFFF00"/>
                </a:highlight>
              </a:rPr>
              <a:t> </a:t>
            </a:r>
            <a:r>
              <a:rPr kumimoji="1" lang="ja-JP" altLang="en-US" sz="1500">
                <a:highlight>
                  <a:srgbClr val="FFFF00"/>
                </a:highlight>
              </a:rPr>
              <a:t>,(60,750,580,750,0),7,192,200,1,0,0,0,0,99</a:t>
            </a:r>
            <a:endParaRPr kumimoji="1"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endParaRPr kumimoji="1"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1500">
                <a:highlight>
                  <a:srgbClr val="FFFF00"/>
                </a:highlight>
              </a:rPr>
              <a:t>＞グラフ,データ,y=2x,2</a:t>
            </a:r>
            <a:endParaRPr kumimoji="1"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1500">
                <a:highlight>
                  <a:srgbClr val="FFFF00"/>
                </a:highlight>
              </a:rPr>
              <a:t>＞タイマー,速度,3</a:t>
            </a:r>
            <a:endParaRPr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endParaRPr kumimoji="1"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1500">
                <a:highlight>
                  <a:srgbClr val="FFFF00"/>
                </a:highlight>
              </a:rPr>
              <a:t>＞グラフ,点表示,999,4,1,6,6,6,6</a:t>
            </a:r>
            <a:endParaRPr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endParaRPr kumimoji="1" lang="ja-JP" altLang="en-US" sz="15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kumimoji="1" lang="ja-JP" altLang="en-US" sz="1500"/>
              <a:t>＞タイマー,ボタン,430,10,150,600,60</a:t>
            </a:r>
            <a:endParaRPr lang="ja-JP" altLang="en-US" sz="1500"/>
          </a:p>
          <a:p>
            <a:pPr marL="0" indent="0">
              <a:buNone/>
            </a:pPr>
            <a:endParaRPr kumimoji="1" lang="ja-JP" altLang="en-US"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2916" name="四角形 1816"/>
          <p:cNvSpPr>
            <a:spLocks noGrp="1"/>
          </p:cNvSpPr>
          <p:nvPr>
            <p:ph type="title"/>
          </p:nvPr>
        </p:nvSpPr>
        <p:spPr>
          <a:xfrm>
            <a:off x="457432" y="125362"/>
            <a:ext cx="3752845" cy="718825"/>
          </a:xfrm>
          <a:prstGeom prst="rect"/>
        </p:spPr>
        <p:txBody>
          <a:bodyPr>
            <a:normAutofit fontScale="90000"/>
          </a:bodyPr>
          <a:p>
            <a:pPr algn="l"/>
            <a:r>
              <a:rPr kumimoji="1" lang="ja-JP" altLang="en-US"/>
              <a:t>今後に向けて</a:t>
            </a:r>
            <a:endParaRPr kumimoji="1" lang="ja-JP" altLang="en-US"/>
          </a:p>
        </p:txBody>
      </p:sp>
      <p:sp>
        <p:nvSpPr>
          <p:cNvPr id="2917" name="四角形 1817"/>
          <p:cNvSpPr>
            <a:spLocks noGrp="1"/>
          </p:cNvSpPr>
          <p:nvPr>
            <p:ph idx="1"/>
          </p:nvPr>
        </p:nvSpPr>
        <p:spPr>
          <a:xfrm>
            <a:off x="4068000" y="235503"/>
            <a:ext cx="5328584" cy="498543"/>
          </a:xfrm>
          <a:prstGeom prst="rect"/>
        </p:spPr>
        <p:txBody>
          <a:bodyPr>
            <a:normAutofit fontScale="92500" lnSpcReduction="20000"/>
          </a:bodyPr>
          <a:p>
            <a:pPr marL="0" indent="0">
              <a:buNone/>
            </a:pPr>
            <a:r>
              <a:rPr kumimoji="1" lang="ja-JP" altLang="en-US"/>
              <a:t>みんなで　課題に取り組む</a:t>
            </a:r>
            <a:endParaRPr kumimoji="1" lang="ja-JP" altLang="en-US"/>
          </a:p>
        </p:txBody>
      </p:sp>
      <p:pic>
        <p:nvPicPr>
          <p:cNvPr id="2922" name="図 18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00" y="733816"/>
            <a:ext cx="3357484" cy="4227420"/>
          </a:xfrm>
          <a:prstGeom prst="rect">
            <a:avLst/>
          </a:prstGeom>
        </p:spPr>
      </p:pic>
      <p:pic>
        <p:nvPicPr>
          <p:cNvPr id="2924" name="図 18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00" y="734046"/>
            <a:ext cx="3682739" cy="4227189"/>
          </a:xfrm>
          <a:prstGeom prst="rect">
            <a:avLst/>
          </a:prstGeom>
        </p:spPr>
      </p:pic>
      <p:sp>
        <p:nvSpPr>
          <p:cNvPr id="2925" name="四角形 1825"/>
          <p:cNvSpPr/>
          <p:nvPr/>
        </p:nvSpPr>
        <p:spPr>
          <a:xfrm>
            <a:off x="3564695" y="1013690"/>
            <a:ext cx="1726444" cy="39357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u"/>
              <a:defRPr kumimoji="1"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Wingdings" panose="05000000000000000000" pitchFamily="2" charset="2"/>
              <a:buChar char="u"/>
              <a:defRPr kumimoji="1"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 kumimoji="1"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u"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6692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362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-6000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-7905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ja-JP" altLang="en-US" sz="1800"/>
              <a:t>左</a:t>
            </a:r>
            <a:endParaRPr kumimoji="1" lang="ja-JP" altLang="en-US" sz="1800"/>
          </a:p>
          <a:p>
            <a:pPr marL="0" indent="0">
              <a:buNone/>
            </a:pPr>
            <a:r>
              <a:rPr kumimoji="1" lang="ja-JP" altLang="en-US" sz="1800"/>
              <a:t>クラスを５つの</a:t>
            </a:r>
            <a:r>
              <a:rPr kumimoji="1" lang="ja-JP" altLang="en-US" sz="1800"/>
              <a:t>出発地点に</a:t>
            </a:r>
            <a:r>
              <a:rPr kumimoji="1" lang="ja-JP" altLang="en-US" sz="1800"/>
              <a:t>分け、回答をサーバーに送信</a:t>
            </a:r>
            <a:endParaRPr kumimoji="1" lang="ja-JP" altLang="en-US" sz="1800"/>
          </a:p>
          <a:p>
            <a:pPr marL="0" indent="0">
              <a:buNone/>
            </a:pPr>
            <a:endParaRPr kumimoji="1" lang="ja-JP" altLang="en-US" sz="1800"/>
          </a:p>
          <a:p>
            <a:pPr marL="0" indent="0">
              <a:buNone/>
            </a:pPr>
            <a:r>
              <a:rPr kumimoji="1" lang="ja-JP" altLang="en-US" sz="1800"/>
              <a:t>右</a:t>
            </a:r>
            <a:endParaRPr kumimoji="1" lang="ja-JP" altLang="en-US" sz="1800"/>
          </a:p>
          <a:p>
            <a:pPr marL="0" indent="0">
              <a:buNone/>
            </a:pPr>
            <a:r>
              <a:rPr kumimoji="1" lang="ja-JP" altLang="en-US" sz="1800"/>
              <a:t>動作確認</a:t>
            </a:r>
            <a:r>
              <a:rPr kumimoji="1" lang="ja-JP" altLang="en-US" sz="1800"/>
              <a:t>を</a:t>
            </a:r>
            <a:r>
              <a:rPr kumimoji="1" lang="ja-JP" altLang="en-US" sz="1800"/>
              <a:t>全員の</a:t>
            </a:r>
            <a:r>
              <a:rPr kumimoji="1" lang="ja-JP" altLang="en-US" sz="1800"/>
              <a:t>データ</a:t>
            </a:r>
            <a:r>
              <a:rPr kumimoji="1" lang="ja-JP" altLang="en-US" sz="1800"/>
              <a:t>で</a:t>
            </a:r>
            <a:r>
              <a:rPr kumimoji="1" lang="ja-JP" altLang="en-US" sz="1800"/>
              <a:t>行える</a:t>
            </a:r>
            <a:r>
              <a:rPr kumimoji="1" lang="ja-JP" altLang="en-US" sz="1800"/>
              <a:t>ように</a:t>
            </a:r>
            <a:r>
              <a:rPr kumimoji="1" lang="ja-JP" altLang="en-US" sz="1800"/>
              <a:t>したい</a:t>
            </a:r>
            <a:endParaRPr kumimoji="1" lang="ja-JP" altLang="en-US" sz="1800"/>
          </a:p>
          <a:p>
            <a:pPr marL="0" indent="0">
              <a:buNone/>
            </a:pPr>
            <a:endParaRPr kumimoji="1" lang="ja-JP" altLang="en-US" sz="1800"/>
          </a:p>
          <a:p>
            <a:pPr marL="0" indent="0">
              <a:buNone/>
            </a:pPr>
            <a:r>
              <a:rPr kumimoji="1" lang="ja-JP" altLang="en-US" sz="1800"/>
              <a:t>今回は</a:t>
            </a:r>
            <a:r>
              <a:rPr kumimoji="1" lang="ja-JP" altLang="en-US" sz="1800"/>
              <a:t>、</a:t>
            </a:r>
            <a:r>
              <a:rPr kumimoji="1" lang="ja-JP" altLang="en-US" sz="1800"/>
              <a:t>他地点は</a:t>
            </a:r>
            <a:r>
              <a:rPr kumimoji="1" lang="ja-JP" altLang="en-US" sz="1800"/>
              <a:t>正解データ</a:t>
            </a:r>
            <a:endParaRPr kumimoji="1" lang="ja-JP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2931" name="四角形 1831"/>
          <p:cNvSpPr>
            <a:spLocks noGrp="1"/>
          </p:cNvSpPr>
          <p:nvPr>
            <p:ph type="title"/>
          </p:nvPr>
        </p:nvSpPr>
        <p:spPr>
          <a:prstGeom prst="rect"/>
        </p:spPr>
        <p:txBody>
          <a:bodyPr>
            <a:normAutofit/>
          </a:bodyPr>
          <a:p>
            <a:r>
              <a:rPr kumimoji="1" lang="ja-JP" altLang="en-US"/>
              <a:t>授業を終えて</a:t>
            </a:r>
            <a:endParaRPr kumimoji="1" lang="ja-JP" altLang="en-US"/>
          </a:p>
        </p:txBody>
      </p:sp>
      <p:sp>
        <p:nvSpPr>
          <p:cNvPr id="2932" name="四角形 1832"/>
          <p:cNvSpPr>
            <a:spLocks noGrp="1"/>
          </p:cNvSpPr>
          <p:nvPr>
            <p:ph idx="1"/>
          </p:nvPr>
        </p:nvSpPr>
        <p:spPr>
          <a:prstGeom prst="rect"/>
        </p:spPr>
        <p:txBody>
          <a:bodyPr>
            <a:normAutofit lnSpcReduction="10000"/>
          </a:bodyPr>
          <a:p>
            <a:r>
              <a:rPr kumimoji="1" lang="ja-JP" altLang="en-US"/>
              <a:t>比例と反比例の単元終了直後に実施</a:t>
            </a:r>
            <a:endParaRPr kumimoji="1" lang="ja-JP" altLang="en-US"/>
          </a:p>
          <a:p>
            <a:r>
              <a:rPr kumimoji="1" lang="ja-JP" altLang="en-US"/>
              <a:t>ｙ＝ａ</a:t>
            </a:r>
            <a:r>
              <a:rPr kumimoji="1" lang="ja-JP" altLang="en-US"/>
              <a:t>ｘ</a:t>
            </a:r>
            <a:r>
              <a:rPr kumimoji="1" lang="ja-JP" altLang="en-US"/>
              <a:t>　　速度と時間＝移動距離をもとに</a:t>
            </a:r>
            <a:endParaRPr kumimoji="1" lang="ja-JP" altLang="en-US"/>
          </a:p>
          <a:p>
            <a:pPr marL="0" indent="0">
              <a:buNone/>
            </a:pPr>
            <a:r>
              <a:rPr kumimoji="1" lang="ja-JP" altLang="en-US"/>
              <a:t>　</a:t>
            </a:r>
            <a:r>
              <a:rPr kumimoji="1" lang="ja-JP" altLang="en-US"/>
              <a:t>ａの値を求め　5方面から来た子が　出会うか</a:t>
            </a:r>
            <a:endParaRPr kumimoji="1" lang="ja-JP" altLang="en-US"/>
          </a:p>
          <a:p>
            <a:pPr marL="0" indent="0">
              <a:buNone/>
            </a:pPr>
            <a:r>
              <a:rPr kumimoji="1" lang="ja-JP" altLang="en-US"/>
              <a:t>　ネットワークと</a:t>
            </a:r>
            <a:r>
              <a:rPr kumimoji="1" lang="ja-JP" altLang="en-US"/>
              <a:t>シミュレーションを取り入れた</a:t>
            </a:r>
            <a:endParaRPr kumimoji="1" lang="ja-JP" altLang="en-US"/>
          </a:p>
          <a:p>
            <a:r>
              <a:rPr kumimoji="1" lang="ja-JP" altLang="en-US"/>
              <a:t>出席人数　35人</a:t>
            </a:r>
            <a:endParaRPr kumimoji="1" lang="ja-JP" altLang="en-US"/>
          </a:p>
          <a:p>
            <a:r>
              <a:rPr kumimoji="1" lang="ja-JP" altLang="en-US"/>
              <a:t>正解が回答できた回答数　　　11回</a:t>
            </a:r>
            <a:endParaRPr kumimoji="1"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サービス">
  <a:themeElements>
    <a:clrScheme name="サービ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サービ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サービ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5.0.1</AppVersion>
  <PresentationFormat>ユーザー設定</PresentationFormat>
  <Slides>7</Slides>
  <Notes>4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荒義明</dc:creator>
  <cp:lastModifiedBy>荒義明</cp:lastModifiedBy>
  <dcterms:created xsi:type="dcterms:W3CDTF">2025-02-21T00:32:17Z</dcterms:created>
  <dcterms:modified xsi:type="dcterms:W3CDTF">2025-02-21T04:53:08Z</dcterms:modified>
  <cp:revision>13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