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77" r:id="rId3"/>
    <p:sldId id="272" r:id="rId4"/>
    <p:sldId id="279" r:id="rId5"/>
    <p:sldId id="273" r:id="rId6"/>
    <p:sldId id="280" r:id="rId7"/>
    <p:sldId id="274" r:id="rId8"/>
    <p:sldId id="278" r:id="rId9"/>
    <p:sldId id="263" r:id="rId10"/>
    <p:sldId id="269" r:id="rId11"/>
    <p:sldId id="264" r:id="rId12"/>
    <p:sldId id="276" r:id="rId13"/>
    <p:sldId id="267" r:id="rId14"/>
    <p:sldId id="270" r:id="rId15"/>
    <p:sldId id="268" r:id="rId16"/>
    <p:sldId id="275" r:id="rId17"/>
  </p:sldIdLst>
  <p:sldSz cx="12192000" cy="6858000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3366" autoAdjust="0"/>
  </p:normalViewPr>
  <p:slideViewPr>
    <p:cSldViewPr snapToGrid="0" showGuides="1">
      <p:cViewPr varScale="1">
        <p:scale>
          <a:sx n="63" d="100"/>
          <a:sy n="63" d="100"/>
        </p:scale>
        <p:origin x="720" y="2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0903" cy="34489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5500" y="1"/>
            <a:ext cx="4340903" cy="34489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EA72332-DFF0-4E80-8E39-5D91CE6E455C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43265"/>
            <a:ext cx="4340903" cy="344899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5500" y="6543265"/>
            <a:ext cx="4340903" cy="344899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C41B568-BD16-4E7D-8481-57276B6A2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112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0903" cy="34489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500" y="1"/>
            <a:ext cx="4340903" cy="34489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BFDBD46-3326-49B0-A343-763B05C25764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103" y="3314745"/>
            <a:ext cx="8014509" cy="271226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43265"/>
            <a:ext cx="4340903" cy="344899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500" y="6543265"/>
            <a:ext cx="4340903" cy="344899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898ACFD-81AC-496C-8EEC-12663AE45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0E197-58AF-847C-3BFE-90C30D4B6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" y="844826"/>
            <a:ext cx="9094631" cy="304137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6BDC50-90B5-2906-F0CB-9300D7B0A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357" y="4453055"/>
            <a:ext cx="9144000" cy="220257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7199C1-AF26-794D-8D19-C7EBAA35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2EB8-C1FB-4E77-B11D-BB2059C3788C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528D2-35C5-B66C-07EE-DAEEE5E5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578641-EA5B-7416-E94D-25BD76DD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CE4F-0719-4742-88EC-D0A14DB609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75D48D-E2C6-BEA0-9BCC-8D097BF3C0AD}"/>
              </a:ext>
            </a:extLst>
          </p:cNvPr>
          <p:cNvSpPr/>
          <p:nvPr userDrawn="1"/>
        </p:nvSpPr>
        <p:spPr>
          <a:xfrm>
            <a:off x="0" y="4036183"/>
            <a:ext cx="12192000" cy="3460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4C6DD72-8470-4EA6-1F99-9FD1B72A7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6367" y="254910"/>
            <a:ext cx="2679981" cy="35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B2A2E-68B7-4C28-FFA2-520FB52E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035238-49F0-9A63-0AD2-234C5404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6E7CC9-7A29-EECF-AD09-DCA66E50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FA2-11E1-473C-8465-B9448D71DAD5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52D17-55CB-2DF3-54B7-EA2C005D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4B7450-CE1D-573F-024B-C6E55C64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D561-6308-4C58-B211-2DCAB0CF0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4BF1FB-24C0-CB19-24F4-77A51BF69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5235" y="184224"/>
            <a:ext cx="1609009" cy="21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8DCA07-07B9-A3D8-34B9-7F6F2D05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256077-57F3-963A-FA51-EF4F84F7C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421296"/>
            <a:ext cx="11916697" cy="5300179"/>
          </a:xfrm>
        </p:spPr>
        <p:txBody>
          <a:bodyPr/>
          <a:lstStyle>
            <a:lvl1pPr>
              <a:defRPr sz="5400"/>
            </a:lvl1pPr>
            <a:lvl2pPr>
              <a:defRPr sz="4800"/>
            </a:lvl2pPr>
            <a:lvl3pPr>
              <a:defRPr sz="4400"/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DB4EDE-F9D3-88F2-BDB8-BAFEA37E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FA2-11E1-473C-8465-B9448D71DAD5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CD1560-9FEA-C3F1-8BA3-1894BBE6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19B761-C02D-AA10-497C-2A81F4B0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D561-6308-4C58-B211-2DCAB0CF0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341D77-815E-19E6-33B6-6EE910A8F9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783" y="263033"/>
            <a:ext cx="1578397" cy="8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00E15-810D-02AB-BE67-F0C7D239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A701C5-F16F-55E5-3668-05C4206A4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783" y="263033"/>
            <a:ext cx="1578397" cy="8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E034D-D7A1-83C2-CC64-54F0F27D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388BF0-0FBC-5D7B-8F6A-521C20CE9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484" y="1367246"/>
            <a:ext cx="5872316" cy="5277393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994770-C3D6-54DE-36BA-20B3F0BC6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7246"/>
            <a:ext cx="5872316" cy="5277393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3F4426-5B89-47BC-3FA2-DD75F83B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692A-9CE3-42B6-8D83-5CBE493C2E45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7572C7-E4EC-8D53-FE1D-131DB8F2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1A0A55-1EAB-6FFE-A93F-F84654E7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023F-CA3F-4080-A504-2EDC0C0EA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72737F-3C48-B164-FBDE-11F9F99F2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783" y="263033"/>
            <a:ext cx="1578397" cy="8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DB4EDE-F9D3-88F2-BDB8-BAFEA37E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FA2-11E1-473C-8465-B9448D71DAD5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CD1560-9FEA-C3F1-8BA3-1894BBE6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19B761-C02D-AA10-497C-2A81F4B0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D561-6308-4C58-B211-2DCAB0CF0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341D77-815E-19E6-33B6-6EE910A8F9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783" y="263033"/>
            <a:ext cx="1578397" cy="8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DB4EDE-F9D3-88F2-BDB8-BAFEA37E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FA2-11E1-473C-8465-B9448D71DAD5}" type="datetimeFigureOut">
              <a:rPr kumimoji="1" lang="ja-JP" altLang="en-US" smtClean="0"/>
              <a:t>2025/2/22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CD1560-9FEA-C3F1-8BA3-1894BBE6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19B761-C02D-AA10-497C-2A81F4B0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D561-6308-4C58-B211-2DCAB0CF0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7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47484" y="136525"/>
            <a:ext cx="11916696" cy="1076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7484" y="1421295"/>
            <a:ext cx="11916697" cy="5300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595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3" r:id="rId3"/>
    <p:sldLayoutId id="2147483660" r:id="rId4"/>
    <p:sldLayoutId id="2147483665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7200" b="1" kern="1200">
          <a:solidFill>
            <a:schemeClr val="accent5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6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3FA96-F997-B27A-E86E-F89F45FAF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CBI</a:t>
            </a:r>
            <a:r>
              <a:rPr lang="ja-JP" altLang="en-US"/>
              <a:t>研究会</a:t>
            </a:r>
            <a:br>
              <a:rPr lang="en-US" altLang="ja-JP"/>
            </a:br>
            <a:r>
              <a:rPr lang="en-US" altLang="ja-JP"/>
              <a:t>25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月例会</a:t>
            </a:r>
            <a:br>
              <a:rPr lang="en-US" altLang="ja-JP"/>
            </a:br>
            <a:r>
              <a:rPr lang="ja-JP" altLang="en-US"/>
              <a:t>発表資料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943020-BB12-D285-C747-578CC99C9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22</a:t>
            </a:r>
            <a:r>
              <a:rPr kumimoji="1" lang="ja-JP" altLang="en-US" dirty="0"/>
              <a:t>日</a:t>
            </a:r>
            <a:r>
              <a:rPr kumimoji="1" lang="en-US" altLang="ja-JP" dirty="0"/>
              <a:t>(</a:t>
            </a:r>
            <a:r>
              <a:rPr kumimoji="1" lang="ja-JP" altLang="en-US" dirty="0"/>
              <a:t>土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文京区立茗台中学校　理科支援員</a:t>
            </a:r>
            <a:endParaRPr lang="en-US" altLang="ja-JP" dirty="0"/>
          </a:p>
          <a:p>
            <a:r>
              <a:rPr kumimoji="1" lang="ja-JP" altLang="en-US" dirty="0"/>
              <a:t>横井　弘</a:t>
            </a:r>
          </a:p>
        </p:txBody>
      </p:sp>
    </p:spTree>
    <p:extLst>
      <p:ext uri="{BB962C8B-B14F-4D97-AF65-F5344CB8AC3E}">
        <p14:creationId xmlns:p14="http://schemas.microsoft.com/office/powerpoint/2010/main" val="16204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8534E-9895-554B-5060-18868ACDA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AA9EE-98BE-1493-BA24-5968230B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PCAI v2.0 </a:t>
            </a:r>
            <a:r>
              <a:rPr kumimoji="1" lang="ja-JP" altLang="en-US" dirty="0"/>
              <a:t>改良点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1BB1CC-6CE7-C7AF-82EA-BF7A639F8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accent5"/>
                </a:solidFill>
              </a:rPr>
              <a:t>コースデータ記述形式変更</a:t>
            </a:r>
            <a:endParaRPr lang="en-US" altLang="ja-JP" dirty="0">
              <a:solidFill>
                <a:schemeClr val="accent5"/>
              </a:solidFill>
            </a:endParaRPr>
          </a:p>
          <a:p>
            <a:pPr lvl="1"/>
            <a:r>
              <a:rPr lang="ja-JP" altLang="en-US" dirty="0"/>
              <a:t>ページ番号廃止</a:t>
            </a:r>
            <a:r>
              <a:rPr lang="en-US" altLang="ja-JP" dirty="0"/>
              <a:t>(</a:t>
            </a:r>
            <a:r>
              <a:rPr lang="ja-JP" altLang="en-US" dirty="0"/>
              <a:t>履歴上存続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前バージョンとの互換性無し</a:t>
            </a:r>
            <a:endParaRPr lang="en-US" altLang="ja-JP" dirty="0"/>
          </a:p>
          <a:p>
            <a:pPr lvl="2"/>
            <a:r>
              <a:rPr lang="ja-JP" altLang="en-US" dirty="0">
                <a:solidFill>
                  <a:schemeClr val="accent5"/>
                </a:solidFill>
              </a:rPr>
              <a:t>コースデータの作りやすさ、読みやすさ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生徒用と教員用の分離</a:t>
            </a:r>
            <a:endParaRPr lang="en-US" altLang="ja-JP" dirty="0"/>
          </a:p>
          <a:p>
            <a:pPr lvl="1"/>
            <a:r>
              <a:rPr lang="ja-JP" altLang="en-US" dirty="0"/>
              <a:t>コースデータの作成性やメンテナンス性を重視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41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F129E5-424B-D00E-2C2E-DA353EA9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PCAI v2.0 </a:t>
            </a:r>
            <a:r>
              <a:rPr kumimoji="1" lang="ja-JP" altLang="en-US" dirty="0"/>
              <a:t>改良点</a:t>
            </a:r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B6C1EE-925B-9111-B5BD-498EE976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画面表示変更</a:t>
            </a:r>
            <a:endParaRPr lang="en-US" altLang="ja-JP" dirty="0"/>
          </a:p>
          <a:p>
            <a:pPr lvl="1"/>
            <a:r>
              <a:rPr lang="ja-JP" altLang="en-US" dirty="0"/>
              <a:t>表示画面の拡大　操作ボタンの整備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chemeClr val="accent5"/>
                </a:solidFill>
              </a:rPr>
              <a:t>目次、もどる、説明ボタン新設</a:t>
            </a:r>
            <a:endParaRPr lang="en-US" altLang="ja-JP" dirty="0">
              <a:solidFill>
                <a:schemeClr val="accent5"/>
              </a:solidFill>
            </a:endParaRPr>
          </a:p>
          <a:p>
            <a:pPr lvl="1"/>
            <a:r>
              <a:rPr lang="ja-JP" altLang="en-US" dirty="0"/>
              <a:t>ページ番号表示なし</a:t>
            </a:r>
            <a:endParaRPr lang="en-US" altLang="ja-JP" dirty="0"/>
          </a:p>
          <a:p>
            <a:pPr lvl="2"/>
            <a:r>
              <a:rPr lang="ja-JP" altLang="en-US" dirty="0">
                <a:solidFill>
                  <a:schemeClr val="accent5"/>
                </a:solidFill>
              </a:rPr>
              <a:t>生徒の操作性の改善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5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B271A6-C306-460F-C1EA-A5B116C4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コースデータの記述形式</a:t>
            </a:r>
          </a:p>
        </p:txBody>
      </p:sp>
      <p:pic>
        <p:nvPicPr>
          <p:cNvPr id="5" name="図 4" descr="コンピューター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98512E-3460-8876-2C7C-CF84EBCE4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2" b="7640"/>
          <a:stretch/>
        </p:blipFill>
        <p:spPr>
          <a:xfrm>
            <a:off x="147484" y="1212574"/>
            <a:ext cx="7274560" cy="304319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図 6" descr="パソコン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0F0940-C681-4073-156F-2E786F309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0" y="3517084"/>
            <a:ext cx="7904480" cy="312317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05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490A9-C3C6-B2AA-06DF-E97FC496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コースデータ記述形式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662B82-919E-E5AD-F4DA-19A34D6E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エクセル　シート上での表記方式</a:t>
            </a:r>
            <a:endParaRPr kumimoji="1" lang="en-US" altLang="ja-JP" dirty="0"/>
          </a:p>
          <a:p>
            <a:r>
              <a:rPr lang="en-US" altLang="ja-JP" dirty="0"/>
              <a:t>PCAI v2.0 </a:t>
            </a:r>
            <a:r>
              <a:rPr lang="ja-JP" altLang="en-US" dirty="0"/>
              <a:t>の変更点</a:t>
            </a:r>
            <a:endParaRPr lang="en-US" altLang="ja-JP" dirty="0"/>
          </a:p>
          <a:p>
            <a:pPr lvl="1"/>
            <a:r>
              <a:rPr lang="ja-JP" altLang="en-US" dirty="0"/>
              <a:t>ページ</a:t>
            </a:r>
            <a:r>
              <a:rPr lang="en-US" altLang="ja-JP" dirty="0"/>
              <a:t>(</a:t>
            </a:r>
            <a:r>
              <a:rPr lang="ja-JP" altLang="en-US" dirty="0"/>
              <a:t>行</a:t>
            </a:r>
            <a:r>
              <a:rPr lang="en-US" altLang="ja-JP" dirty="0"/>
              <a:t>)</a:t>
            </a:r>
            <a:r>
              <a:rPr lang="ja-JP" altLang="en-US" dirty="0"/>
              <a:t>番号無し（履歴上では残存）</a:t>
            </a:r>
            <a:endParaRPr kumimoji="1" lang="en-US" altLang="ja-JP" dirty="0">
              <a:solidFill>
                <a:schemeClr val="accent5"/>
              </a:solidFill>
            </a:endParaRPr>
          </a:p>
          <a:p>
            <a:pPr lvl="1"/>
            <a:r>
              <a:rPr kumimoji="1" lang="en-US" altLang="ja-JP" dirty="0" err="1">
                <a:solidFill>
                  <a:schemeClr val="accent5"/>
                </a:solidFill>
              </a:rPr>
              <a:t>CouseStart</a:t>
            </a:r>
            <a:r>
              <a:rPr kumimoji="1" lang="en-US" altLang="ja-JP" dirty="0"/>
              <a:t> –</a:t>
            </a:r>
            <a:r>
              <a:rPr lang="ja-JP" altLang="en-US" dirty="0"/>
              <a:t> </a:t>
            </a:r>
            <a:r>
              <a:rPr lang="en-US" altLang="ja-JP" dirty="0" err="1">
                <a:solidFill>
                  <a:schemeClr val="accent5"/>
                </a:solidFill>
              </a:rPr>
              <a:t>CourseEnd</a:t>
            </a:r>
            <a:endParaRPr lang="en-US" altLang="ja-JP" dirty="0">
              <a:solidFill>
                <a:schemeClr val="accent5"/>
              </a:solidFill>
            </a:endParaRPr>
          </a:p>
          <a:p>
            <a:pPr lvl="1"/>
            <a:r>
              <a:rPr kumimoji="1" lang="en-US" altLang="ja-JP" dirty="0">
                <a:solidFill>
                  <a:schemeClr val="accent5"/>
                </a:solidFill>
              </a:rPr>
              <a:t>Main</a:t>
            </a:r>
            <a:r>
              <a:rPr kumimoji="1" lang="en-US" altLang="ja-JP" dirty="0"/>
              <a:t> –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chemeClr val="accent5"/>
                </a:solidFill>
              </a:rPr>
              <a:t>End </a:t>
            </a:r>
            <a:endParaRPr lang="en-US" altLang="ja-JP" dirty="0"/>
          </a:p>
          <a:p>
            <a:pPr lvl="1"/>
            <a:r>
              <a:rPr kumimoji="1" lang="en-US" altLang="ja-JP" dirty="0"/>
              <a:t>Explanation – </a:t>
            </a:r>
            <a:r>
              <a:rPr lang="en-US" altLang="ja-JP" dirty="0">
                <a:solidFill>
                  <a:schemeClr val="accent5"/>
                </a:solidFill>
              </a:rPr>
              <a:t>Return</a:t>
            </a:r>
            <a:r>
              <a:rPr lang="en-US" altLang="ja-JP" dirty="0"/>
              <a:t>(</a:t>
            </a:r>
            <a:r>
              <a:rPr lang="ja-JP" altLang="en-US" dirty="0"/>
              <a:t>＋ </a:t>
            </a:r>
            <a:r>
              <a:rPr lang="en-US" altLang="ja-JP" dirty="0"/>
              <a:t>Label)</a:t>
            </a:r>
          </a:p>
          <a:p>
            <a:pPr lvl="1"/>
            <a:r>
              <a:rPr lang="ja-JP" altLang="en-US" dirty="0"/>
              <a:t>ラベル（</a:t>
            </a:r>
            <a:r>
              <a:rPr lang="en-US" altLang="ja-JP" dirty="0"/>
              <a:t>Chapter Section Contents</a:t>
            </a:r>
            <a:r>
              <a:rPr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984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927EF-AAEB-EA32-556B-2BDB33F6C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0CDBF4-76BC-833B-60D5-A629D8C2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生徒用と教員用　</a:t>
            </a:r>
            <a:r>
              <a:rPr lang="en-US" altLang="ja-JP" dirty="0"/>
              <a:t>PCAI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6E9C12-9435-8C25-BBBC-0C8EF6BEF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生徒用</a:t>
            </a:r>
            <a:r>
              <a:rPr lang="en-US" altLang="ja-JP" dirty="0"/>
              <a:t>PCAI(PCAI)</a:t>
            </a:r>
          </a:p>
          <a:p>
            <a:pPr lvl="1"/>
            <a:r>
              <a:rPr lang="ja-JP" altLang="en-US" dirty="0"/>
              <a:t>エクセルを表示しない</a:t>
            </a:r>
            <a:endParaRPr lang="en-US" altLang="ja-JP" dirty="0"/>
          </a:p>
          <a:p>
            <a:pPr lvl="1"/>
            <a:r>
              <a:rPr lang="ja-JP" altLang="en-US" dirty="0"/>
              <a:t>終了時にエクセルを保存して終了</a:t>
            </a:r>
            <a:endParaRPr lang="en-US" altLang="ja-JP" dirty="0"/>
          </a:p>
          <a:p>
            <a:r>
              <a:rPr lang="ja-JP" altLang="en-US" dirty="0"/>
              <a:t>教員用</a:t>
            </a:r>
            <a:r>
              <a:rPr lang="en-US" altLang="ja-JP" dirty="0"/>
              <a:t>PCAI(</a:t>
            </a:r>
            <a:r>
              <a:rPr lang="en-US" altLang="ja-JP" dirty="0" err="1"/>
              <a:t>PCAIforTeacher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エクセルを表示</a:t>
            </a:r>
            <a:endParaRPr lang="en-US" altLang="ja-JP" dirty="0"/>
          </a:p>
          <a:p>
            <a:pPr lvl="1"/>
            <a:r>
              <a:rPr lang="ja-JP" altLang="en-US" dirty="0"/>
              <a:t>ページ</a:t>
            </a:r>
            <a:r>
              <a:rPr lang="en-US" altLang="ja-JP" dirty="0"/>
              <a:t>(</a:t>
            </a:r>
            <a:r>
              <a:rPr lang="ja-JP" altLang="en-US" dirty="0"/>
              <a:t>行</a:t>
            </a:r>
            <a:r>
              <a:rPr lang="en-US" altLang="ja-JP" dirty="0"/>
              <a:t>)</a:t>
            </a:r>
            <a:r>
              <a:rPr lang="ja-JP" altLang="en-US" dirty="0"/>
              <a:t>番号の再計算</a:t>
            </a:r>
            <a:endParaRPr lang="en-US" altLang="ja-JP" dirty="0"/>
          </a:p>
          <a:p>
            <a:pPr lvl="1"/>
            <a:r>
              <a:rPr lang="ja-JP" altLang="en-US" dirty="0"/>
              <a:t>終了時にページ</a:t>
            </a:r>
            <a:r>
              <a:rPr lang="en-US" altLang="ja-JP" dirty="0"/>
              <a:t>(</a:t>
            </a:r>
            <a:r>
              <a:rPr lang="ja-JP" altLang="en-US" dirty="0"/>
              <a:t>行</a:t>
            </a:r>
            <a:r>
              <a:rPr lang="en-US" altLang="ja-JP" dirty="0"/>
              <a:t>)</a:t>
            </a:r>
            <a:r>
              <a:rPr lang="ja-JP" altLang="en-US" dirty="0"/>
              <a:t>番号確定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53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2F88F-2E83-AF44-ED8B-0E433636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画面表示の変更</a:t>
            </a:r>
            <a:r>
              <a:rPr lang="en-US" altLang="ja-JP" dirty="0"/>
              <a:t>(</a:t>
            </a:r>
            <a:r>
              <a:rPr lang="ja-JP" altLang="en-US" dirty="0"/>
              <a:t>暫定版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417D23-1D56-8E84-A2D2-577A63D9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10526" r="10325" b="7128"/>
          <a:stretch/>
        </p:blipFill>
        <p:spPr>
          <a:xfrm>
            <a:off x="147484" y="1212574"/>
            <a:ext cx="8829688" cy="55089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284EBA-A8E9-8EDF-9A06-EBCB16507A2C}"/>
              </a:ext>
            </a:extLst>
          </p:cNvPr>
          <p:cNvSpPr txBox="1"/>
          <p:nvPr/>
        </p:nvSpPr>
        <p:spPr>
          <a:xfrm>
            <a:off x="9160312" y="1256107"/>
            <a:ext cx="307968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75000"/>
                  </a:schemeClr>
                </a:solidFill>
              </a:rPr>
              <a:t>① 目次</a:t>
            </a:r>
            <a:endParaRPr kumimoji="1" lang="en-US" altLang="ja-JP" sz="4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4000" dirty="0">
                <a:solidFill>
                  <a:schemeClr val="accent2">
                    <a:lumMod val="75000"/>
                  </a:schemeClr>
                </a:solidFill>
              </a:rPr>
              <a:t>② 説明</a:t>
            </a:r>
            <a:endParaRPr lang="en-US" altLang="ja-JP" sz="4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4000" dirty="0">
                <a:solidFill>
                  <a:schemeClr val="accent2">
                    <a:lumMod val="75000"/>
                  </a:schemeClr>
                </a:solidFill>
              </a:rPr>
              <a:t>③ もどる</a:t>
            </a:r>
            <a:endParaRPr kumimoji="1" lang="en-US" altLang="ja-JP" sz="4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4000" dirty="0">
                <a:solidFill>
                  <a:schemeClr val="accent5"/>
                </a:solidFill>
              </a:rPr>
              <a:t>④ ページ</a:t>
            </a:r>
            <a:endParaRPr lang="en-US" altLang="ja-JP" sz="4000" dirty="0">
              <a:solidFill>
                <a:schemeClr val="accent5"/>
              </a:solidFill>
            </a:endParaRPr>
          </a:p>
          <a:p>
            <a:r>
              <a:rPr kumimoji="1" lang="ja-JP" altLang="en-US" sz="4000" dirty="0">
                <a:solidFill>
                  <a:schemeClr val="accent5"/>
                </a:solidFill>
              </a:rPr>
              <a:t>⑤ </a:t>
            </a:r>
            <a:r>
              <a:rPr kumimoji="1" lang="en-US" altLang="ja-JP" sz="4000" dirty="0">
                <a:solidFill>
                  <a:schemeClr val="accent5"/>
                </a:solidFill>
              </a:rPr>
              <a:t>KR</a:t>
            </a:r>
            <a:r>
              <a:rPr kumimoji="1" lang="ja-JP" altLang="en-US" sz="4000" dirty="0">
                <a:solidFill>
                  <a:schemeClr val="accent5"/>
                </a:solidFill>
              </a:rPr>
              <a:t>＆</a:t>
            </a:r>
            <a:r>
              <a:rPr kumimoji="1" lang="ja-JP" altLang="en-US" sz="4000" dirty="0">
                <a:solidFill>
                  <a:schemeClr val="accent2">
                    <a:lumMod val="75000"/>
                  </a:schemeClr>
                </a:solidFill>
              </a:rPr>
              <a:t>説明</a:t>
            </a:r>
            <a:endParaRPr kumimoji="1" lang="en-US" altLang="ja-JP" sz="4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4000" dirty="0">
                <a:solidFill>
                  <a:schemeClr val="accent5"/>
                </a:solidFill>
              </a:rPr>
              <a:t>⑥ 選択肢</a:t>
            </a:r>
            <a:endParaRPr lang="en-US" altLang="ja-JP" sz="4000" dirty="0">
              <a:solidFill>
                <a:schemeClr val="accent5"/>
              </a:solidFill>
            </a:endParaRPr>
          </a:p>
          <a:p>
            <a:r>
              <a:rPr kumimoji="1" lang="ja-JP" altLang="en-US" sz="4000" dirty="0">
                <a:solidFill>
                  <a:schemeClr val="accent5"/>
                </a:solidFill>
              </a:rPr>
              <a:t>⑦ 終了</a:t>
            </a:r>
            <a:endParaRPr kumimoji="1" lang="en-US" altLang="ja-JP" sz="4000" dirty="0">
              <a:solidFill>
                <a:schemeClr val="accent5"/>
              </a:solidFill>
            </a:endParaRPr>
          </a:p>
          <a:p>
            <a:r>
              <a:rPr lang="ja-JP" altLang="en-US" sz="4000" dirty="0">
                <a:solidFill>
                  <a:schemeClr val="accent5"/>
                </a:solidFill>
              </a:rPr>
              <a:t>⑧ 次へ</a:t>
            </a:r>
            <a:endParaRPr lang="en-US" altLang="ja-JP" sz="4000" dirty="0">
              <a:solidFill>
                <a:schemeClr val="accent5"/>
              </a:solidFill>
            </a:endParaRPr>
          </a:p>
          <a:p>
            <a:r>
              <a:rPr kumimoji="1" lang="ja-JP" altLang="en-US" sz="4000" dirty="0">
                <a:solidFill>
                  <a:schemeClr val="accent5"/>
                </a:solidFill>
              </a:rPr>
              <a:t>⑨ 入力欄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DA9BA0-56BE-3F37-3E2D-446622871F36}"/>
              </a:ext>
            </a:extLst>
          </p:cNvPr>
          <p:cNvSpPr txBox="1"/>
          <p:nvPr/>
        </p:nvSpPr>
        <p:spPr>
          <a:xfrm>
            <a:off x="1018095" y="20742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/>
                </a:solidFill>
              </a:rPr>
              <a:t>①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98BC0E-28AB-E9DC-C857-99434DB982A3}"/>
              </a:ext>
            </a:extLst>
          </p:cNvPr>
          <p:cNvSpPr txBox="1"/>
          <p:nvPr/>
        </p:nvSpPr>
        <p:spPr>
          <a:xfrm>
            <a:off x="1102936" y="377258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5"/>
                </a:solidFill>
              </a:rPr>
              <a:t>②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4C8A16-2226-7E1A-BD41-ED1D6A4C0AB3}"/>
              </a:ext>
            </a:extLst>
          </p:cNvPr>
          <p:cNvSpPr txBox="1"/>
          <p:nvPr/>
        </p:nvSpPr>
        <p:spPr>
          <a:xfrm>
            <a:off x="1102936" y="48486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5"/>
                </a:solidFill>
              </a:rPr>
              <a:t>③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88EB8A-82B6-3DB7-4298-E46A99313F60}"/>
              </a:ext>
            </a:extLst>
          </p:cNvPr>
          <p:cNvSpPr txBox="1"/>
          <p:nvPr/>
        </p:nvSpPr>
        <p:spPr>
          <a:xfrm>
            <a:off x="2859116" y="171358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5"/>
                </a:solidFill>
              </a:rPr>
              <a:t>④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167418-5F74-7C44-0166-E361BF3A1829}"/>
              </a:ext>
            </a:extLst>
          </p:cNvPr>
          <p:cNvSpPr txBox="1"/>
          <p:nvPr/>
        </p:nvSpPr>
        <p:spPr>
          <a:xfrm>
            <a:off x="3454151" y="233981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5"/>
                </a:solidFill>
              </a:rPr>
              <a:t>⑤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35ABE8-89C3-F612-8031-3D7834975E16}"/>
              </a:ext>
            </a:extLst>
          </p:cNvPr>
          <p:cNvSpPr txBox="1"/>
          <p:nvPr/>
        </p:nvSpPr>
        <p:spPr>
          <a:xfrm>
            <a:off x="3610466" y="548803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5"/>
                </a:solidFill>
              </a:rPr>
              <a:t>⑥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510973-FDEF-E4C7-F8C3-1932578E0F12}"/>
              </a:ext>
            </a:extLst>
          </p:cNvPr>
          <p:cNvSpPr txBox="1"/>
          <p:nvPr/>
        </p:nvSpPr>
        <p:spPr>
          <a:xfrm>
            <a:off x="7404133" y="199623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5"/>
                </a:solidFill>
              </a:rPr>
              <a:t>⑦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C4A727-B01F-ADE2-B0F5-566651CC897F}"/>
              </a:ext>
            </a:extLst>
          </p:cNvPr>
          <p:cNvSpPr txBox="1"/>
          <p:nvPr/>
        </p:nvSpPr>
        <p:spPr>
          <a:xfrm>
            <a:off x="7404132" y="455624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5"/>
                </a:solidFill>
              </a:rPr>
              <a:t>⑧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FF7132-8167-3AB0-3AFF-0EB2F66CFD8D}"/>
              </a:ext>
            </a:extLst>
          </p:cNvPr>
          <p:cNvSpPr txBox="1"/>
          <p:nvPr/>
        </p:nvSpPr>
        <p:spPr>
          <a:xfrm>
            <a:off x="7239785" y="563229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5"/>
                </a:solidFill>
              </a:rPr>
              <a:t>⑨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pic>
        <p:nvPicPr>
          <p:cNvPr id="15" name="図 14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5214355-7425-F95B-7928-387B4975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95" y="2509520"/>
            <a:ext cx="5546738" cy="41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E9C923-214F-E0FB-D2A7-CAA7BFBB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実際に動かしてみましょう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6AA17C-CA65-C20E-E51B-3ED3E885B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残念ながら　まだ完成していませんが</a:t>
            </a:r>
          </a:p>
        </p:txBody>
      </p:sp>
    </p:spTree>
    <p:extLst>
      <p:ext uri="{BB962C8B-B14F-4D97-AF65-F5344CB8AC3E}">
        <p14:creationId xmlns:p14="http://schemas.microsoft.com/office/powerpoint/2010/main" val="6213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BCA01-1C0F-9B25-AA90-482B33D3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発表タイトル</a:t>
            </a:r>
            <a:br>
              <a:rPr kumimoji="1" lang="en-US" altLang="ja-JP" dirty="0"/>
            </a:br>
            <a:r>
              <a:rPr kumimoji="1" lang="en-US" altLang="ja-JP" dirty="0"/>
              <a:t>PCAI</a:t>
            </a:r>
            <a:r>
              <a:rPr kumimoji="1" lang="ja-JP" altLang="en-US" dirty="0"/>
              <a:t>のバージョンアップ</a:t>
            </a:r>
            <a:br>
              <a:rPr kumimoji="1" lang="en-US" altLang="ja-JP" dirty="0"/>
            </a:br>
            <a:r>
              <a:rPr kumimoji="1" lang="ja-JP" altLang="en-US" sz="6000" dirty="0"/>
              <a:t>ーコースデータ記述形式改良ー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66ABF4-FA83-1E05-45AF-D0D6194B5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文京区立茗台中学校　理科支援員　横井　弘</a:t>
            </a:r>
          </a:p>
        </p:txBody>
      </p:sp>
    </p:spTree>
    <p:extLst>
      <p:ext uri="{BB962C8B-B14F-4D97-AF65-F5344CB8AC3E}">
        <p14:creationId xmlns:p14="http://schemas.microsoft.com/office/powerpoint/2010/main" val="9672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D066BA-D019-2D3D-D30E-EC7F6704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発表の流れ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9AF5C5-A986-60D3-3EBD-F28BA36F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PCAI</a:t>
            </a:r>
            <a:r>
              <a:rPr kumimoji="1" lang="ja-JP" altLang="en-US" dirty="0"/>
              <a:t>利用継続中</a:t>
            </a:r>
            <a:endParaRPr kumimoji="1" lang="en-US" altLang="ja-JP" dirty="0"/>
          </a:p>
          <a:p>
            <a:r>
              <a:rPr lang="ja-JP" altLang="en-US" dirty="0"/>
              <a:t>コースデータの入力・変更等の煩雑さ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chemeClr val="accent5"/>
                </a:solidFill>
              </a:rPr>
              <a:t>PCAI</a:t>
            </a:r>
            <a:r>
              <a:rPr kumimoji="1" lang="ja-JP" altLang="en-US" dirty="0">
                <a:solidFill>
                  <a:schemeClr val="accent5"/>
                </a:solidFill>
              </a:rPr>
              <a:t> </a:t>
            </a:r>
            <a:r>
              <a:rPr kumimoji="1" lang="en-US" altLang="ja-JP" dirty="0">
                <a:solidFill>
                  <a:schemeClr val="accent5"/>
                </a:solidFill>
              </a:rPr>
              <a:t>v2.0</a:t>
            </a:r>
            <a:r>
              <a:rPr kumimoji="1" lang="ja-JP" altLang="en-US" dirty="0">
                <a:solidFill>
                  <a:schemeClr val="accent5"/>
                </a:solidFill>
              </a:rPr>
              <a:t> </a:t>
            </a:r>
            <a:r>
              <a:rPr lang="ja-JP" altLang="en-US" dirty="0">
                <a:solidFill>
                  <a:schemeClr val="accent5"/>
                </a:solidFill>
              </a:rPr>
              <a:t>バージョンアップを計画</a:t>
            </a:r>
            <a:endParaRPr lang="en-US" altLang="ja-JP" dirty="0">
              <a:solidFill>
                <a:schemeClr val="accent5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accent5"/>
                </a:solidFill>
              </a:rPr>
              <a:t>コースデータの記述形式を改良</a:t>
            </a:r>
            <a:endParaRPr kumimoji="1" lang="en-US" altLang="ja-JP" dirty="0">
              <a:solidFill>
                <a:schemeClr val="accent5"/>
              </a:solidFill>
            </a:endParaRPr>
          </a:p>
          <a:p>
            <a:pPr lvl="1"/>
            <a:r>
              <a:rPr lang="ja-JP" altLang="en-US" dirty="0">
                <a:solidFill>
                  <a:schemeClr val="accent5"/>
                </a:solidFill>
              </a:rPr>
              <a:t>教師用、生徒用の分離</a:t>
            </a:r>
            <a:endParaRPr kumimoji="1" lang="en-US" altLang="ja-JP" dirty="0">
              <a:solidFill>
                <a:schemeClr val="accent5"/>
              </a:solidFill>
            </a:endParaRPr>
          </a:p>
          <a:p>
            <a:pPr lvl="1"/>
            <a:r>
              <a:rPr lang="ja-JP" altLang="en-US" dirty="0">
                <a:solidFill>
                  <a:schemeClr val="accent5"/>
                </a:solidFill>
              </a:rPr>
              <a:t>目次、ノート、戻るの新設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676D5-9597-6AAB-09FF-512A7A3B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PCAI</a:t>
            </a:r>
            <a:r>
              <a:rPr lang="ja-JP" altLang="en-US" dirty="0"/>
              <a:t> の活用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9A0BB0-E5DA-CFDF-2815-FC7A19ED1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0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D88101-FDC9-DF73-6B26-CE649D12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月例会横井発表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B55DCF-A5C3-720E-AC95-FE1ACD32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5" y="1421296"/>
            <a:ext cx="4698836" cy="5300179"/>
          </a:xfrm>
        </p:spPr>
        <p:txBody>
          <a:bodyPr/>
          <a:lstStyle/>
          <a:p>
            <a:r>
              <a:rPr lang="en-US" altLang="ja-JP" dirty="0"/>
              <a:t>PCAI</a:t>
            </a:r>
            <a:r>
              <a:rPr lang="ja-JP" altLang="en-US" dirty="0"/>
              <a:t>を使って</a:t>
            </a:r>
            <a:r>
              <a:rPr lang="en-US" altLang="ja-JP" dirty="0"/>
              <a:t>50</a:t>
            </a:r>
            <a:r>
              <a:rPr lang="ja-JP" altLang="en-US" dirty="0"/>
              <a:t>題の問題を作りました</a:t>
            </a:r>
            <a:endParaRPr lang="en-US" altLang="ja-JP" dirty="0"/>
          </a:p>
          <a:p>
            <a:r>
              <a:rPr kumimoji="1" lang="ja-JP" altLang="en-US" dirty="0"/>
              <a:t>約</a:t>
            </a:r>
            <a:r>
              <a:rPr kumimoji="1" lang="en-US" altLang="ja-JP" dirty="0"/>
              <a:t>60</a:t>
            </a:r>
            <a:r>
              <a:rPr kumimoji="1" lang="ja-JP" altLang="en-US" dirty="0"/>
              <a:t>ページのコース</a:t>
            </a:r>
          </a:p>
        </p:txBody>
      </p:sp>
      <p:pic>
        <p:nvPicPr>
          <p:cNvPr id="5" name="図 4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34DDA44-470B-8CE6-676E-19226544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/>
          <a:stretch/>
        </p:blipFill>
        <p:spPr>
          <a:xfrm>
            <a:off x="4865984" y="1141454"/>
            <a:ext cx="7198196" cy="534040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13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11B33B-5E73-5464-9731-B9B1FE55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コースデータの入力。変更等に問題が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873038-4EE2-63DE-A2A6-E94969393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5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79F0B-46E0-A713-9E60-0E5E25DC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使い勝手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A1C648-3125-017E-6EE8-F105D706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5" y="1421296"/>
            <a:ext cx="4151502" cy="5300179"/>
          </a:xfrm>
        </p:spPr>
        <p:txBody>
          <a:bodyPr/>
          <a:lstStyle/>
          <a:p>
            <a:r>
              <a:rPr lang="ja-JP" altLang="en-US" dirty="0"/>
              <a:t>コースデータの記述は面倒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特に</a:t>
            </a:r>
            <a:br>
              <a:rPr kumimoji="1" lang="en-US" altLang="ja-JP" dirty="0"/>
            </a:br>
            <a:r>
              <a:rPr kumimoji="1" lang="ja-JP" altLang="en-US" dirty="0"/>
              <a:t>ページ番号</a:t>
            </a:r>
          </a:p>
        </p:txBody>
      </p:sp>
      <p:pic>
        <p:nvPicPr>
          <p:cNvPr id="5" name="図 4" descr="コンピューター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B9FF66C-960A-C5A2-EC5D-B5A55EEDF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r="19488" b="3745"/>
          <a:stretch/>
        </p:blipFill>
        <p:spPr>
          <a:xfrm>
            <a:off x="4298986" y="1280160"/>
            <a:ext cx="7765194" cy="429768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53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51BDD-5340-4F1F-5145-1D3E86B3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そこで</a:t>
            </a:r>
            <a:br>
              <a:rPr kumimoji="1" lang="en-US" altLang="ja-JP" dirty="0"/>
            </a:br>
            <a:r>
              <a:rPr kumimoji="1" lang="en-US" altLang="ja-JP" dirty="0"/>
              <a:t>PCAI</a:t>
            </a:r>
            <a:r>
              <a:rPr kumimoji="1" lang="ja-JP" altLang="en-US" dirty="0"/>
              <a:t>のバージョンアップを</a:t>
            </a:r>
            <a:br>
              <a:rPr kumimoji="1" lang="en-US" altLang="ja-JP" dirty="0"/>
            </a:br>
            <a:r>
              <a:rPr kumimoji="1" lang="ja-JP" altLang="en-US" dirty="0"/>
              <a:t>計画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AB5EA2-3763-56FE-4636-D9ED9AA7D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PCAI v2.0</a:t>
            </a:r>
            <a:r>
              <a:rPr kumimoji="1" lang="ja-JP" altLang="en-US" dirty="0"/>
              <a:t> 計画</a:t>
            </a:r>
          </a:p>
        </p:txBody>
      </p:sp>
    </p:spTree>
    <p:extLst>
      <p:ext uri="{BB962C8B-B14F-4D97-AF65-F5344CB8AC3E}">
        <p14:creationId xmlns:p14="http://schemas.microsoft.com/office/powerpoint/2010/main" val="42482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2178B-8760-1C58-DA25-5C87FFF5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PCAI</a:t>
            </a:r>
            <a:r>
              <a:rPr kumimoji="1" lang="ja-JP" altLang="en-US" dirty="0"/>
              <a:t>　</a:t>
            </a:r>
            <a:r>
              <a:rPr kumimoji="1" lang="en-US" altLang="ja-JP" dirty="0"/>
              <a:t>v2.0 </a:t>
            </a:r>
            <a:r>
              <a:rPr kumimoji="1" lang="ja-JP" altLang="en-US" dirty="0"/>
              <a:t>シリーズ概要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D1E263-BB99-A317-D735-1D380A98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PCAI</a:t>
            </a:r>
            <a:r>
              <a:rPr lang="ja-JP" altLang="en-US" dirty="0"/>
              <a:t>　→　</a:t>
            </a:r>
            <a:r>
              <a:rPr kumimoji="1" lang="ja-JP" altLang="en-US" dirty="0"/>
              <a:t>ページタイプ</a:t>
            </a:r>
            <a:r>
              <a:rPr kumimoji="1" lang="en-US" altLang="ja-JP" dirty="0"/>
              <a:t>CAI</a:t>
            </a:r>
            <a:r>
              <a:rPr kumimoji="1" lang="ja-JP" altLang="en-US" dirty="0"/>
              <a:t> エグゼキュータ</a:t>
            </a:r>
            <a:endParaRPr kumimoji="1" lang="en-US" altLang="ja-JP" dirty="0"/>
          </a:p>
          <a:p>
            <a:r>
              <a:rPr lang="en-US" altLang="ja-JP" dirty="0"/>
              <a:t>PCAI v1.0 </a:t>
            </a:r>
            <a:r>
              <a:rPr lang="ja-JP" altLang="en-US" dirty="0"/>
              <a:t>⇒ </a:t>
            </a:r>
            <a:r>
              <a:rPr lang="en-US" altLang="ja-JP" dirty="0"/>
              <a:t>PCAI v2.0</a:t>
            </a:r>
          </a:p>
          <a:p>
            <a:pPr lvl="1"/>
            <a:r>
              <a:rPr lang="ja-JP" altLang="en-US" dirty="0">
                <a:solidFill>
                  <a:schemeClr val="accent5"/>
                </a:solidFill>
              </a:rPr>
              <a:t>コースデータの記述形式改良</a:t>
            </a:r>
            <a:endParaRPr lang="en-US" altLang="ja-JP" dirty="0">
              <a:solidFill>
                <a:schemeClr val="accent5"/>
              </a:solidFill>
            </a:endParaRPr>
          </a:p>
          <a:p>
            <a:pPr lvl="1"/>
            <a:r>
              <a:rPr lang="ja-JP" altLang="en-US" dirty="0"/>
              <a:t>生徒用と教員用の分離</a:t>
            </a:r>
            <a:br>
              <a:rPr lang="en-US" altLang="ja-JP" dirty="0"/>
            </a:br>
            <a:r>
              <a:rPr lang="en-US" altLang="ja-JP" dirty="0"/>
              <a:t>(PCAI) (</a:t>
            </a:r>
            <a:r>
              <a:rPr lang="en-US" altLang="ja-JP" dirty="0" err="1"/>
              <a:t>PCAIforTeacher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生徒用</a:t>
            </a:r>
            <a:r>
              <a:rPr lang="en-US" altLang="ja-JP" dirty="0"/>
              <a:t>PCAI </a:t>
            </a:r>
            <a:r>
              <a:rPr lang="ja-JP" altLang="en-US" dirty="0"/>
              <a:t>操作画面の改善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45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横井授業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6C28AF18-63DA-475E-BADE-A7C322D1412D}" vid="{C03A3167-57C7-407A-A9EB-941C02EC1A7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10563</TotalTime>
  <Words>390</Words>
  <Application>Microsoft Office PowerPoint</Application>
  <PresentationFormat>ワイド画面</PresentationFormat>
  <Paragraphs>86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Meiryo UI</vt:lpstr>
      <vt:lpstr>游ゴシック</vt:lpstr>
      <vt:lpstr>Arial</vt:lpstr>
      <vt:lpstr>横井授業用</vt:lpstr>
      <vt:lpstr>CBI研究会 25年2月例会 発表資料</vt:lpstr>
      <vt:lpstr>発表タイトル PCAIのバージョンアップ ーコースデータ記述形式改良ー</vt:lpstr>
      <vt:lpstr>発表の流れ</vt:lpstr>
      <vt:lpstr>PCAI の活用</vt:lpstr>
      <vt:lpstr>24年12月例会横井発表</vt:lpstr>
      <vt:lpstr>コースデータの入力。変更等に問題が</vt:lpstr>
      <vt:lpstr>使い勝手</vt:lpstr>
      <vt:lpstr>そこで PCAIのバージョンアップを 計画</vt:lpstr>
      <vt:lpstr>PCAI　v2.0 シリーズ概要</vt:lpstr>
      <vt:lpstr>PCAI v2.0 改良点(1)</vt:lpstr>
      <vt:lpstr>PCAI v2.0 改良点(2)</vt:lpstr>
      <vt:lpstr>コースデータの記述形式</vt:lpstr>
      <vt:lpstr>コースデータ記述形式</vt:lpstr>
      <vt:lpstr>生徒用と教員用　PCAI</vt:lpstr>
      <vt:lpstr>画面表示の変更(暫定版)</vt:lpstr>
      <vt:lpstr>実際に動かしてみましょう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授業場面に合わせた ちょっとした支援 継続的な支援</dc:title>
  <dc:creator>Yokoi Hiroshi</dc:creator>
  <cp:lastModifiedBy>Hiroshi Yokoi</cp:lastModifiedBy>
  <cp:revision>294</cp:revision>
  <cp:lastPrinted>2024-10-30T01:54:35Z</cp:lastPrinted>
  <dcterms:created xsi:type="dcterms:W3CDTF">2022-08-17T02:21:08Z</dcterms:created>
  <dcterms:modified xsi:type="dcterms:W3CDTF">2025-02-22T06:51:42Z</dcterms:modified>
</cp:coreProperties>
</file>