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2"/>
  </p:notesMasterIdLst>
  <p:handoutMasterIdLst>
    <p:handoutMasterId r:id="rId13"/>
  </p:handoutMasterIdLst>
  <p:sldIdLst>
    <p:sldId id="561" r:id="rId2"/>
    <p:sldId id="354" r:id="rId3"/>
    <p:sldId id="351" r:id="rId4"/>
    <p:sldId id="1516" r:id="rId5"/>
    <p:sldId id="346" r:id="rId6"/>
    <p:sldId id="1521" r:id="rId7"/>
    <p:sldId id="1517" r:id="rId8"/>
    <p:sldId id="1520" r:id="rId9"/>
    <p:sldId id="1518" r:id="rId10"/>
    <p:sldId id="1519" r:id="rId11"/>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 name="例1" id="15">
      <p:sldLst/>
    </p:custShow>
    <p:custShow name="例1解" id="16">
      <p:sldLst/>
    </p:custShow>
    <p:custShow name="例1解2" id="17">
      <p:sldLst/>
    </p:custShow>
    <p:custShow name="例2" id="18">
      <p:sldLst/>
    </p:custShow>
    <p:custShow name="例2解" id="19">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000FF"/>
    <a:srgbClr val="9900CC"/>
    <a:srgbClr val="FF99FF"/>
    <a:srgbClr val="CC00CC"/>
    <a:srgbClr val="FDEEF4"/>
    <a:srgbClr val="FFF0F0"/>
    <a:srgbClr val="CC00FF"/>
    <a:srgbClr val="FF3300"/>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7" autoAdjust="0"/>
    <p:restoredTop sz="95423" autoAdjust="0"/>
  </p:normalViewPr>
  <p:slideViewPr>
    <p:cSldViewPr snapToGrid="0">
      <p:cViewPr varScale="1">
        <p:scale>
          <a:sx n="93" d="100"/>
          <a:sy n="93" d="100"/>
        </p:scale>
        <p:origin x="988" y="60"/>
      </p:cViewPr>
      <p:guideLst>
        <p:guide orient="horz" pos="2160"/>
        <p:guide pos="2880"/>
      </p:guideLst>
    </p:cSldViewPr>
  </p:slideViewPr>
  <p:outlineViewPr>
    <p:cViewPr>
      <p:scale>
        <a:sx n="33" d="100"/>
        <a:sy n="33" d="100"/>
      </p:scale>
      <p:origin x="0" y="786"/>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9EA3BF4-59F7-4ADE-AB63-EABAFF05B340}" type="slidenum">
              <a:rPr lang="ja-JP" altLang="en-US" smtClean="0"/>
              <a:pPr>
                <a:defRPr/>
              </a:pPr>
              <a:t>1</a:t>
            </a:fld>
            <a:endParaRPr lang="ja-JP" altLang="en-US"/>
          </a:p>
        </p:txBody>
      </p:sp>
    </p:spTree>
    <p:extLst>
      <p:ext uri="{BB962C8B-B14F-4D97-AF65-F5344CB8AC3E}">
        <p14:creationId xmlns:p14="http://schemas.microsoft.com/office/powerpoint/2010/main" val="17806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58614C-BC61-4BEB-AD36-19833BA863F2}" type="slidenum">
              <a:rPr lang="en-US" altLang="ja-JP"/>
              <a:pPr>
                <a:defRPr/>
              </a:pPr>
              <a:t>‹#›</a:t>
            </a:fld>
            <a:endParaRPr lang="en-US" altLang="ja-JP"/>
          </a:p>
        </p:txBody>
      </p:sp>
    </p:spTree>
    <p:extLst>
      <p:ext uri="{BB962C8B-B14F-4D97-AF65-F5344CB8AC3E}">
        <p14:creationId xmlns:p14="http://schemas.microsoft.com/office/powerpoint/2010/main" val="417826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156915-E38A-487F-9C68-7E4AACCA7599}" type="slidenum">
              <a:rPr lang="en-US" altLang="ja-JP"/>
              <a:pPr>
                <a:defRPr/>
              </a:pPr>
              <a:t>‹#›</a:t>
            </a:fld>
            <a:endParaRPr lang="en-US" altLang="ja-JP"/>
          </a:p>
        </p:txBody>
      </p:sp>
    </p:spTree>
    <p:extLst>
      <p:ext uri="{BB962C8B-B14F-4D97-AF65-F5344CB8AC3E}">
        <p14:creationId xmlns:p14="http://schemas.microsoft.com/office/powerpoint/2010/main" val="235071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1330E8A-9F81-4CBC-AD58-7CE0D987F83D}" type="slidenum">
              <a:rPr lang="en-US" altLang="ja-JP"/>
              <a:pPr>
                <a:defRPr/>
              </a:pPr>
              <a:t>‹#›</a:t>
            </a:fld>
            <a:endParaRPr lang="en-US" altLang="ja-JP"/>
          </a:p>
        </p:txBody>
      </p:sp>
    </p:spTree>
    <p:extLst>
      <p:ext uri="{BB962C8B-B14F-4D97-AF65-F5344CB8AC3E}">
        <p14:creationId xmlns:p14="http://schemas.microsoft.com/office/powerpoint/2010/main" val="322844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D2835F-1744-40CC-989B-9367605B7A35}" type="slidenum">
              <a:rPr lang="en-US" altLang="ja-JP"/>
              <a:pPr>
                <a:defRPr/>
              </a:pPr>
              <a:t>‹#›</a:t>
            </a:fld>
            <a:endParaRPr lang="en-US" altLang="ja-JP"/>
          </a:p>
        </p:txBody>
      </p:sp>
    </p:spTree>
    <p:extLst>
      <p:ext uri="{BB962C8B-B14F-4D97-AF65-F5344CB8AC3E}">
        <p14:creationId xmlns:p14="http://schemas.microsoft.com/office/powerpoint/2010/main" val="4171162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ea typeface="ＭＳ Ｐゴシック" pitchFamily="50" charset="-128"/>
              </a:defRPr>
            </a:lvl1pPr>
          </a:lstStyle>
          <a:p>
            <a:pPr>
              <a:defRPr/>
            </a:pPr>
            <a:endParaRPr lang="en-US" altLang="ja-JP"/>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ea typeface="ＭＳ Ｐゴシック" pitchFamily="50" charset="-128"/>
              </a:defRPr>
            </a:lvl1pPr>
          </a:lstStyle>
          <a:p>
            <a:pPr>
              <a:defRPr/>
            </a:pPr>
            <a:endParaRPr lang="en-US" altLang="ja-JP"/>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ＭＳ Ｐゴシック" pitchFamily="50" charset="-128"/>
              </a:defRPr>
            </a:lvl1pPr>
          </a:lstStyle>
          <a:p>
            <a:pPr>
              <a:defRPr/>
            </a:pPr>
            <a:fld id="{BED622BC-FB2F-454B-8F73-669BB0300F1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71499"/>
            <a:ext cx="9144000" cy="4507707"/>
          </a:xfrm>
          <a:prstGeom prst="rect">
            <a:avLst/>
          </a:prstGeom>
          <a:solidFill>
            <a:schemeClr val="accent2"/>
          </a:solidFill>
          <a:ln w="9525">
            <a:noFill/>
            <a:miter lim="800000"/>
            <a:headEnd/>
            <a:tailEnd/>
          </a:ln>
          <a:effectLst>
            <a:outerShdw blurRad="50800" dist="38100" dir="5400000" algn="t" rotWithShape="0">
              <a:prstClr val="black">
                <a:alpha val="40000"/>
              </a:prstClr>
            </a:outerShdw>
            <a:softEdge rad="317500"/>
          </a:effectLst>
        </p:spPr>
        <p:txBody>
          <a:bodyPr anchor="ctr"/>
          <a:lstStyle/>
          <a:p>
            <a:pPr algn="ctr">
              <a:defRPr/>
            </a:pPr>
            <a:r>
              <a:rPr lang="en-US" altLang="zh-CN" sz="2400" dirty="0">
                <a:solidFill>
                  <a:schemeClr val="bg1"/>
                </a:solidFill>
              </a:rPr>
              <a:t>CBI</a:t>
            </a:r>
            <a:r>
              <a:rPr lang="zh-CN" altLang="en-US" sz="2400" dirty="0">
                <a:solidFill>
                  <a:schemeClr val="bg1"/>
                </a:solidFill>
              </a:rPr>
              <a:t>研究会　</a:t>
            </a:r>
            <a:r>
              <a:rPr lang="en-US" altLang="zh-CN" sz="2400">
                <a:solidFill>
                  <a:schemeClr val="bg1"/>
                </a:solidFill>
              </a:rPr>
              <a:t>2024.1</a:t>
            </a:r>
            <a:r>
              <a:rPr lang="en-US" altLang="ja-JP" sz="2400">
                <a:solidFill>
                  <a:schemeClr val="bg1"/>
                </a:solidFill>
              </a:rPr>
              <a:t>2</a:t>
            </a:r>
            <a:r>
              <a:rPr lang="en-US" altLang="zh-CN" sz="2400">
                <a:solidFill>
                  <a:schemeClr val="bg1"/>
                </a:solidFill>
              </a:rPr>
              <a:t>.1</a:t>
            </a:r>
            <a:r>
              <a:rPr lang="en-US" altLang="ja-JP" sz="2400">
                <a:solidFill>
                  <a:schemeClr val="bg1"/>
                </a:solidFill>
              </a:rPr>
              <a:t>4</a:t>
            </a:r>
            <a:r>
              <a:rPr lang="zh-CN" altLang="en-US" sz="2400">
                <a:solidFill>
                  <a:schemeClr val="bg1"/>
                </a:solidFill>
              </a:rPr>
              <a:t>　</a:t>
            </a:r>
            <a:r>
              <a:rPr lang="zh-CN" altLang="en-US" sz="2400" dirty="0">
                <a:solidFill>
                  <a:schemeClr val="bg1"/>
                </a:solidFill>
              </a:rPr>
              <a:t>於　</a:t>
            </a:r>
            <a:r>
              <a:rPr lang="ja-JP" altLang="en-US" sz="2400" dirty="0">
                <a:solidFill>
                  <a:schemeClr val="bg1"/>
                </a:solidFill>
              </a:rPr>
              <a:t>東京女子体育大学</a:t>
            </a:r>
            <a:endParaRPr lang="zh-CN" altLang="en-US" sz="2400" dirty="0">
              <a:solidFill>
                <a:schemeClr val="bg1"/>
              </a:solidFill>
            </a:endParaRPr>
          </a:p>
          <a:p>
            <a:pPr algn="ctr">
              <a:defRPr/>
            </a:pPr>
            <a:endParaRPr lang="en-US" altLang="ja-JP" sz="2400" kern="0" dirty="0">
              <a:solidFill>
                <a:schemeClr val="bg1"/>
              </a:solidFill>
            </a:endParaRPr>
          </a:p>
          <a:p>
            <a:pPr algn="ctr">
              <a:defRPr/>
            </a:pPr>
            <a:r>
              <a:rPr lang="ja-JP" altLang="en-US" sz="3200" kern="0" dirty="0">
                <a:solidFill>
                  <a:schemeClr val="bg1"/>
                </a:solidFill>
              </a:rPr>
              <a:t>ホームページを成功させよう</a:t>
            </a:r>
            <a:endParaRPr lang="en-US" altLang="ja-JP" sz="3200" kern="0" dirty="0">
              <a:solidFill>
                <a:schemeClr val="bg1"/>
              </a:solidFill>
            </a:endParaRPr>
          </a:p>
          <a:p>
            <a:pPr algn="ctr">
              <a:defRPr/>
            </a:pPr>
            <a:endParaRPr lang="en-US" altLang="ja-JP" sz="1000" b="0" kern="0" dirty="0">
              <a:solidFill>
                <a:schemeClr val="bg1"/>
              </a:solidFill>
              <a:latin typeface="Times New Roman"/>
              <a:ea typeface="ＭＳ Ｐゴシック"/>
            </a:endParaRPr>
          </a:p>
          <a:p>
            <a:pPr algn="ctr">
              <a:defRPr/>
            </a:pPr>
            <a:r>
              <a:rPr lang="ja-JP" altLang="en-US" b="0" kern="0" dirty="0">
                <a:solidFill>
                  <a:schemeClr val="bg1"/>
                </a:solidFill>
                <a:latin typeface="Times New Roman"/>
                <a:ea typeface="ＭＳ Ｐゴシック"/>
              </a:rPr>
              <a:t>埼玉医大　赤間啓一</a:t>
            </a:r>
          </a:p>
        </p:txBody>
      </p:sp>
      <p:sp>
        <p:nvSpPr>
          <p:cNvPr id="2" name="テキスト ボックス 1">
            <a:extLst>
              <a:ext uri="{FF2B5EF4-FFF2-40B4-BE49-F238E27FC236}">
                <a16:creationId xmlns:a16="http://schemas.microsoft.com/office/drawing/2014/main" id="{3901E73E-E42A-EB7F-D16F-849CDA25B40F}"/>
              </a:ext>
            </a:extLst>
          </p:cNvPr>
          <p:cNvSpPr txBox="1"/>
          <p:nvPr/>
        </p:nvSpPr>
        <p:spPr>
          <a:xfrm>
            <a:off x="2282561" y="5445149"/>
            <a:ext cx="5108265" cy="523220"/>
          </a:xfrm>
          <a:prstGeom prst="rect">
            <a:avLst/>
          </a:prstGeom>
          <a:noFill/>
        </p:spPr>
        <p:txBody>
          <a:bodyPr wrap="square">
            <a:spAutoFit/>
          </a:bodyPr>
          <a:lstStyle/>
          <a:p>
            <a:r>
              <a:rPr lang="ja-JP" altLang="ja-JP" dirty="0">
                <a:solidFill>
                  <a:srgbClr val="0000FF"/>
                </a:solidFill>
              </a:rPr>
              <a:t>ホームページの試案</a:t>
            </a:r>
            <a:r>
              <a:rPr lang="ja-JP" altLang="en-US" dirty="0">
                <a:solidFill>
                  <a:srgbClr val="0000FF"/>
                </a:solidFill>
              </a:rPr>
              <a:t>作りました</a:t>
            </a:r>
            <a:endParaRPr lang="en-US" altLang="ja-JP" b="0" i="0" dirty="0">
              <a:solidFill>
                <a:srgbClr val="0000FF"/>
              </a:solidFill>
              <a:effectLst/>
              <a:highlight>
                <a:srgbClr val="FFFFFF"/>
              </a:highlight>
              <a:latin typeface="ヒラギノ角ゴProN W3"/>
            </a:endParaRPr>
          </a:p>
        </p:txBody>
      </p:sp>
    </p:spTree>
    <p:extLst>
      <p:ext uri="{BB962C8B-B14F-4D97-AF65-F5344CB8AC3E}">
        <p14:creationId xmlns:p14="http://schemas.microsoft.com/office/powerpoint/2010/main" val="40109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C2E3E1A-103F-0107-7F0B-15754FFF917C}"/>
              </a:ext>
            </a:extLst>
          </p:cNvPr>
          <p:cNvSpPr txBox="1"/>
          <p:nvPr/>
        </p:nvSpPr>
        <p:spPr>
          <a:xfrm>
            <a:off x="0" y="0"/>
            <a:ext cx="9144000" cy="6814173"/>
          </a:xfrm>
          <a:prstGeom prst="rect">
            <a:avLst/>
          </a:prstGeom>
          <a:noFill/>
        </p:spPr>
        <p:txBody>
          <a:bodyPr wrap="square">
            <a:spAutoFit/>
          </a:bodyPr>
          <a:lstStyle/>
          <a:p>
            <a:r>
              <a:rPr lang="en-US" altLang="ja-JP" dirty="0"/>
              <a:t>CBI</a:t>
            </a:r>
            <a:r>
              <a:rPr lang="ja-JP" altLang="en-US" dirty="0"/>
              <a:t>でどんな議論がなされてきたか振り返ってみると</a:t>
            </a:r>
          </a:p>
          <a:p>
            <a:r>
              <a:rPr lang="ja-JP" altLang="en-US" dirty="0"/>
              <a:t>電子教科書開発と利用、教育ソフト開発と利用、教材開発と利用、</a:t>
            </a:r>
          </a:p>
          <a:p>
            <a:r>
              <a:rPr lang="ja-JP" altLang="en-US" dirty="0"/>
              <a:t>教育システム</a:t>
            </a:r>
            <a:r>
              <a:rPr lang="en-US" altLang="ja-JP" dirty="0"/>
              <a:t>(FCAI</a:t>
            </a:r>
            <a:r>
              <a:rPr lang="ja-JP" altLang="en-US" dirty="0"/>
              <a:t>等</a:t>
            </a:r>
            <a:r>
              <a:rPr lang="en-US" altLang="ja-JP" dirty="0"/>
              <a:t>)</a:t>
            </a:r>
            <a:r>
              <a:rPr lang="ja-JP" altLang="en-US" dirty="0"/>
              <a:t>の開発と利用、電子黒板、タブレット等の機器の開発と利用、</a:t>
            </a:r>
          </a:p>
          <a:p>
            <a:r>
              <a:rPr lang="ja-JP" altLang="en-US" dirty="0"/>
              <a:t>コンピューターシステムの整備と利用、教育実践報告、オンライン教育の方法と実践報告等</a:t>
            </a:r>
          </a:p>
          <a:p>
            <a:r>
              <a:rPr lang="ja-JP" altLang="en-US" dirty="0"/>
              <a:t>多岐にわたります。</a:t>
            </a:r>
          </a:p>
          <a:p>
            <a:r>
              <a:rPr lang="ja-JP" altLang="en-US" dirty="0"/>
              <a:t>これらの議論は参加者や周囲の教育の質の向上に大きく貢献したものと評価できます。</a:t>
            </a:r>
            <a:endParaRPr lang="en-US" altLang="ja-JP" dirty="0"/>
          </a:p>
          <a:p>
            <a:endParaRPr lang="en-US" altLang="ja-JP" dirty="0"/>
          </a:p>
          <a:p>
            <a:r>
              <a:rPr lang="ja-JP" altLang="en-US" dirty="0"/>
              <a:t>私たちのやって来た多様な研究を発信し、提供することはとても重要です。</a:t>
            </a:r>
          </a:p>
          <a:p>
            <a:r>
              <a:rPr lang="ja-JP" altLang="en-US" dirty="0"/>
              <a:t>ホームページが成功することを願っています。</a:t>
            </a:r>
          </a:p>
        </p:txBody>
      </p:sp>
    </p:spTree>
    <p:extLst>
      <p:ext uri="{BB962C8B-B14F-4D97-AF65-F5344CB8AC3E}">
        <p14:creationId xmlns:p14="http://schemas.microsoft.com/office/powerpoint/2010/main" val="40108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B21E1E94-DF67-05BC-E909-7AD0E4D05C2E}"/>
              </a:ext>
            </a:extLst>
          </p:cNvPr>
          <p:cNvSpPr txBox="1"/>
          <p:nvPr/>
        </p:nvSpPr>
        <p:spPr>
          <a:xfrm>
            <a:off x="1" y="0"/>
            <a:ext cx="4138862" cy="523220"/>
          </a:xfrm>
          <a:prstGeom prst="rect">
            <a:avLst/>
          </a:prstGeom>
          <a:noFill/>
        </p:spPr>
        <p:txBody>
          <a:bodyPr wrap="square">
            <a:spAutoFit/>
          </a:bodyPr>
          <a:lstStyle/>
          <a:p>
            <a:r>
              <a:rPr lang="ja-JP" altLang="en-US" dirty="0">
                <a:solidFill>
                  <a:srgbClr val="0000FF"/>
                </a:solidFill>
              </a:rPr>
              <a:t>決定事項</a:t>
            </a:r>
            <a:r>
              <a:rPr lang="en-US" altLang="ja-JP" dirty="0">
                <a:solidFill>
                  <a:srgbClr val="0000FF"/>
                </a:solidFill>
              </a:rPr>
              <a:t>(</a:t>
            </a:r>
            <a:r>
              <a:rPr lang="ja-JP" altLang="en-US" dirty="0">
                <a:solidFill>
                  <a:srgbClr val="0000FF"/>
                </a:solidFill>
              </a:rPr>
              <a:t>抜粋</a:t>
            </a:r>
            <a:r>
              <a:rPr lang="en-US" altLang="ja-JP" dirty="0">
                <a:solidFill>
                  <a:srgbClr val="0000FF"/>
                </a:solidFill>
              </a:rPr>
              <a:t>)</a:t>
            </a:r>
            <a:endParaRPr lang="en-US" altLang="ja-JP" b="0" i="0" dirty="0">
              <a:solidFill>
                <a:srgbClr val="0000FF"/>
              </a:solidFill>
              <a:effectLst/>
              <a:highlight>
                <a:srgbClr val="FFFFFF"/>
              </a:highlight>
              <a:latin typeface="ヒラギノ角ゴProN W3"/>
            </a:endParaRPr>
          </a:p>
        </p:txBody>
      </p:sp>
      <p:sp>
        <p:nvSpPr>
          <p:cNvPr id="2" name="Rectangle 22">
            <a:extLst>
              <a:ext uri="{FF2B5EF4-FFF2-40B4-BE49-F238E27FC236}">
                <a16:creationId xmlns:a16="http://schemas.microsoft.com/office/drawing/2014/main" id="{58095C66-19B5-04F6-5953-C244ADC2EC18}"/>
              </a:ext>
            </a:extLst>
          </p:cNvPr>
          <p:cNvSpPr>
            <a:spLocks noChangeArrowheads="1"/>
          </p:cNvSpPr>
          <p:nvPr/>
        </p:nvSpPr>
        <p:spPr bwMode="auto">
          <a:xfrm>
            <a:off x="1" y="48631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ja-JP" sz="2400" dirty="0"/>
              <a:t>１．ホームページは、</a:t>
            </a:r>
            <a:r>
              <a:rPr lang="ja-JP" altLang="en-US" sz="2400" dirty="0"/>
              <a:t>トップページ、</a:t>
            </a:r>
            <a:r>
              <a:rPr lang="ja-JP" altLang="ja-JP" sz="2400" dirty="0"/>
              <a:t>例会のページ、主要研究のページからなるとする。</a:t>
            </a:r>
          </a:p>
        </p:txBody>
      </p:sp>
      <p:sp>
        <p:nvSpPr>
          <p:cNvPr id="6" name="テキスト ボックス 5">
            <a:extLst>
              <a:ext uri="{FF2B5EF4-FFF2-40B4-BE49-F238E27FC236}">
                <a16:creationId xmlns:a16="http://schemas.microsoft.com/office/drawing/2014/main" id="{4B900698-B495-CA56-A003-3A9DB36ED59F}"/>
              </a:ext>
            </a:extLst>
          </p:cNvPr>
          <p:cNvSpPr txBox="1"/>
          <p:nvPr/>
        </p:nvSpPr>
        <p:spPr>
          <a:xfrm>
            <a:off x="0" y="3005054"/>
            <a:ext cx="9144001" cy="461665"/>
          </a:xfrm>
          <a:prstGeom prst="rect">
            <a:avLst/>
          </a:prstGeom>
          <a:noFill/>
        </p:spPr>
        <p:txBody>
          <a:bodyPr wrap="square">
            <a:spAutoFit/>
          </a:bodyPr>
          <a:lstStyle/>
          <a:p>
            <a:r>
              <a:rPr lang="ja-JP" altLang="ja-JP" sz="2400" dirty="0"/>
              <a:t>５．各主要研究のページは各担当者の</a:t>
            </a:r>
            <a:r>
              <a:rPr lang="ja-JP" altLang="en-US" sz="2400" dirty="0"/>
              <a:t>任意とし、その</a:t>
            </a:r>
            <a:r>
              <a:rPr lang="ja-JP" altLang="ja-JP" sz="2400" dirty="0"/>
              <a:t>責任で整備する。</a:t>
            </a:r>
          </a:p>
        </p:txBody>
      </p:sp>
      <p:sp>
        <p:nvSpPr>
          <p:cNvPr id="8" name="テキスト ボックス 7">
            <a:extLst>
              <a:ext uri="{FF2B5EF4-FFF2-40B4-BE49-F238E27FC236}">
                <a16:creationId xmlns:a16="http://schemas.microsoft.com/office/drawing/2014/main" id="{E0FC3203-9A51-F7DF-DBFB-530A4BC41831}"/>
              </a:ext>
            </a:extLst>
          </p:cNvPr>
          <p:cNvSpPr txBox="1"/>
          <p:nvPr/>
        </p:nvSpPr>
        <p:spPr>
          <a:xfrm>
            <a:off x="1" y="1300283"/>
            <a:ext cx="9144000" cy="830997"/>
          </a:xfrm>
          <a:prstGeom prst="rect">
            <a:avLst/>
          </a:prstGeom>
          <a:noFill/>
        </p:spPr>
        <p:txBody>
          <a:bodyPr wrap="square">
            <a:spAutoFit/>
          </a:bodyPr>
          <a:lstStyle/>
          <a:p>
            <a:r>
              <a:rPr lang="ja-JP" altLang="ja-JP" sz="2400" dirty="0"/>
              <a:t>２．トップページは例会のページ、</a:t>
            </a:r>
            <a:r>
              <a:rPr lang="ja-JP" altLang="en-US" sz="2400" dirty="0"/>
              <a:t>各</a:t>
            </a:r>
            <a:r>
              <a:rPr lang="ja-JP" altLang="ja-JP" sz="2400" dirty="0"/>
              <a:t>主要研究のページへの入口とし、</a:t>
            </a:r>
            <a:r>
              <a:rPr lang="en-US" altLang="ja-JP" sz="2400" dirty="0"/>
              <a:t>HTML</a:t>
            </a:r>
            <a:r>
              <a:rPr lang="ja-JP" altLang="ja-JP" sz="2400" dirty="0"/>
              <a:t>で記述し、シンプルなものとする。</a:t>
            </a:r>
          </a:p>
        </p:txBody>
      </p:sp>
      <p:sp>
        <p:nvSpPr>
          <p:cNvPr id="10" name="テキスト ボックス 9">
            <a:extLst>
              <a:ext uri="{FF2B5EF4-FFF2-40B4-BE49-F238E27FC236}">
                <a16:creationId xmlns:a16="http://schemas.microsoft.com/office/drawing/2014/main" id="{83A3E135-4C5A-0FFC-B530-606CAE53CFC4}"/>
              </a:ext>
            </a:extLst>
          </p:cNvPr>
          <p:cNvSpPr txBox="1"/>
          <p:nvPr/>
        </p:nvSpPr>
        <p:spPr>
          <a:xfrm>
            <a:off x="1" y="2151519"/>
            <a:ext cx="9144000" cy="830997"/>
          </a:xfrm>
          <a:prstGeom prst="rect">
            <a:avLst/>
          </a:prstGeom>
          <a:noFill/>
        </p:spPr>
        <p:txBody>
          <a:bodyPr wrap="square">
            <a:spAutoFit/>
          </a:bodyPr>
          <a:lstStyle/>
          <a:p>
            <a:r>
              <a:rPr lang="ja-JP" altLang="ja-JP" sz="2400" dirty="0"/>
              <a:t>３．例会のページには例会の予定、発表記録、発表資料（別のフォルダに保管）を掲載する。</a:t>
            </a:r>
          </a:p>
        </p:txBody>
      </p:sp>
      <p:sp>
        <p:nvSpPr>
          <p:cNvPr id="12" name="テキスト ボックス 11">
            <a:extLst>
              <a:ext uri="{FF2B5EF4-FFF2-40B4-BE49-F238E27FC236}">
                <a16:creationId xmlns:a16="http://schemas.microsoft.com/office/drawing/2014/main" id="{28A3D3C9-70E1-F8E0-CCEF-7C3E60AF1AE1}"/>
              </a:ext>
            </a:extLst>
          </p:cNvPr>
          <p:cNvSpPr txBox="1"/>
          <p:nvPr/>
        </p:nvSpPr>
        <p:spPr>
          <a:xfrm>
            <a:off x="3143251" y="2524128"/>
            <a:ext cx="6172200" cy="461665"/>
          </a:xfrm>
          <a:prstGeom prst="rect">
            <a:avLst/>
          </a:prstGeom>
          <a:noFill/>
        </p:spPr>
        <p:txBody>
          <a:bodyPr wrap="square">
            <a:spAutoFit/>
          </a:bodyPr>
          <a:lstStyle/>
          <a:p>
            <a:r>
              <a:rPr lang="ja-JP" altLang="ja-JP" sz="2400" dirty="0"/>
              <a:t>４．過去の記録</a:t>
            </a:r>
            <a:r>
              <a:rPr lang="ja-JP" altLang="en-US" sz="2400" dirty="0"/>
              <a:t>も</a:t>
            </a:r>
            <a:r>
              <a:rPr lang="ja-JP" altLang="ja-JP" sz="2400" dirty="0"/>
              <a:t>近いものから順に整備する。</a:t>
            </a:r>
          </a:p>
        </p:txBody>
      </p:sp>
      <p:sp>
        <p:nvSpPr>
          <p:cNvPr id="17" name="正方形/長方形 16">
            <a:extLst>
              <a:ext uri="{FF2B5EF4-FFF2-40B4-BE49-F238E27FC236}">
                <a16:creationId xmlns:a16="http://schemas.microsoft.com/office/drawing/2014/main" id="{A9C8E5A8-8C5D-CDCF-62E7-1A16AE93E31C}"/>
              </a:ext>
            </a:extLst>
          </p:cNvPr>
          <p:cNvSpPr/>
          <p:nvPr/>
        </p:nvSpPr>
        <p:spPr bwMode="auto">
          <a:xfrm>
            <a:off x="586223" y="3694843"/>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ja-JP" sz="2400" dirty="0"/>
              <a:t>トップページ</a:t>
            </a:r>
            <a:endParaRPr lang="ja-JP" altLang="en-US" sz="2400" dirty="0"/>
          </a:p>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8" name="正方形/長方形 17">
            <a:extLst>
              <a:ext uri="{FF2B5EF4-FFF2-40B4-BE49-F238E27FC236}">
                <a16:creationId xmlns:a16="http://schemas.microsoft.com/office/drawing/2014/main" id="{F8A44894-636F-734C-457C-B3DD638838BE}"/>
              </a:ext>
            </a:extLst>
          </p:cNvPr>
          <p:cNvSpPr/>
          <p:nvPr/>
        </p:nvSpPr>
        <p:spPr bwMode="auto">
          <a:xfrm>
            <a:off x="3408005" y="3701987"/>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例会</a:t>
            </a:r>
          </a:p>
          <a:p>
            <a:pPr marL="0" marR="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　</a:t>
            </a:r>
          </a:p>
        </p:txBody>
      </p:sp>
      <p:sp>
        <p:nvSpPr>
          <p:cNvPr id="25" name="正方形/長方形 24">
            <a:extLst>
              <a:ext uri="{FF2B5EF4-FFF2-40B4-BE49-F238E27FC236}">
                <a16:creationId xmlns:a16="http://schemas.microsoft.com/office/drawing/2014/main" id="{AA4CA407-6462-51F0-3381-F7AAF40E1870}"/>
              </a:ext>
            </a:extLst>
          </p:cNvPr>
          <p:cNvSpPr/>
          <p:nvPr/>
        </p:nvSpPr>
        <p:spPr bwMode="auto">
          <a:xfrm>
            <a:off x="5922606" y="3709131"/>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過去の例会</a:t>
            </a:r>
            <a:endParaRPr lang="en-US" altLang="ja-JP" sz="2400" dirty="0"/>
          </a:p>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　</a:t>
            </a:r>
          </a:p>
        </p:txBody>
      </p:sp>
      <p:sp>
        <p:nvSpPr>
          <p:cNvPr id="26" name="正方形/長方形 25">
            <a:extLst>
              <a:ext uri="{FF2B5EF4-FFF2-40B4-BE49-F238E27FC236}">
                <a16:creationId xmlns:a16="http://schemas.microsoft.com/office/drawing/2014/main" id="{8CAB846A-F016-D651-677B-9F59E4F4E031}"/>
              </a:ext>
            </a:extLst>
          </p:cNvPr>
          <p:cNvSpPr/>
          <p:nvPr/>
        </p:nvSpPr>
        <p:spPr bwMode="auto">
          <a:xfrm>
            <a:off x="1129149" y="5816536"/>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・・・の研究</a:t>
            </a:r>
            <a:endParaRPr lang="en-US" altLang="ja-JP" sz="2400" dirty="0"/>
          </a:p>
          <a:p>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7" name="正方形/長方形 26">
            <a:extLst>
              <a:ext uri="{FF2B5EF4-FFF2-40B4-BE49-F238E27FC236}">
                <a16:creationId xmlns:a16="http://schemas.microsoft.com/office/drawing/2014/main" id="{829FCDAE-ED73-60DA-7E6E-5F9FBE09C01F}"/>
              </a:ext>
            </a:extLst>
          </p:cNvPr>
          <p:cNvSpPr/>
          <p:nvPr/>
        </p:nvSpPr>
        <p:spPr bwMode="auto">
          <a:xfrm>
            <a:off x="3622317" y="5816539"/>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・・・の研究</a:t>
            </a:r>
            <a:endParaRPr lang="en-US" altLang="ja-JP" sz="2400" dirty="0"/>
          </a:p>
          <a:p>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8" name="正方形/長方形 27">
            <a:extLst>
              <a:ext uri="{FF2B5EF4-FFF2-40B4-BE49-F238E27FC236}">
                <a16:creationId xmlns:a16="http://schemas.microsoft.com/office/drawing/2014/main" id="{A404B8F2-B45C-FF61-AD93-2D26782C3D49}"/>
              </a:ext>
            </a:extLst>
          </p:cNvPr>
          <p:cNvSpPr/>
          <p:nvPr/>
        </p:nvSpPr>
        <p:spPr bwMode="auto">
          <a:xfrm>
            <a:off x="6051193" y="5816538"/>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・・・の研究</a:t>
            </a:r>
            <a:endParaRPr lang="en-US" altLang="ja-JP" sz="2400" dirty="0"/>
          </a:p>
          <a:p>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30" name="正方形/長方形 29">
            <a:extLst>
              <a:ext uri="{FF2B5EF4-FFF2-40B4-BE49-F238E27FC236}">
                <a16:creationId xmlns:a16="http://schemas.microsoft.com/office/drawing/2014/main" id="{E716F41C-B3A3-FB9C-20FF-7377A14985AC}"/>
              </a:ext>
            </a:extLst>
          </p:cNvPr>
          <p:cNvSpPr/>
          <p:nvPr/>
        </p:nvSpPr>
        <p:spPr bwMode="auto">
          <a:xfrm>
            <a:off x="6844148" y="4774218"/>
            <a:ext cx="1585914"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ea typeface="ＭＳ Ｐゴシック" pitchFamily="50" charset="-128"/>
              </a:rPr>
              <a:t>発表資料</a:t>
            </a:r>
            <a:endParaRPr lang="en-US" altLang="ja-JP" sz="2400" dirty="0">
              <a:ea typeface="ＭＳ Ｐゴシック" pitchFamily="50" charset="-128"/>
            </a:endParaRPr>
          </a:p>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フォルダー</a:t>
            </a:r>
          </a:p>
        </p:txBody>
      </p:sp>
      <p:cxnSp>
        <p:nvCxnSpPr>
          <p:cNvPr id="32" name="直線矢印コネクタ 31">
            <a:extLst>
              <a:ext uri="{FF2B5EF4-FFF2-40B4-BE49-F238E27FC236}">
                <a16:creationId xmlns:a16="http://schemas.microsoft.com/office/drawing/2014/main" id="{793B87C0-3855-BAAE-0541-B6333BA57932}"/>
              </a:ext>
            </a:extLst>
          </p:cNvPr>
          <p:cNvCxnSpPr>
            <a:cxnSpLocks/>
            <a:endCxn id="18" idx="1"/>
          </p:cNvCxnSpPr>
          <p:nvPr/>
        </p:nvCxnSpPr>
        <p:spPr bwMode="auto">
          <a:xfrm>
            <a:off x="1423951" y="4154419"/>
            <a:ext cx="1984054" cy="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3" name="直線矢印コネクタ 32">
            <a:extLst>
              <a:ext uri="{FF2B5EF4-FFF2-40B4-BE49-F238E27FC236}">
                <a16:creationId xmlns:a16="http://schemas.microsoft.com/office/drawing/2014/main" id="{A9365EBC-104C-FD58-4588-388960B10C2D}"/>
              </a:ext>
            </a:extLst>
          </p:cNvPr>
          <p:cNvCxnSpPr>
            <a:cxnSpLocks/>
            <a:endCxn id="26" idx="0"/>
          </p:cNvCxnSpPr>
          <p:nvPr/>
        </p:nvCxnSpPr>
        <p:spPr bwMode="auto">
          <a:xfrm>
            <a:off x="1465832" y="4446358"/>
            <a:ext cx="763455" cy="1370178"/>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5" name="直線矢印コネクタ 34">
            <a:extLst>
              <a:ext uri="{FF2B5EF4-FFF2-40B4-BE49-F238E27FC236}">
                <a16:creationId xmlns:a16="http://schemas.microsoft.com/office/drawing/2014/main" id="{F6D20BDF-517F-AE96-3FC0-6D0737D6BC4C}"/>
              </a:ext>
            </a:extLst>
          </p:cNvPr>
          <p:cNvCxnSpPr>
            <a:cxnSpLocks/>
          </p:cNvCxnSpPr>
          <p:nvPr/>
        </p:nvCxnSpPr>
        <p:spPr bwMode="auto">
          <a:xfrm>
            <a:off x="1856721" y="4411457"/>
            <a:ext cx="2387212" cy="138905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058C7EAC-DE48-0CE5-C1AB-F6057CCB137C}"/>
              </a:ext>
            </a:extLst>
          </p:cNvPr>
          <p:cNvCxnSpPr>
            <a:cxnSpLocks/>
          </p:cNvCxnSpPr>
          <p:nvPr/>
        </p:nvCxnSpPr>
        <p:spPr bwMode="auto">
          <a:xfrm>
            <a:off x="2380232" y="4439377"/>
            <a:ext cx="4125270" cy="135415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8" name="直線矢印コネクタ 37">
            <a:extLst>
              <a:ext uri="{FF2B5EF4-FFF2-40B4-BE49-F238E27FC236}">
                <a16:creationId xmlns:a16="http://schemas.microsoft.com/office/drawing/2014/main" id="{CE2B6B45-C29A-7D8F-B4E3-F6C9755EBEDB}"/>
              </a:ext>
            </a:extLst>
          </p:cNvPr>
          <p:cNvCxnSpPr>
            <a:cxnSpLocks/>
          </p:cNvCxnSpPr>
          <p:nvPr/>
        </p:nvCxnSpPr>
        <p:spPr bwMode="auto">
          <a:xfrm>
            <a:off x="5151353" y="4502198"/>
            <a:ext cx="1765978" cy="572373"/>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7409C369-BE6A-1A3C-8598-15B209B942A8}"/>
              </a:ext>
            </a:extLst>
          </p:cNvPr>
          <p:cNvCxnSpPr>
            <a:cxnSpLocks/>
          </p:cNvCxnSpPr>
          <p:nvPr/>
        </p:nvCxnSpPr>
        <p:spPr bwMode="auto">
          <a:xfrm>
            <a:off x="6547384" y="4516159"/>
            <a:ext cx="383908" cy="43975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sp>
        <p:nvSpPr>
          <p:cNvPr id="40" name="テキスト ボックス 39">
            <a:extLst>
              <a:ext uri="{FF2B5EF4-FFF2-40B4-BE49-F238E27FC236}">
                <a16:creationId xmlns:a16="http://schemas.microsoft.com/office/drawing/2014/main" id="{E321A092-0B6D-A671-C626-7C8FEC39BFCB}"/>
              </a:ext>
            </a:extLst>
          </p:cNvPr>
          <p:cNvSpPr txBox="1"/>
          <p:nvPr/>
        </p:nvSpPr>
        <p:spPr>
          <a:xfrm>
            <a:off x="3684388" y="4107656"/>
            <a:ext cx="2023468" cy="461665"/>
          </a:xfrm>
          <a:prstGeom prst="rect">
            <a:avLst/>
          </a:prstGeom>
          <a:noFill/>
        </p:spPr>
        <p:txBody>
          <a:bodyPr wrap="square">
            <a:spAutoFit/>
          </a:bodyPr>
          <a:lstStyle/>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予定、記録</a:t>
            </a:r>
            <a:endParaRPr lang="ja-JP" altLang="en-US" sz="2400" dirty="0"/>
          </a:p>
        </p:txBody>
      </p:sp>
      <p:sp>
        <p:nvSpPr>
          <p:cNvPr id="42" name="テキスト ボックス 41">
            <a:extLst>
              <a:ext uri="{FF2B5EF4-FFF2-40B4-BE49-F238E27FC236}">
                <a16:creationId xmlns:a16="http://schemas.microsoft.com/office/drawing/2014/main" id="{47D1A7DC-4789-ACCE-02F6-041D5F02B337}"/>
              </a:ext>
            </a:extLst>
          </p:cNvPr>
          <p:cNvSpPr txBox="1"/>
          <p:nvPr/>
        </p:nvSpPr>
        <p:spPr>
          <a:xfrm>
            <a:off x="6377583" y="4074646"/>
            <a:ext cx="1109068" cy="461665"/>
          </a:xfrm>
          <a:prstGeom prst="rect">
            <a:avLst/>
          </a:prstGeom>
          <a:noFill/>
        </p:spPr>
        <p:txBody>
          <a:bodyPr wrap="square">
            <a:spAutoFit/>
          </a:bodyPr>
          <a:lstStyle/>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記録</a:t>
            </a:r>
            <a:endParaRPr lang="ja-JP" altLang="en-US" sz="2400" dirty="0"/>
          </a:p>
        </p:txBody>
      </p:sp>
    </p:spTree>
    <p:extLst>
      <p:ext uri="{BB962C8B-B14F-4D97-AF65-F5344CB8AC3E}">
        <p14:creationId xmlns:p14="http://schemas.microsoft.com/office/powerpoint/2010/main" val="242910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2" grpId="0"/>
      <p:bldP spid="17" grpId="0" animBg="1"/>
      <p:bldP spid="18" grpId="0" animBg="1"/>
      <p:bldP spid="25" grpId="0" animBg="1"/>
      <p:bldP spid="26" grpId="0" animBg="1"/>
      <p:bldP spid="27" grpId="0" animBg="1"/>
      <p:bldP spid="28" grpId="0" animBg="1"/>
      <p:bldP spid="30" grpId="0" animBg="1"/>
      <p:bldP spid="40"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4FC9CDC-4C53-5414-2FF5-18405F23F208}"/>
              </a:ext>
            </a:extLst>
          </p:cNvPr>
          <p:cNvSpPr txBox="1"/>
          <p:nvPr/>
        </p:nvSpPr>
        <p:spPr>
          <a:xfrm>
            <a:off x="0" y="804397"/>
            <a:ext cx="9144001" cy="5090624"/>
          </a:xfrm>
          <a:prstGeom prst="rect">
            <a:avLst/>
          </a:prstGeom>
          <a:noFill/>
        </p:spPr>
        <p:txBody>
          <a:bodyPr wrap="square">
            <a:spAutoFit/>
          </a:bodyPr>
          <a:lstStyle/>
          <a:p>
            <a:r>
              <a:rPr lang="ja-JP" altLang="ja-JP" dirty="0"/>
              <a:t>ホームページの試案を作成し、</a:t>
            </a:r>
            <a:endParaRPr lang="en-US" altLang="ja-JP" dirty="0"/>
          </a:p>
          <a:p>
            <a:r>
              <a:rPr lang="ja-JP" altLang="ja-JP" dirty="0"/>
              <a:t>仮に私のレンタルサーバー</a:t>
            </a:r>
            <a:r>
              <a:rPr lang="en-US" altLang="ja-JP" u="sng" dirty="0"/>
              <a:t>https://salmonpony2.sakura.ne.jp/cbiHP</a:t>
            </a:r>
          </a:p>
          <a:p>
            <a:r>
              <a:rPr lang="ja-JP" altLang="ja-JP" dirty="0"/>
              <a:t>に置きました。</a:t>
            </a:r>
            <a:endParaRPr lang="en-US" altLang="ja-JP" dirty="0"/>
          </a:p>
          <a:p>
            <a:r>
              <a:rPr lang="ja-JP" altLang="ja-JP" dirty="0"/>
              <a:t>皆様のご了承を頂ければ適当な時期に</a:t>
            </a:r>
            <a:endParaRPr lang="en-US" altLang="ja-JP" dirty="0"/>
          </a:p>
          <a:p>
            <a:r>
              <a:rPr lang="en-US" altLang="ja-JP" u="sng" dirty="0"/>
              <a:t>http://cbi2024.net</a:t>
            </a:r>
            <a:r>
              <a:rPr lang="ja-JP" altLang="ja-JP" dirty="0"/>
              <a:t>に移植させて頂きます。</a:t>
            </a:r>
            <a:endParaRPr lang="en-US" altLang="ja-JP" dirty="0"/>
          </a:p>
          <a:p>
            <a:endParaRPr lang="ja-JP" altLang="ja-JP" dirty="0"/>
          </a:p>
          <a:p>
            <a:r>
              <a:rPr lang="ja-JP" altLang="ja-JP" dirty="0"/>
              <a:t>まだ公開していないのでパスワードがかけてあります。</a:t>
            </a:r>
          </a:p>
          <a:p>
            <a:r>
              <a:rPr lang="ja-JP" altLang="ja-JP" dirty="0"/>
              <a:t>ユーザー名</a:t>
            </a:r>
            <a:r>
              <a:rPr lang="en-US" altLang="ja-JP" dirty="0" err="1">
                <a:solidFill>
                  <a:srgbClr val="9900CC"/>
                </a:solidFill>
              </a:rPr>
              <a:t>cbihpuser</a:t>
            </a:r>
            <a:r>
              <a:rPr lang="ja-JP" altLang="ja-JP" dirty="0"/>
              <a:t>パスワード</a:t>
            </a:r>
            <a:r>
              <a:rPr lang="en-US" altLang="ja-JP" dirty="0">
                <a:solidFill>
                  <a:srgbClr val="9900CC"/>
                </a:solidFill>
              </a:rPr>
              <a:t>odd56kqLs</a:t>
            </a:r>
            <a:r>
              <a:rPr lang="ja-JP" altLang="ja-JP" dirty="0"/>
              <a:t>です。</a:t>
            </a:r>
            <a:endParaRPr lang="en-US" altLang="ja-JP" dirty="0"/>
          </a:p>
          <a:p>
            <a:r>
              <a:rPr lang="ja-JP" altLang="ja-JP" dirty="0"/>
              <a:t>ご確認ください。</a:t>
            </a:r>
          </a:p>
        </p:txBody>
      </p:sp>
      <p:sp>
        <p:nvSpPr>
          <p:cNvPr id="3" name="テキスト ボックス 2">
            <a:extLst>
              <a:ext uri="{FF2B5EF4-FFF2-40B4-BE49-F238E27FC236}">
                <a16:creationId xmlns:a16="http://schemas.microsoft.com/office/drawing/2014/main" id="{92646697-18BD-4456-7194-1CEC47DBC2BA}"/>
              </a:ext>
            </a:extLst>
          </p:cNvPr>
          <p:cNvSpPr txBox="1"/>
          <p:nvPr/>
        </p:nvSpPr>
        <p:spPr>
          <a:xfrm>
            <a:off x="1" y="0"/>
            <a:ext cx="4138862" cy="523220"/>
          </a:xfrm>
          <a:prstGeom prst="rect">
            <a:avLst/>
          </a:prstGeom>
          <a:noFill/>
        </p:spPr>
        <p:txBody>
          <a:bodyPr wrap="square">
            <a:spAutoFit/>
          </a:bodyPr>
          <a:lstStyle/>
          <a:p>
            <a:r>
              <a:rPr lang="ja-JP" altLang="ja-JP" dirty="0">
                <a:solidFill>
                  <a:srgbClr val="0000FF"/>
                </a:solidFill>
              </a:rPr>
              <a:t>ホームページの試案</a:t>
            </a:r>
            <a:endParaRPr lang="en-US" altLang="ja-JP" b="0" i="0" dirty="0">
              <a:solidFill>
                <a:srgbClr val="0000FF"/>
              </a:solidFill>
              <a:effectLst/>
              <a:highlight>
                <a:srgbClr val="FFFFFF"/>
              </a:highlight>
              <a:latin typeface="ヒラギノ角ゴProN W3"/>
            </a:endParaRPr>
          </a:p>
        </p:txBody>
      </p:sp>
    </p:spTree>
    <p:extLst>
      <p:ext uri="{BB962C8B-B14F-4D97-AF65-F5344CB8AC3E}">
        <p14:creationId xmlns:p14="http://schemas.microsoft.com/office/powerpoint/2010/main" val="28253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5A1336BB-9FD9-5096-3875-47B997C30071}"/>
              </a:ext>
            </a:extLst>
          </p:cNvPr>
          <p:cNvPicPr>
            <a:picLocks noChangeAspect="1"/>
          </p:cNvPicPr>
          <p:nvPr/>
        </p:nvPicPr>
        <p:blipFill>
          <a:blip r:embed="rId2"/>
          <a:stretch>
            <a:fillRect/>
          </a:stretch>
        </p:blipFill>
        <p:spPr>
          <a:xfrm>
            <a:off x="60574" y="0"/>
            <a:ext cx="9022852" cy="6858000"/>
          </a:xfrm>
          <a:prstGeom prst="rect">
            <a:avLst/>
          </a:prstGeom>
        </p:spPr>
      </p:pic>
    </p:spTree>
    <p:extLst>
      <p:ext uri="{BB962C8B-B14F-4D97-AF65-F5344CB8AC3E}">
        <p14:creationId xmlns:p14="http://schemas.microsoft.com/office/powerpoint/2010/main" val="207116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8509376-6CB3-72D6-76EE-3AFEB4B22D46}"/>
              </a:ext>
            </a:extLst>
          </p:cNvPr>
          <p:cNvPicPr>
            <a:picLocks noChangeAspect="1"/>
          </p:cNvPicPr>
          <p:nvPr/>
        </p:nvPicPr>
        <p:blipFill>
          <a:blip r:embed="rId2"/>
          <a:stretch>
            <a:fillRect/>
          </a:stretch>
        </p:blipFill>
        <p:spPr>
          <a:xfrm>
            <a:off x="60434" y="0"/>
            <a:ext cx="9023131" cy="6858000"/>
          </a:xfrm>
          <a:prstGeom prst="rect">
            <a:avLst/>
          </a:prstGeom>
        </p:spPr>
      </p:pic>
    </p:spTree>
    <p:extLst>
      <p:ext uri="{BB962C8B-B14F-4D97-AF65-F5344CB8AC3E}">
        <p14:creationId xmlns:p14="http://schemas.microsoft.com/office/powerpoint/2010/main" val="369715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1FB1F5AF-904B-7558-EB4F-7F32E3EAF47D}"/>
              </a:ext>
            </a:extLst>
          </p:cNvPr>
          <p:cNvPicPr>
            <a:picLocks noChangeAspect="1"/>
          </p:cNvPicPr>
          <p:nvPr/>
        </p:nvPicPr>
        <p:blipFill>
          <a:blip r:embed="rId2"/>
          <a:stretch>
            <a:fillRect/>
          </a:stretch>
        </p:blipFill>
        <p:spPr>
          <a:xfrm>
            <a:off x="0" y="87640"/>
            <a:ext cx="9144000" cy="6682720"/>
          </a:xfrm>
          <a:prstGeom prst="rect">
            <a:avLst/>
          </a:prstGeom>
        </p:spPr>
      </p:pic>
    </p:spTree>
    <p:extLst>
      <p:ext uri="{BB962C8B-B14F-4D97-AF65-F5344CB8AC3E}">
        <p14:creationId xmlns:p14="http://schemas.microsoft.com/office/powerpoint/2010/main" val="50159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099703E-ABB8-8251-9886-0E1CB0B10339}"/>
              </a:ext>
            </a:extLst>
          </p:cNvPr>
          <p:cNvPicPr>
            <a:picLocks noChangeAspect="1"/>
          </p:cNvPicPr>
          <p:nvPr/>
        </p:nvPicPr>
        <p:blipFill>
          <a:blip r:embed="rId2"/>
          <a:stretch>
            <a:fillRect/>
          </a:stretch>
        </p:blipFill>
        <p:spPr>
          <a:xfrm>
            <a:off x="44772" y="0"/>
            <a:ext cx="9054456" cy="6858000"/>
          </a:xfrm>
          <a:prstGeom prst="rect">
            <a:avLst/>
          </a:prstGeom>
        </p:spPr>
      </p:pic>
      <p:pic>
        <p:nvPicPr>
          <p:cNvPr id="4" name="図 3">
            <a:extLst>
              <a:ext uri="{FF2B5EF4-FFF2-40B4-BE49-F238E27FC236}">
                <a16:creationId xmlns:a16="http://schemas.microsoft.com/office/drawing/2014/main" id="{CE77C0B4-A242-56BB-CCD9-6A6EB867E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46" y="1533167"/>
            <a:ext cx="3300091" cy="2475068"/>
          </a:xfrm>
          <a:prstGeom prst="rect">
            <a:avLst/>
          </a:prstGeom>
        </p:spPr>
      </p:pic>
    </p:spTree>
    <p:extLst>
      <p:ext uri="{BB962C8B-B14F-4D97-AF65-F5344CB8AC3E}">
        <p14:creationId xmlns:p14="http://schemas.microsoft.com/office/powerpoint/2010/main" val="197470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AAA736-6D44-01A1-FDEA-4D0F1F7B639D}"/>
              </a:ext>
            </a:extLst>
          </p:cNvPr>
          <p:cNvSpPr txBox="1"/>
          <p:nvPr/>
        </p:nvSpPr>
        <p:spPr>
          <a:xfrm>
            <a:off x="-1" y="481262"/>
            <a:ext cx="9144001" cy="523220"/>
          </a:xfrm>
          <a:prstGeom prst="rect">
            <a:avLst/>
          </a:prstGeom>
          <a:noFill/>
        </p:spPr>
        <p:txBody>
          <a:bodyPr wrap="square">
            <a:spAutoFit/>
          </a:bodyPr>
          <a:lstStyle/>
          <a:p>
            <a:r>
              <a:rPr lang="ja-JP" altLang="ja-JP" dirty="0">
                <a:solidFill>
                  <a:srgbClr val="0000FF"/>
                </a:solidFill>
              </a:rPr>
              <a:t>表紙</a:t>
            </a:r>
            <a:r>
              <a:rPr lang="ja-JP" altLang="ja-JP" dirty="0"/>
              <a:t>に追加すべきものは何か。どこにどう追加するか。</a:t>
            </a:r>
          </a:p>
        </p:txBody>
      </p:sp>
      <p:sp>
        <p:nvSpPr>
          <p:cNvPr id="3" name="テキスト ボックス 2">
            <a:extLst>
              <a:ext uri="{FF2B5EF4-FFF2-40B4-BE49-F238E27FC236}">
                <a16:creationId xmlns:a16="http://schemas.microsoft.com/office/drawing/2014/main" id="{850A01EE-4759-7D26-9FF6-FD2957CFDA5D}"/>
              </a:ext>
            </a:extLst>
          </p:cNvPr>
          <p:cNvSpPr txBox="1"/>
          <p:nvPr/>
        </p:nvSpPr>
        <p:spPr>
          <a:xfrm>
            <a:off x="1" y="0"/>
            <a:ext cx="4241990" cy="523220"/>
          </a:xfrm>
          <a:prstGeom prst="rect">
            <a:avLst/>
          </a:prstGeom>
          <a:noFill/>
        </p:spPr>
        <p:txBody>
          <a:bodyPr wrap="square">
            <a:spAutoFit/>
          </a:bodyPr>
          <a:lstStyle/>
          <a:p>
            <a:r>
              <a:rPr lang="ja-JP" altLang="en-US" dirty="0">
                <a:solidFill>
                  <a:srgbClr val="0000FF"/>
                </a:solidFill>
              </a:rPr>
              <a:t>下記検討をお願いします。</a:t>
            </a:r>
            <a:endParaRPr lang="en-US" altLang="ja-JP" b="0" i="0" dirty="0">
              <a:solidFill>
                <a:srgbClr val="0000FF"/>
              </a:solidFill>
              <a:effectLst/>
              <a:highlight>
                <a:srgbClr val="FFFFFF"/>
              </a:highlight>
              <a:latin typeface="ヒラギノ角ゴProN W3"/>
            </a:endParaRPr>
          </a:p>
        </p:txBody>
      </p:sp>
      <p:sp>
        <p:nvSpPr>
          <p:cNvPr id="4" name="テキスト ボックス 3">
            <a:extLst>
              <a:ext uri="{FF2B5EF4-FFF2-40B4-BE49-F238E27FC236}">
                <a16:creationId xmlns:a16="http://schemas.microsoft.com/office/drawing/2014/main" id="{A74BEB72-EB7D-F8EF-AA07-BB1F0D183727}"/>
              </a:ext>
            </a:extLst>
          </p:cNvPr>
          <p:cNvSpPr txBox="1"/>
          <p:nvPr/>
        </p:nvSpPr>
        <p:spPr>
          <a:xfrm>
            <a:off x="-1" y="1615668"/>
            <a:ext cx="9144001" cy="1557349"/>
          </a:xfrm>
          <a:prstGeom prst="rect">
            <a:avLst/>
          </a:prstGeom>
          <a:noFill/>
        </p:spPr>
        <p:txBody>
          <a:bodyPr wrap="square">
            <a:spAutoFit/>
          </a:bodyPr>
          <a:lstStyle/>
          <a:p>
            <a:r>
              <a:rPr lang="ja-JP" altLang="en-US" dirty="0">
                <a:solidFill>
                  <a:srgbClr val="0000FF"/>
                </a:solidFill>
              </a:rPr>
              <a:t>予定と記録のページ</a:t>
            </a:r>
            <a:r>
              <a:rPr lang="ja-JP" altLang="en-US" dirty="0"/>
              <a:t>で</a:t>
            </a:r>
            <a:endParaRPr lang="en-US" altLang="ja-JP" dirty="0"/>
          </a:p>
          <a:p>
            <a:r>
              <a:rPr lang="ja-JP" altLang="ja-JP" dirty="0"/>
              <a:t>記録の事項、配置はこれでよいか。敬称はどうするか。</a:t>
            </a:r>
          </a:p>
          <a:p>
            <a:r>
              <a:rPr lang="ja-JP" altLang="ja-JP" dirty="0"/>
              <a:t>出席者も記録するか。出席者も記載するか。人数だけ</a:t>
            </a:r>
            <a:r>
              <a:rPr lang="ja-JP" altLang="en-US" dirty="0"/>
              <a:t>？</a:t>
            </a:r>
            <a:endParaRPr lang="ja-JP" altLang="ja-JP" dirty="0"/>
          </a:p>
        </p:txBody>
      </p:sp>
      <p:sp>
        <p:nvSpPr>
          <p:cNvPr id="5" name="テキスト ボックス 4">
            <a:extLst>
              <a:ext uri="{FF2B5EF4-FFF2-40B4-BE49-F238E27FC236}">
                <a16:creationId xmlns:a16="http://schemas.microsoft.com/office/drawing/2014/main" id="{6C2E3E1A-103F-0107-7F0B-15754FFF917C}"/>
              </a:ext>
            </a:extLst>
          </p:cNvPr>
          <p:cNvSpPr txBox="1"/>
          <p:nvPr/>
        </p:nvSpPr>
        <p:spPr>
          <a:xfrm>
            <a:off x="419386" y="1017526"/>
            <a:ext cx="8408355" cy="523220"/>
          </a:xfrm>
          <a:prstGeom prst="rect">
            <a:avLst/>
          </a:prstGeom>
          <a:noFill/>
        </p:spPr>
        <p:txBody>
          <a:bodyPr wrap="square">
            <a:spAutoFit/>
          </a:bodyPr>
          <a:lstStyle/>
          <a:p>
            <a:r>
              <a:rPr lang="ja-JP" altLang="en-US" dirty="0"/>
              <a:t>荒先生の構想「</a:t>
            </a:r>
            <a:r>
              <a:rPr lang="ja-JP" altLang="ja-JP" dirty="0"/>
              <a:t>授業ですぐ使える情報発信</a:t>
            </a:r>
            <a:r>
              <a:rPr lang="ja-JP" altLang="en-US" dirty="0"/>
              <a:t>」の入り口</a:t>
            </a:r>
            <a:endParaRPr lang="ja-JP" altLang="ja-JP" dirty="0"/>
          </a:p>
        </p:txBody>
      </p:sp>
      <p:sp>
        <p:nvSpPr>
          <p:cNvPr id="6" name="テキスト ボックス 5">
            <a:extLst>
              <a:ext uri="{FF2B5EF4-FFF2-40B4-BE49-F238E27FC236}">
                <a16:creationId xmlns:a16="http://schemas.microsoft.com/office/drawing/2014/main" id="{274D2E2C-34BB-84B3-CC20-1BACDC554D5F}"/>
              </a:ext>
            </a:extLst>
          </p:cNvPr>
          <p:cNvSpPr txBox="1"/>
          <p:nvPr/>
        </p:nvSpPr>
        <p:spPr>
          <a:xfrm>
            <a:off x="-1" y="3253017"/>
            <a:ext cx="9144001" cy="3625608"/>
          </a:xfrm>
          <a:prstGeom prst="rect">
            <a:avLst/>
          </a:prstGeom>
          <a:noFill/>
        </p:spPr>
        <p:txBody>
          <a:bodyPr wrap="square">
            <a:spAutoFit/>
          </a:bodyPr>
          <a:lstStyle/>
          <a:p>
            <a:r>
              <a:rPr lang="ja-JP" altLang="ja-JP" dirty="0"/>
              <a:t>写真の撮影者、写っている人の了解のお願い、</a:t>
            </a:r>
            <a:r>
              <a:rPr lang="ja-JP" altLang="en-US" dirty="0"/>
              <a:t>そ</a:t>
            </a:r>
            <a:r>
              <a:rPr lang="ja-JP" altLang="ja-JP" dirty="0"/>
              <a:t>のお願い、</a:t>
            </a:r>
          </a:p>
          <a:p>
            <a:r>
              <a:rPr lang="ja-JP" altLang="ja-JP" dirty="0"/>
              <a:t>過去レコードの欠けているところの補填のお願い、</a:t>
            </a:r>
          </a:p>
          <a:p>
            <a:r>
              <a:rPr lang="ja-JP" altLang="ja-JP" dirty="0"/>
              <a:t>トップページの研究の見出しと説明、内容の提出のお願い、</a:t>
            </a:r>
          </a:p>
          <a:p>
            <a:r>
              <a:rPr lang="ja-JP" altLang="ja-JP" dirty="0"/>
              <a:t>毎回及び過去の資料の提出のお願い、などが必要です。</a:t>
            </a:r>
          </a:p>
          <a:p>
            <a:r>
              <a:rPr lang="ja-JP" altLang="ja-JP" dirty="0"/>
              <a:t>担当者</a:t>
            </a:r>
            <a:r>
              <a:rPr lang="en-US" altLang="ja-JP" dirty="0"/>
              <a:t>(</a:t>
            </a:r>
            <a:r>
              <a:rPr lang="ja-JP" altLang="ja-JP" dirty="0"/>
              <a:t>赤間</a:t>
            </a:r>
            <a:r>
              <a:rPr lang="en-US" altLang="ja-JP" dirty="0"/>
              <a:t>)</a:t>
            </a:r>
            <a:r>
              <a:rPr lang="ja-JP" altLang="ja-JP" dirty="0"/>
              <a:t>からお願いするということでよろしいでしょうか。</a:t>
            </a:r>
          </a:p>
          <a:p>
            <a:r>
              <a:rPr lang="ja-JP" altLang="ja-JP" dirty="0"/>
              <a:t>多分どれも</a:t>
            </a:r>
            <a:r>
              <a:rPr lang="ja-JP" altLang="en-US" dirty="0"/>
              <a:t>会員の</a:t>
            </a:r>
            <a:r>
              <a:rPr lang="ja-JP" altLang="ja-JP" dirty="0"/>
              <a:t>義務ではないと思います。</a:t>
            </a:r>
          </a:p>
          <a:p>
            <a:r>
              <a:rPr lang="ja-JP" altLang="ja-JP" dirty="0"/>
              <a:t>了解や提出がなければ記載しないということでいいですか。</a:t>
            </a:r>
          </a:p>
        </p:txBody>
      </p:sp>
    </p:spTree>
    <p:extLst>
      <p:ext uri="{BB962C8B-B14F-4D97-AF65-F5344CB8AC3E}">
        <p14:creationId xmlns:p14="http://schemas.microsoft.com/office/powerpoint/2010/main" val="18079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C2E3E1A-103F-0107-7F0B-15754FFF917C}"/>
              </a:ext>
            </a:extLst>
          </p:cNvPr>
          <p:cNvSpPr txBox="1"/>
          <p:nvPr/>
        </p:nvSpPr>
        <p:spPr>
          <a:xfrm>
            <a:off x="0" y="0"/>
            <a:ext cx="6325173" cy="523220"/>
          </a:xfrm>
          <a:prstGeom prst="rect">
            <a:avLst/>
          </a:prstGeom>
          <a:noFill/>
        </p:spPr>
        <p:txBody>
          <a:bodyPr wrap="square">
            <a:spAutoFit/>
          </a:bodyPr>
          <a:lstStyle/>
          <a:p>
            <a:r>
              <a:rPr lang="ja-JP" altLang="en-US" dirty="0"/>
              <a:t>荒先生の構想（</a:t>
            </a:r>
            <a:r>
              <a:rPr lang="en-US" altLang="ja-JP" dirty="0"/>
              <a:t>private communication</a:t>
            </a:r>
            <a:r>
              <a:rPr lang="ja-JP" altLang="en-US" dirty="0"/>
              <a:t>）</a:t>
            </a:r>
            <a:endParaRPr lang="ja-JP" altLang="ja-JP" dirty="0"/>
          </a:p>
        </p:txBody>
      </p:sp>
      <p:sp>
        <p:nvSpPr>
          <p:cNvPr id="6" name="テキスト ボックス 5">
            <a:extLst>
              <a:ext uri="{FF2B5EF4-FFF2-40B4-BE49-F238E27FC236}">
                <a16:creationId xmlns:a16="http://schemas.microsoft.com/office/drawing/2014/main" id="{274D2E2C-34BB-84B3-CC20-1BACDC554D5F}"/>
              </a:ext>
            </a:extLst>
          </p:cNvPr>
          <p:cNvSpPr txBox="1"/>
          <p:nvPr/>
        </p:nvSpPr>
        <p:spPr>
          <a:xfrm>
            <a:off x="0" y="647321"/>
            <a:ext cx="9144001" cy="5693866"/>
          </a:xfrm>
          <a:prstGeom prst="rect">
            <a:avLst/>
          </a:prstGeom>
          <a:noFill/>
        </p:spPr>
        <p:txBody>
          <a:bodyPr wrap="square">
            <a:spAutoFit/>
          </a:bodyPr>
          <a:lstStyle/>
          <a:p>
            <a:r>
              <a:rPr lang="ja-JP" altLang="en-US" dirty="0"/>
              <a:t>　　　分類内容　　　　　　　　　　　　　　　　　発表内容の例　</a:t>
            </a:r>
          </a:p>
          <a:p>
            <a:r>
              <a:rPr lang="ja-JP" altLang="en-US" dirty="0"/>
              <a:t>①学習者が活用できる情報</a:t>
            </a:r>
            <a:endParaRPr lang="en-US" altLang="ja-JP" dirty="0"/>
          </a:p>
          <a:p>
            <a:r>
              <a:rPr lang="ja-JP" altLang="en-US" dirty="0"/>
              <a:t>　　○赤間先生の物理教材   ○私の算数の学習コース</a:t>
            </a:r>
            <a:endParaRPr lang="en-US" altLang="ja-JP" dirty="0"/>
          </a:p>
          <a:p>
            <a:r>
              <a:rPr lang="ja-JP" altLang="en-US" dirty="0"/>
              <a:t>②授業事例や授業改善に役立つ情報　　○横井さんの中学理科実践事例　　○赤間先生のオンライン授業での議論などの実践事例　○荒の学習コース利用後の学習記録の分析方法　○木下先生、石出さんの</a:t>
            </a:r>
            <a:r>
              <a:rPr lang="en-US" altLang="ja-JP" dirty="0"/>
              <a:t>HP</a:t>
            </a:r>
          </a:p>
          <a:p>
            <a:r>
              <a:rPr lang="en-US" altLang="ja-JP" dirty="0"/>
              <a:t>③</a:t>
            </a:r>
            <a:r>
              <a:rPr lang="ja-JP" altLang="en-US" dirty="0"/>
              <a:t>教育現場を高める情報　　○赤間先生の画面言語などの発表　○横井先生、木下先生の理科教育に関わる基礎資料　　○</a:t>
            </a:r>
            <a:r>
              <a:rPr lang="en-US" altLang="ja-JP" dirty="0"/>
              <a:t>HCAI</a:t>
            </a:r>
            <a:r>
              <a:rPr lang="ja-JP" altLang="en-US" dirty="0"/>
              <a:t>の操作方法と活用に関わる情報　　○みな楽に関する情報</a:t>
            </a:r>
          </a:p>
          <a:p>
            <a:r>
              <a:rPr lang="ja-JP" altLang="en-US" dirty="0"/>
              <a:t>④各地学校の備品、実施事項の特徴　　　○会場校の紹介</a:t>
            </a:r>
          </a:p>
        </p:txBody>
      </p:sp>
    </p:spTree>
    <p:extLst>
      <p:ext uri="{BB962C8B-B14F-4D97-AF65-F5344CB8AC3E}">
        <p14:creationId xmlns:p14="http://schemas.microsoft.com/office/powerpoint/2010/main" val="15290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168404</TotalTime>
  <Words>669</Words>
  <Application>Microsoft Office PowerPoint</Application>
  <PresentationFormat>画面に合わせる (4:3)</PresentationFormat>
  <Paragraphs>64</Paragraphs>
  <Slides>10</Slides>
  <Notes>1</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ariant>
        <vt:lpstr>目的別スライド ショー</vt:lpstr>
      </vt:variant>
      <vt:variant>
        <vt:i4>20</vt:i4>
      </vt:variant>
    </vt:vector>
  </HeadingPairs>
  <TitlesOfParts>
    <vt:vector size="34" baseType="lpstr">
      <vt:lpstr>ＭＳ Ｐゴシック</vt:lpstr>
      <vt:lpstr>ヒラギノ角ゴProN W3</vt:lpstr>
      <vt:lpstr>Times New Roman</vt:lpstr>
      <vt:lpstr>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lpstr>例1</vt:lpstr>
      <vt:lpstr>例1解</vt:lpstr>
      <vt:lpstr>例1解2</vt:lpstr>
      <vt:lpstr>例2</vt:lpstr>
      <vt:lpstr>例2解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keiichi akama</cp:lastModifiedBy>
  <cp:revision>1410</cp:revision>
  <cp:lastPrinted>2002-01-30T02:01:24Z</cp:lastPrinted>
  <dcterms:created xsi:type="dcterms:W3CDTF">2001-12-01T11:59:04Z</dcterms:created>
  <dcterms:modified xsi:type="dcterms:W3CDTF">2024-12-14T03:35:34Z</dcterms:modified>
</cp:coreProperties>
</file>