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14"/>
  </p:notesMasterIdLst>
  <p:handoutMasterIdLst>
    <p:handoutMasterId r:id="rId15"/>
  </p:handoutMasterIdLst>
  <p:sldIdLst>
    <p:sldId id="561" r:id="rId2"/>
    <p:sldId id="353" r:id="rId3"/>
    <p:sldId id="354" r:id="rId4"/>
    <p:sldId id="351" r:id="rId5"/>
    <p:sldId id="346" r:id="rId6"/>
    <p:sldId id="352" r:id="rId7"/>
    <p:sldId id="1512" r:id="rId8"/>
    <p:sldId id="348" r:id="rId9"/>
    <p:sldId id="1513" r:id="rId10"/>
    <p:sldId id="1515" r:id="rId11"/>
    <p:sldId id="312" r:id="rId12"/>
    <p:sldId id="1514" r:id="rId13"/>
  </p:sldIdLst>
  <p:sldSz cx="9144000" cy="6858000" type="screen4x3"/>
  <p:notesSz cx="6851650" cy="9747250"/>
  <p:custShowLst>
    <p:custShow name="目的別スライド ショー1" id="0">
      <p:sldLst/>
    </p:custShow>
    <p:custShow name="加速度" id="1">
      <p:sldLst/>
    </p:custShow>
    <p:custShow name="等加速度運動" id="2">
      <p:sldLst/>
    </p:custShow>
    <p:custShow name="t 消去公式" id="3">
      <p:sldLst/>
    </p:custShow>
    <p:custShow name="最高点落下点" id="4">
      <p:sldLst/>
    </p:custShow>
    <p:custShow name="要点" id="5">
      <p:sldLst/>
    </p:custShow>
    <p:custShow name="x=∫vdt" id="6">
      <p:sldLst/>
    </p:custShow>
    <p:custShow name="v=∫adx" id="7">
      <p:sldLst/>
    </p:custShow>
    <p:custShow name="自由落下" id="8">
      <p:sldLst/>
    </p:custShow>
    <p:custShow name="グラフ" id="9">
      <p:sldLst/>
    </p:custShow>
    <p:custShow name="放物運動" id="10">
      <p:sldLst/>
    </p:custShow>
    <p:custShow name="速度とグラフ" id="11">
      <p:sldLst/>
    </p:custShow>
    <p:custShow name="速度とグラフ2" id="12">
      <p:sldLst/>
    </p:custShow>
    <p:custShow name="加速度とグラフ" id="13">
      <p:sldLst/>
    </p:custShow>
    <p:custShow name="加速度とグラフ2" id="14">
      <p:sldLst/>
    </p:custShow>
    <p:custShow name="例1" id="15">
      <p:sldLst/>
    </p:custShow>
    <p:custShow name="例1解" id="16">
      <p:sldLst/>
    </p:custShow>
    <p:custShow name="例1解2" id="17">
      <p:sldLst/>
    </p:custShow>
    <p:custShow name="例2" id="18">
      <p:sldLst/>
    </p:custShow>
    <p:custShow name="例2解" id="19">
      <p:sldLst/>
    </p:custShow>
  </p:custShowLst>
  <p:defaultTextStyle>
    <a:defPPr>
      <a:defRPr lang="ja-JP"/>
    </a:defPPr>
    <a:lvl1pPr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1pPr>
    <a:lvl2pPr marL="4572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2pPr>
    <a:lvl3pPr marL="9144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3pPr>
    <a:lvl4pPr marL="13716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4pPr>
    <a:lvl5pPr marL="18288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8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8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8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8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0">
          <p15:clr>
            <a:srgbClr val="A4A3A4"/>
          </p15:clr>
        </p15:guide>
        <p15:guide id="2" pos="215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clrMru>
    <a:srgbClr val="0000FF"/>
    <a:srgbClr val="9900CC"/>
    <a:srgbClr val="FF99FF"/>
    <a:srgbClr val="CC00CC"/>
    <a:srgbClr val="FDEEF4"/>
    <a:srgbClr val="FFF0F0"/>
    <a:srgbClr val="CC00FF"/>
    <a:srgbClr val="FF3300"/>
    <a:srgbClr val="FF99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57" autoAdjust="0"/>
    <p:restoredTop sz="95423" autoAdjust="0"/>
  </p:normalViewPr>
  <p:slideViewPr>
    <p:cSldViewPr snapToGrid="0">
      <p:cViewPr varScale="1">
        <p:scale>
          <a:sx n="83" d="100"/>
          <a:sy n="83" d="100"/>
        </p:scale>
        <p:origin x="1016" y="64"/>
      </p:cViewPr>
      <p:guideLst>
        <p:guide orient="horz" pos="2160"/>
        <p:guide pos="2880"/>
      </p:guideLst>
    </p:cSldViewPr>
  </p:slideViewPr>
  <p:outlineViewPr>
    <p:cViewPr>
      <p:scale>
        <a:sx n="33" d="100"/>
        <a:sy n="33" d="100"/>
      </p:scale>
      <p:origin x="0" y="786"/>
    </p:cViewPr>
  </p:outlineViewPr>
  <p:notesTextViewPr>
    <p:cViewPr>
      <p:scale>
        <a:sx n="3" d="2"/>
        <a:sy n="3" d="2"/>
      </p:scale>
      <p:origin x="0" y="0"/>
    </p:cViewPr>
  </p:notesTextViewPr>
  <p:sorterViewPr>
    <p:cViewPr>
      <p:scale>
        <a:sx n="66" d="100"/>
        <a:sy n="66" d="100"/>
      </p:scale>
      <p:origin x="0" y="0"/>
    </p:cViewPr>
  </p:sorterViewPr>
  <p:notesViewPr>
    <p:cSldViewPr snapToGrid="0">
      <p:cViewPr>
        <p:scale>
          <a:sx n="200" d="100"/>
          <a:sy n="200" d="100"/>
        </p:scale>
        <p:origin x="-72" y="3810"/>
      </p:cViewPr>
      <p:guideLst>
        <p:guide orient="horz" pos="3070"/>
        <p:guide pos="215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68625"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ea typeface="ＭＳ Ｐゴシック" pitchFamily="50" charset="-128"/>
              </a:defRPr>
            </a:lvl1pPr>
          </a:lstStyle>
          <a:p>
            <a:pPr>
              <a:defRPr/>
            </a:pPr>
            <a:endParaRPr lang="en-US" altLang="ja-JP"/>
          </a:p>
        </p:txBody>
      </p:sp>
      <p:sp>
        <p:nvSpPr>
          <p:cNvPr id="58371" name="Rectangle 3"/>
          <p:cNvSpPr>
            <a:spLocks noGrp="1" noChangeArrowheads="1"/>
          </p:cNvSpPr>
          <p:nvPr>
            <p:ph type="dt" sz="quarter" idx="1"/>
          </p:nvPr>
        </p:nvSpPr>
        <p:spPr bwMode="auto">
          <a:xfrm>
            <a:off x="3883025" y="0"/>
            <a:ext cx="2968625"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ea typeface="ＭＳ Ｐゴシック" pitchFamily="50" charset="-128"/>
              </a:defRPr>
            </a:lvl1pPr>
          </a:lstStyle>
          <a:p>
            <a:pPr>
              <a:defRPr/>
            </a:pPr>
            <a:endParaRPr lang="en-US" altLang="ja-JP"/>
          </a:p>
        </p:txBody>
      </p:sp>
      <p:sp>
        <p:nvSpPr>
          <p:cNvPr id="58372" name="Rectangle 4"/>
          <p:cNvSpPr>
            <a:spLocks noGrp="1" noChangeArrowheads="1"/>
          </p:cNvSpPr>
          <p:nvPr>
            <p:ph type="ftr" sz="quarter" idx="2"/>
          </p:nvPr>
        </p:nvSpPr>
        <p:spPr bwMode="auto">
          <a:xfrm>
            <a:off x="0" y="9259888"/>
            <a:ext cx="2968625"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ea typeface="ＭＳ Ｐゴシック" pitchFamily="50" charset="-128"/>
              </a:defRPr>
            </a:lvl1pPr>
          </a:lstStyle>
          <a:p>
            <a:pPr>
              <a:defRPr/>
            </a:pPr>
            <a:endParaRPr lang="en-US" altLang="ja-JP"/>
          </a:p>
        </p:txBody>
      </p:sp>
      <p:sp>
        <p:nvSpPr>
          <p:cNvPr id="58373" name="Rectangle 5"/>
          <p:cNvSpPr>
            <a:spLocks noGrp="1" noChangeArrowheads="1"/>
          </p:cNvSpPr>
          <p:nvPr>
            <p:ph type="sldNum" sz="quarter" idx="3"/>
          </p:nvPr>
        </p:nvSpPr>
        <p:spPr bwMode="auto">
          <a:xfrm>
            <a:off x="3883025" y="9259888"/>
            <a:ext cx="2968625"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ea typeface="ＭＳ Ｐゴシック" pitchFamily="50" charset="-128"/>
              </a:defRPr>
            </a:lvl1pPr>
          </a:lstStyle>
          <a:p>
            <a:pPr>
              <a:defRPr/>
            </a:pPr>
            <a:fld id="{DD6EA795-C2A9-4ED0-A1EC-146A1BFE6C05}" type="slidenum">
              <a:rPr lang="en-US" altLang="ja-JP"/>
              <a:pPr>
                <a:defRPr/>
              </a:pPr>
              <a:t>‹#›</a:t>
            </a:fld>
            <a:endParaRPr lang="en-US" altLang="ja-JP"/>
          </a:p>
        </p:txBody>
      </p:sp>
    </p:spTree>
    <p:extLst>
      <p:ext uri="{BB962C8B-B14F-4D97-AF65-F5344CB8AC3E}">
        <p14:creationId xmlns:p14="http://schemas.microsoft.com/office/powerpoint/2010/main" val="347603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68625" cy="48736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0"/>
              </a:spcBef>
              <a:defRPr sz="1200">
                <a:ea typeface="ＭＳ Ｐゴシック" pitchFamily="50" charset="-128"/>
              </a:defRPr>
            </a:lvl1pPr>
          </a:lstStyle>
          <a:p>
            <a:pPr>
              <a:defRPr/>
            </a:pPr>
            <a:endParaRPr lang="en-US" altLang="ja-JP"/>
          </a:p>
        </p:txBody>
      </p:sp>
      <p:sp>
        <p:nvSpPr>
          <p:cNvPr id="17411" name="Rectangle 3"/>
          <p:cNvSpPr>
            <a:spLocks noGrp="1" noChangeArrowheads="1"/>
          </p:cNvSpPr>
          <p:nvPr>
            <p:ph type="dt" idx="1"/>
          </p:nvPr>
        </p:nvSpPr>
        <p:spPr bwMode="auto">
          <a:xfrm>
            <a:off x="3883025" y="0"/>
            <a:ext cx="2968625" cy="48736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0"/>
              </a:spcBef>
              <a:defRPr sz="1200">
                <a:ea typeface="ＭＳ Ｐゴシック" pitchFamily="50" charset="-128"/>
              </a:defRPr>
            </a:lvl1pPr>
          </a:lstStyle>
          <a:p>
            <a:pPr>
              <a:defRPr/>
            </a:pPr>
            <a:endParaRPr lang="en-US" altLang="ja-JP"/>
          </a:p>
        </p:txBody>
      </p:sp>
      <p:sp>
        <p:nvSpPr>
          <p:cNvPr id="30724" name="Rectangle 4"/>
          <p:cNvSpPr>
            <a:spLocks noGrp="1" noRot="1" noChangeAspect="1" noChangeArrowheads="1" noTextEdit="1"/>
          </p:cNvSpPr>
          <p:nvPr>
            <p:ph type="sldImg" idx="2"/>
          </p:nvPr>
        </p:nvSpPr>
        <p:spPr bwMode="auto">
          <a:xfrm>
            <a:off x="989013" y="731838"/>
            <a:ext cx="4873625" cy="3654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12813" y="4630738"/>
            <a:ext cx="5026025" cy="4386262"/>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7414" name="Rectangle 6"/>
          <p:cNvSpPr>
            <a:spLocks noGrp="1" noChangeArrowheads="1"/>
          </p:cNvSpPr>
          <p:nvPr>
            <p:ph type="ftr" sz="quarter" idx="4"/>
          </p:nvPr>
        </p:nvSpPr>
        <p:spPr bwMode="auto">
          <a:xfrm>
            <a:off x="0" y="9259888"/>
            <a:ext cx="2968625" cy="48736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spcBef>
                <a:spcPct val="0"/>
              </a:spcBef>
              <a:defRPr sz="1200">
                <a:ea typeface="ＭＳ Ｐゴシック" pitchFamily="50" charset="-128"/>
              </a:defRPr>
            </a:lvl1pPr>
          </a:lstStyle>
          <a:p>
            <a:pPr>
              <a:defRPr/>
            </a:pPr>
            <a:endParaRPr lang="en-US" altLang="ja-JP"/>
          </a:p>
        </p:txBody>
      </p:sp>
      <p:sp>
        <p:nvSpPr>
          <p:cNvPr id="17415" name="Rectangle 7"/>
          <p:cNvSpPr>
            <a:spLocks noGrp="1" noChangeArrowheads="1"/>
          </p:cNvSpPr>
          <p:nvPr>
            <p:ph type="sldNum" sz="quarter" idx="5"/>
          </p:nvPr>
        </p:nvSpPr>
        <p:spPr bwMode="auto">
          <a:xfrm>
            <a:off x="3883025" y="9259888"/>
            <a:ext cx="2968625" cy="48736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spcBef>
                <a:spcPct val="0"/>
              </a:spcBef>
              <a:defRPr sz="1200">
                <a:ea typeface="ＭＳ Ｐゴシック" pitchFamily="50" charset="-128"/>
              </a:defRPr>
            </a:lvl1pPr>
          </a:lstStyle>
          <a:p>
            <a:pPr>
              <a:defRPr/>
            </a:pPr>
            <a:fld id="{12FB90E9-9E62-4A35-B3B3-8533D9573AE4}" type="slidenum">
              <a:rPr lang="en-US" altLang="ja-JP"/>
              <a:pPr>
                <a:defRPr/>
              </a:pPr>
              <a:t>‹#›</a:t>
            </a:fld>
            <a:endParaRPr lang="en-US" altLang="ja-JP"/>
          </a:p>
        </p:txBody>
      </p:sp>
    </p:spTree>
    <p:extLst>
      <p:ext uri="{BB962C8B-B14F-4D97-AF65-F5344CB8AC3E}">
        <p14:creationId xmlns:p14="http://schemas.microsoft.com/office/powerpoint/2010/main" val="30995575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9EA3BF4-59F7-4ADE-AB63-EABAFF05B340}" type="slidenum">
              <a:rPr lang="ja-JP" altLang="en-US" smtClean="0"/>
              <a:pPr>
                <a:defRPr/>
              </a:pPr>
              <a:t>1</a:t>
            </a:fld>
            <a:endParaRPr lang="ja-JP" altLang="en-US"/>
          </a:p>
        </p:txBody>
      </p:sp>
    </p:spTree>
    <p:extLst>
      <p:ext uri="{BB962C8B-B14F-4D97-AF65-F5344CB8AC3E}">
        <p14:creationId xmlns:p14="http://schemas.microsoft.com/office/powerpoint/2010/main" val="178060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158614C-BC61-4BEB-AD36-19833BA863F2}" type="slidenum">
              <a:rPr lang="en-US" altLang="ja-JP"/>
              <a:pPr>
                <a:defRPr/>
              </a:pPr>
              <a:t>‹#›</a:t>
            </a:fld>
            <a:endParaRPr lang="en-US" altLang="ja-JP"/>
          </a:p>
        </p:txBody>
      </p:sp>
    </p:spTree>
    <p:extLst>
      <p:ext uri="{BB962C8B-B14F-4D97-AF65-F5344CB8AC3E}">
        <p14:creationId xmlns:p14="http://schemas.microsoft.com/office/powerpoint/2010/main" val="4178266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F156915-E38A-487F-9C68-7E4AACCA7599}" type="slidenum">
              <a:rPr lang="en-US" altLang="ja-JP"/>
              <a:pPr>
                <a:defRPr/>
              </a:pPr>
              <a:t>‹#›</a:t>
            </a:fld>
            <a:endParaRPr lang="en-US" altLang="ja-JP"/>
          </a:p>
        </p:txBody>
      </p:sp>
    </p:spTree>
    <p:extLst>
      <p:ext uri="{BB962C8B-B14F-4D97-AF65-F5344CB8AC3E}">
        <p14:creationId xmlns:p14="http://schemas.microsoft.com/office/powerpoint/2010/main" val="2350712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1330E8A-9F81-4CBC-AD58-7CE0D987F83D}" type="slidenum">
              <a:rPr lang="en-US" altLang="ja-JP"/>
              <a:pPr>
                <a:defRPr/>
              </a:pPr>
              <a:t>‹#›</a:t>
            </a:fld>
            <a:endParaRPr lang="en-US" altLang="ja-JP"/>
          </a:p>
        </p:txBody>
      </p:sp>
    </p:spTree>
    <p:extLst>
      <p:ext uri="{BB962C8B-B14F-4D97-AF65-F5344CB8AC3E}">
        <p14:creationId xmlns:p14="http://schemas.microsoft.com/office/powerpoint/2010/main" val="3228441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2D2835F-1744-40CC-989B-9367605B7A35}" type="slidenum">
              <a:rPr lang="en-US" altLang="ja-JP"/>
              <a:pPr>
                <a:defRPr/>
              </a:pPr>
              <a:t>‹#›</a:t>
            </a:fld>
            <a:endParaRPr lang="en-US" altLang="ja-JP"/>
          </a:p>
        </p:txBody>
      </p:sp>
    </p:spTree>
    <p:extLst>
      <p:ext uri="{BB962C8B-B14F-4D97-AF65-F5344CB8AC3E}">
        <p14:creationId xmlns:p14="http://schemas.microsoft.com/office/powerpoint/2010/main" val="41711621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53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ea typeface="ＭＳ Ｐゴシック" pitchFamily="50" charset="-128"/>
              </a:defRPr>
            </a:lvl1pPr>
          </a:lstStyle>
          <a:p>
            <a:pPr>
              <a:defRPr/>
            </a:pPr>
            <a:endParaRPr lang="en-US" altLang="ja-JP"/>
          </a:p>
        </p:txBody>
      </p:sp>
      <p:sp>
        <p:nvSpPr>
          <p:cNvPr id="553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ea typeface="ＭＳ Ｐゴシック" pitchFamily="50" charset="-128"/>
              </a:defRPr>
            </a:lvl1pPr>
          </a:lstStyle>
          <a:p>
            <a:pPr>
              <a:defRPr/>
            </a:pPr>
            <a:endParaRPr lang="en-US" altLang="ja-JP"/>
          </a:p>
        </p:txBody>
      </p:sp>
      <p:sp>
        <p:nvSpPr>
          <p:cNvPr id="553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ea typeface="ＭＳ Ｐゴシック" pitchFamily="50" charset="-128"/>
              </a:defRPr>
            </a:lvl1pPr>
          </a:lstStyle>
          <a:p>
            <a:pPr>
              <a:defRPr/>
            </a:pPr>
            <a:fld id="{BED622BC-FB2F-454B-8F73-669BB0300F1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571499"/>
            <a:ext cx="9144000" cy="4507707"/>
          </a:xfrm>
          <a:prstGeom prst="rect">
            <a:avLst/>
          </a:prstGeom>
          <a:solidFill>
            <a:schemeClr val="accent2"/>
          </a:solidFill>
          <a:ln w="9525">
            <a:noFill/>
            <a:miter lim="800000"/>
            <a:headEnd/>
            <a:tailEnd/>
          </a:ln>
          <a:effectLst>
            <a:outerShdw blurRad="50800" dist="38100" dir="5400000" algn="t" rotWithShape="0">
              <a:prstClr val="black">
                <a:alpha val="40000"/>
              </a:prstClr>
            </a:outerShdw>
            <a:softEdge rad="317500"/>
          </a:effectLst>
        </p:spPr>
        <p:txBody>
          <a:bodyPr anchor="ctr"/>
          <a:lstStyle/>
          <a:p>
            <a:pPr algn="ctr">
              <a:defRPr/>
            </a:pPr>
            <a:r>
              <a:rPr lang="en-US" altLang="zh-CN" sz="3200" dirty="0">
                <a:solidFill>
                  <a:schemeClr val="bg1"/>
                </a:solidFill>
              </a:rPr>
              <a:t>CBI</a:t>
            </a:r>
            <a:r>
              <a:rPr lang="zh-CN" altLang="en-US" sz="3200" dirty="0">
                <a:solidFill>
                  <a:schemeClr val="bg1"/>
                </a:solidFill>
              </a:rPr>
              <a:t>研究会　</a:t>
            </a:r>
            <a:r>
              <a:rPr lang="en-US" altLang="zh-CN" sz="3200" dirty="0">
                <a:solidFill>
                  <a:schemeClr val="bg1"/>
                </a:solidFill>
              </a:rPr>
              <a:t>2024.10.19</a:t>
            </a:r>
            <a:r>
              <a:rPr lang="zh-CN" altLang="en-US" sz="3200" dirty="0">
                <a:solidFill>
                  <a:schemeClr val="bg1"/>
                </a:solidFill>
              </a:rPr>
              <a:t>　於　池袋本町小学校</a:t>
            </a:r>
          </a:p>
          <a:p>
            <a:pPr algn="ctr">
              <a:defRPr/>
            </a:pPr>
            <a:endParaRPr lang="en-US" altLang="ja-JP" sz="3200" kern="0" dirty="0">
              <a:solidFill>
                <a:schemeClr val="bg1"/>
              </a:solidFill>
            </a:endParaRPr>
          </a:p>
          <a:p>
            <a:pPr algn="ctr">
              <a:defRPr/>
            </a:pPr>
            <a:r>
              <a:rPr lang="ja-JP" altLang="en-US" sz="4400" kern="0" dirty="0">
                <a:solidFill>
                  <a:schemeClr val="bg1"/>
                </a:solidFill>
              </a:rPr>
              <a:t>情報と教育</a:t>
            </a:r>
          </a:p>
          <a:p>
            <a:pPr algn="ctr">
              <a:defRPr/>
            </a:pPr>
            <a:endParaRPr lang="en-US" altLang="ja-JP" sz="3200" kern="0" dirty="0">
              <a:solidFill>
                <a:schemeClr val="bg1"/>
              </a:solidFill>
            </a:endParaRPr>
          </a:p>
          <a:p>
            <a:pPr algn="ctr">
              <a:defRPr/>
            </a:pPr>
            <a:r>
              <a:rPr lang="ja-JP" altLang="en-US" b="0" kern="0" dirty="0">
                <a:solidFill>
                  <a:schemeClr val="bg1"/>
                </a:solidFill>
                <a:latin typeface="Times New Roman"/>
                <a:ea typeface="ＭＳ Ｐゴシック"/>
              </a:rPr>
              <a:t>埼玉医大　赤間啓一</a:t>
            </a:r>
          </a:p>
        </p:txBody>
      </p:sp>
      <p:sp>
        <p:nvSpPr>
          <p:cNvPr id="2" name="テキスト ボックス 1">
            <a:extLst>
              <a:ext uri="{FF2B5EF4-FFF2-40B4-BE49-F238E27FC236}">
                <a16:creationId xmlns:a16="http://schemas.microsoft.com/office/drawing/2014/main" id="{D9DAE8A8-334D-710A-4D89-E7900BFBDF43}"/>
              </a:ext>
            </a:extLst>
          </p:cNvPr>
          <p:cNvSpPr txBox="1"/>
          <p:nvPr/>
        </p:nvSpPr>
        <p:spPr>
          <a:xfrm>
            <a:off x="0" y="5543660"/>
            <a:ext cx="9144000" cy="830997"/>
          </a:xfrm>
          <a:prstGeom prst="rect">
            <a:avLst/>
          </a:prstGeom>
          <a:noFill/>
        </p:spPr>
        <p:txBody>
          <a:bodyPr wrap="square">
            <a:spAutoFit/>
          </a:bodyPr>
          <a:lstStyle/>
          <a:p>
            <a:pPr algn="ctr"/>
            <a:r>
              <a:rPr lang="ja-JP" altLang="en-US" sz="2400" dirty="0"/>
              <a:t>教育は人類が育んできた文化の情報を広く子供たちや</a:t>
            </a:r>
            <a:endParaRPr lang="en-US" altLang="ja-JP" sz="2400" dirty="0"/>
          </a:p>
          <a:p>
            <a:pPr algn="ctr">
              <a:spcBef>
                <a:spcPts val="0"/>
              </a:spcBef>
            </a:pPr>
            <a:r>
              <a:rPr lang="ja-JP" altLang="en-US" sz="2400" dirty="0"/>
              <a:t>人々のものにする大切な活動である。</a:t>
            </a:r>
          </a:p>
        </p:txBody>
      </p:sp>
    </p:spTree>
    <p:extLst>
      <p:ext uri="{BB962C8B-B14F-4D97-AF65-F5344CB8AC3E}">
        <p14:creationId xmlns:p14="http://schemas.microsoft.com/office/powerpoint/2010/main" val="40109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38EBD-D1AB-AA64-007C-48CB5FD7CEA3}"/>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163CFC8-D791-FCAD-7FC2-F43CDBB05CE8}"/>
              </a:ext>
            </a:extLst>
          </p:cNvPr>
          <p:cNvSpPr txBox="1"/>
          <p:nvPr/>
        </p:nvSpPr>
        <p:spPr>
          <a:xfrm>
            <a:off x="78581" y="567901"/>
            <a:ext cx="9144000" cy="954107"/>
          </a:xfrm>
          <a:prstGeom prst="rect">
            <a:avLst/>
          </a:prstGeom>
          <a:noFill/>
        </p:spPr>
        <p:txBody>
          <a:bodyPr wrap="square">
            <a:spAutoFit/>
          </a:bodyPr>
          <a:lstStyle/>
          <a:p>
            <a:pPr>
              <a:spcBef>
                <a:spcPts val="0"/>
              </a:spcBef>
            </a:pPr>
            <a:r>
              <a:rPr lang="ja-JP" altLang="en-US" dirty="0"/>
              <a:t>科学、芸術などの文化は集団が歴史の中で情報交換によって育んできた重要な情報で、集団の成立維持に寄与する。</a:t>
            </a:r>
          </a:p>
        </p:txBody>
      </p:sp>
      <p:sp>
        <p:nvSpPr>
          <p:cNvPr id="6" name="テキスト ボックス 5">
            <a:extLst>
              <a:ext uri="{FF2B5EF4-FFF2-40B4-BE49-F238E27FC236}">
                <a16:creationId xmlns:a16="http://schemas.microsoft.com/office/drawing/2014/main" id="{52AE37A9-3594-8621-13E6-1C84B4672404}"/>
              </a:ext>
            </a:extLst>
          </p:cNvPr>
          <p:cNvSpPr txBox="1"/>
          <p:nvPr/>
        </p:nvSpPr>
        <p:spPr>
          <a:xfrm>
            <a:off x="78581" y="1558266"/>
            <a:ext cx="9144000" cy="523220"/>
          </a:xfrm>
          <a:prstGeom prst="rect">
            <a:avLst/>
          </a:prstGeom>
          <a:noFill/>
        </p:spPr>
        <p:txBody>
          <a:bodyPr wrap="square">
            <a:spAutoFit/>
          </a:bodyPr>
          <a:lstStyle/>
          <a:p>
            <a:r>
              <a:rPr lang="ja-JP" altLang="en-US" dirty="0"/>
              <a:t>文化は構成員に共有され、脳内や種々の配位に保持される。</a:t>
            </a:r>
          </a:p>
        </p:txBody>
      </p:sp>
      <p:sp>
        <p:nvSpPr>
          <p:cNvPr id="7" name="テキスト ボックス 6">
            <a:extLst>
              <a:ext uri="{FF2B5EF4-FFF2-40B4-BE49-F238E27FC236}">
                <a16:creationId xmlns:a16="http://schemas.microsoft.com/office/drawing/2014/main" id="{7D6CF078-58FE-1609-3C28-2C34AC6997B7}"/>
              </a:ext>
            </a:extLst>
          </p:cNvPr>
          <p:cNvSpPr txBox="1"/>
          <p:nvPr/>
        </p:nvSpPr>
        <p:spPr>
          <a:xfrm>
            <a:off x="78581" y="1970094"/>
            <a:ext cx="9144000" cy="523220"/>
          </a:xfrm>
          <a:prstGeom prst="rect">
            <a:avLst/>
          </a:prstGeom>
          <a:noFill/>
        </p:spPr>
        <p:txBody>
          <a:bodyPr wrap="square">
            <a:spAutoFit/>
          </a:bodyPr>
          <a:lstStyle/>
          <a:p>
            <a:r>
              <a:rPr lang="ja-JP" altLang="en-US" dirty="0"/>
              <a:t>文化は特定の個人や天才に保持されるのではない。</a:t>
            </a:r>
          </a:p>
        </p:txBody>
      </p:sp>
      <p:sp>
        <p:nvSpPr>
          <p:cNvPr id="14" name="テキスト ボックス 13">
            <a:extLst>
              <a:ext uri="{FF2B5EF4-FFF2-40B4-BE49-F238E27FC236}">
                <a16:creationId xmlns:a16="http://schemas.microsoft.com/office/drawing/2014/main" id="{964FA6A0-B47F-5AE1-90CE-B0E76E34B3E4}"/>
              </a:ext>
            </a:extLst>
          </p:cNvPr>
          <p:cNvSpPr txBox="1"/>
          <p:nvPr/>
        </p:nvSpPr>
        <p:spPr>
          <a:xfrm>
            <a:off x="78581" y="2587946"/>
            <a:ext cx="9144000" cy="523220"/>
          </a:xfrm>
          <a:prstGeom prst="rect">
            <a:avLst/>
          </a:prstGeom>
          <a:noFill/>
        </p:spPr>
        <p:txBody>
          <a:bodyPr wrap="square">
            <a:spAutoFit/>
          </a:bodyPr>
          <a:lstStyle/>
          <a:p>
            <a:r>
              <a:rPr lang="ja-JP" altLang="en-US" dirty="0"/>
              <a:t>この伝達のため教育が重要な役割を果たす。</a:t>
            </a:r>
          </a:p>
        </p:txBody>
      </p:sp>
      <p:sp>
        <p:nvSpPr>
          <p:cNvPr id="15" name="テキスト ボックス 14">
            <a:extLst>
              <a:ext uri="{FF2B5EF4-FFF2-40B4-BE49-F238E27FC236}">
                <a16:creationId xmlns:a16="http://schemas.microsoft.com/office/drawing/2014/main" id="{D855C18E-0931-B91E-E51E-B53CE95EE45C}"/>
              </a:ext>
            </a:extLst>
          </p:cNvPr>
          <p:cNvSpPr txBox="1"/>
          <p:nvPr/>
        </p:nvSpPr>
        <p:spPr>
          <a:xfrm>
            <a:off x="2" y="0"/>
            <a:ext cx="2078830" cy="523220"/>
          </a:xfrm>
          <a:prstGeom prst="rect">
            <a:avLst/>
          </a:prstGeom>
          <a:noFill/>
        </p:spPr>
        <p:txBody>
          <a:bodyPr wrap="square">
            <a:spAutoFit/>
          </a:bodyPr>
          <a:lstStyle/>
          <a:p>
            <a:r>
              <a:rPr lang="ja-JP" altLang="en-US" dirty="0">
                <a:solidFill>
                  <a:srgbClr val="0000FF"/>
                </a:solidFill>
              </a:rPr>
              <a:t>情報と教育</a:t>
            </a:r>
            <a:endParaRPr lang="en-US" altLang="ja-JP" b="0" i="0" dirty="0">
              <a:solidFill>
                <a:srgbClr val="0000FF"/>
              </a:solidFill>
              <a:effectLst/>
              <a:highlight>
                <a:srgbClr val="FFFFFF"/>
              </a:highlight>
              <a:latin typeface="ヒラギノ角ゴProN W3"/>
            </a:endParaRPr>
          </a:p>
        </p:txBody>
      </p:sp>
      <p:grpSp>
        <p:nvGrpSpPr>
          <p:cNvPr id="52" name="グループ化 51">
            <a:extLst>
              <a:ext uri="{FF2B5EF4-FFF2-40B4-BE49-F238E27FC236}">
                <a16:creationId xmlns:a16="http://schemas.microsoft.com/office/drawing/2014/main" id="{55D93229-A620-079E-CAAA-84DDDF45D352}"/>
              </a:ext>
            </a:extLst>
          </p:cNvPr>
          <p:cNvGrpSpPr/>
          <p:nvPr/>
        </p:nvGrpSpPr>
        <p:grpSpPr>
          <a:xfrm>
            <a:off x="678657" y="3387764"/>
            <a:ext cx="7989328" cy="3241637"/>
            <a:chOff x="678657" y="3387764"/>
            <a:chExt cx="7989328" cy="3241637"/>
          </a:xfrm>
        </p:grpSpPr>
        <p:grpSp>
          <p:nvGrpSpPr>
            <p:cNvPr id="3" name="グループ化 2">
              <a:extLst>
                <a:ext uri="{FF2B5EF4-FFF2-40B4-BE49-F238E27FC236}">
                  <a16:creationId xmlns:a16="http://schemas.microsoft.com/office/drawing/2014/main" id="{893E1D17-1761-33AC-56C1-9771444D86C0}"/>
                </a:ext>
              </a:extLst>
            </p:cNvPr>
            <p:cNvGrpSpPr>
              <a:grpSpLocks noChangeAspect="1"/>
            </p:cNvGrpSpPr>
            <p:nvPr/>
          </p:nvGrpSpPr>
          <p:grpSpPr>
            <a:xfrm>
              <a:off x="678657" y="3529013"/>
              <a:ext cx="1060704" cy="1271587"/>
              <a:chOff x="678657" y="3529013"/>
              <a:chExt cx="1060704" cy="1271587"/>
            </a:xfrm>
          </p:grpSpPr>
          <p:sp>
            <p:nvSpPr>
              <p:cNvPr id="8" name="楕円 7">
                <a:extLst>
                  <a:ext uri="{FF2B5EF4-FFF2-40B4-BE49-F238E27FC236}">
                    <a16:creationId xmlns:a16="http://schemas.microsoft.com/office/drawing/2014/main" id="{8E9DE696-5F35-E470-4BE3-3FB1FC89F18C}"/>
                  </a:ext>
                </a:extLst>
              </p:cNvPr>
              <p:cNvSpPr/>
              <p:nvPr/>
            </p:nvSpPr>
            <p:spPr bwMode="auto">
              <a:xfrm>
                <a:off x="750094" y="3529013"/>
                <a:ext cx="914400" cy="914400"/>
              </a:xfrm>
              <a:prstGeom prst="ellipse">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9" name="二等辺三角形 8">
                <a:extLst>
                  <a:ext uri="{FF2B5EF4-FFF2-40B4-BE49-F238E27FC236}">
                    <a16:creationId xmlns:a16="http://schemas.microsoft.com/office/drawing/2014/main" id="{E25B3C55-A827-7C88-36E1-3AA308907AE3}"/>
                  </a:ext>
                </a:extLst>
              </p:cNvPr>
              <p:cNvSpPr/>
              <p:nvPr/>
            </p:nvSpPr>
            <p:spPr bwMode="auto">
              <a:xfrm>
                <a:off x="678657" y="3886200"/>
                <a:ext cx="1060704" cy="914400"/>
              </a:xfrm>
              <a:prstGeom prst="triangle">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grpSp>
        <p:grpSp>
          <p:nvGrpSpPr>
            <p:cNvPr id="10" name="グループ化 9">
              <a:extLst>
                <a:ext uri="{FF2B5EF4-FFF2-40B4-BE49-F238E27FC236}">
                  <a16:creationId xmlns:a16="http://schemas.microsoft.com/office/drawing/2014/main" id="{3FDC17C0-E844-94F9-B124-C782AFF2B209}"/>
                </a:ext>
              </a:extLst>
            </p:cNvPr>
            <p:cNvGrpSpPr>
              <a:grpSpLocks noChangeAspect="1"/>
            </p:cNvGrpSpPr>
            <p:nvPr/>
          </p:nvGrpSpPr>
          <p:grpSpPr>
            <a:xfrm>
              <a:off x="2500023" y="3975062"/>
              <a:ext cx="1060704" cy="1271587"/>
              <a:chOff x="678657" y="3529013"/>
              <a:chExt cx="1060704" cy="1271587"/>
            </a:xfrm>
          </p:grpSpPr>
          <p:sp>
            <p:nvSpPr>
              <p:cNvPr id="11" name="楕円 10">
                <a:extLst>
                  <a:ext uri="{FF2B5EF4-FFF2-40B4-BE49-F238E27FC236}">
                    <a16:creationId xmlns:a16="http://schemas.microsoft.com/office/drawing/2014/main" id="{C015487A-1BF2-6A5F-A87B-67577AD62515}"/>
                  </a:ext>
                </a:extLst>
              </p:cNvPr>
              <p:cNvSpPr/>
              <p:nvPr/>
            </p:nvSpPr>
            <p:spPr bwMode="auto">
              <a:xfrm>
                <a:off x="750094" y="3529013"/>
                <a:ext cx="914400" cy="914400"/>
              </a:xfrm>
              <a:prstGeom prst="ellipse">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6" name="二等辺三角形 15">
                <a:extLst>
                  <a:ext uri="{FF2B5EF4-FFF2-40B4-BE49-F238E27FC236}">
                    <a16:creationId xmlns:a16="http://schemas.microsoft.com/office/drawing/2014/main" id="{D41EBE41-343F-2EC1-4C86-F53D1DE18B1A}"/>
                  </a:ext>
                </a:extLst>
              </p:cNvPr>
              <p:cNvSpPr/>
              <p:nvPr/>
            </p:nvSpPr>
            <p:spPr bwMode="auto">
              <a:xfrm>
                <a:off x="678657" y="3886200"/>
                <a:ext cx="1060704" cy="914400"/>
              </a:xfrm>
              <a:prstGeom prst="triangle">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grpSp>
        <p:grpSp>
          <p:nvGrpSpPr>
            <p:cNvPr id="17" name="グループ化 16">
              <a:extLst>
                <a:ext uri="{FF2B5EF4-FFF2-40B4-BE49-F238E27FC236}">
                  <a16:creationId xmlns:a16="http://schemas.microsoft.com/office/drawing/2014/main" id="{74A3180D-2058-8797-047D-3166B78615CB}"/>
                </a:ext>
              </a:extLst>
            </p:cNvPr>
            <p:cNvGrpSpPr>
              <a:grpSpLocks noChangeAspect="1"/>
            </p:cNvGrpSpPr>
            <p:nvPr/>
          </p:nvGrpSpPr>
          <p:grpSpPr>
            <a:xfrm>
              <a:off x="4141808" y="3387764"/>
              <a:ext cx="1060704" cy="1271587"/>
              <a:chOff x="678657" y="3529013"/>
              <a:chExt cx="1060704" cy="1271587"/>
            </a:xfrm>
          </p:grpSpPr>
          <p:sp>
            <p:nvSpPr>
              <p:cNvPr id="18" name="楕円 17">
                <a:extLst>
                  <a:ext uri="{FF2B5EF4-FFF2-40B4-BE49-F238E27FC236}">
                    <a16:creationId xmlns:a16="http://schemas.microsoft.com/office/drawing/2014/main" id="{A4535CC3-A946-CF5F-173C-4CCC23255733}"/>
                  </a:ext>
                </a:extLst>
              </p:cNvPr>
              <p:cNvSpPr/>
              <p:nvPr/>
            </p:nvSpPr>
            <p:spPr bwMode="auto">
              <a:xfrm>
                <a:off x="750094" y="3529013"/>
                <a:ext cx="914400" cy="914400"/>
              </a:xfrm>
              <a:prstGeom prst="ellipse">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9" name="二等辺三角形 18">
                <a:extLst>
                  <a:ext uri="{FF2B5EF4-FFF2-40B4-BE49-F238E27FC236}">
                    <a16:creationId xmlns:a16="http://schemas.microsoft.com/office/drawing/2014/main" id="{22E98A23-6CAD-E7D8-2332-59CA320C223C}"/>
                  </a:ext>
                </a:extLst>
              </p:cNvPr>
              <p:cNvSpPr/>
              <p:nvPr/>
            </p:nvSpPr>
            <p:spPr bwMode="auto">
              <a:xfrm>
                <a:off x="678657" y="3886200"/>
                <a:ext cx="1060704" cy="914400"/>
              </a:xfrm>
              <a:prstGeom prst="triangle">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grpSp>
        <p:sp>
          <p:nvSpPr>
            <p:cNvPr id="20" name="正方形/長方形 19">
              <a:extLst>
                <a:ext uri="{FF2B5EF4-FFF2-40B4-BE49-F238E27FC236}">
                  <a16:creationId xmlns:a16="http://schemas.microsoft.com/office/drawing/2014/main" id="{84CC1ADC-78C9-BCC6-AD3B-944C97F6A6E4}"/>
                </a:ext>
              </a:extLst>
            </p:cNvPr>
            <p:cNvSpPr/>
            <p:nvPr/>
          </p:nvSpPr>
          <p:spPr bwMode="auto">
            <a:xfrm>
              <a:off x="950457" y="3914279"/>
              <a:ext cx="633016" cy="37375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ts val="1000"/>
                </a:lnSpc>
                <a:spcBef>
                  <a:spcPct val="20000"/>
                </a:spcBef>
                <a:spcAft>
                  <a:spcPct val="0"/>
                </a:spcAft>
                <a:buClrTx/>
                <a:buSzTx/>
                <a:buFontTx/>
                <a:buNone/>
                <a:tabLst/>
              </a:pPr>
              <a:r>
                <a:rPr kumimoji="1" lang="ja-JP" altLang="en-US"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rPr>
                <a:t>・・・</a:t>
              </a:r>
              <a:endParaRPr kumimoji="1" lang="en-US" altLang="ja-JP"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endParaRPr>
            </a:p>
            <a:p>
              <a:pPr marL="0" marR="0" indent="0" algn="l" defTabSz="914400" rtl="0" eaLnBrk="1" fontAlgn="base" latinLnBrk="0" hangingPunct="1">
                <a:lnSpc>
                  <a:spcPts val="1000"/>
                </a:lnSpc>
                <a:spcBef>
                  <a:spcPts val="0"/>
                </a:spcBef>
                <a:spcAft>
                  <a:spcPct val="0"/>
                </a:spcAft>
                <a:buClrTx/>
                <a:buSzTx/>
                <a:buFontTx/>
                <a:buNone/>
                <a:tabLst/>
              </a:pPr>
              <a:r>
                <a:rPr lang="ja-JP" altLang="en-US" sz="2000" dirty="0">
                  <a:solidFill>
                    <a:schemeClr val="accent1">
                      <a:lumMod val="75000"/>
                    </a:schemeClr>
                  </a:solidFill>
                  <a:ea typeface="ＭＳ Ｐゴシック" pitchFamily="50" charset="-128"/>
                </a:rPr>
                <a:t>・・・</a:t>
              </a:r>
              <a:endParaRPr kumimoji="1" lang="ja-JP" altLang="en-US"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endParaRPr>
            </a:p>
          </p:txBody>
        </p:sp>
        <p:sp>
          <p:nvSpPr>
            <p:cNvPr id="21" name="正方形/長方形 20">
              <a:extLst>
                <a:ext uri="{FF2B5EF4-FFF2-40B4-BE49-F238E27FC236}">
                  <a16:creationId xmlns:a16="http://schemas.microsoft.com/office/drawing/2014/main" id="{7A431AEF-63FD-B64F-0780-559B9D177615}"/>
                </a:ext>
              </a:extLst>
            </p:cNvPr>
            <p:cNvSpPr/>
            <p:nvPr/>
          </p:nvSpPr>
          <p:spPr bwMode="auto">
            <a:xfrm>
              <a:off x="2742086" y="4308288"/>
              <a:ext cx="633016" cy="37375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ts val="1000"/>
                </a:lnSpc>
                <a:spcBef>
                  <a:spcPct val="20000"/>
                </a:spcBef>
                <a:spcAft>
                  <a:spcPct val="0"/>
                </a:spcAft>
                <a:buClrTx/>
                <a:buSzTx/>
                <a:buFontTx/>
                <a:buNone/>
                <a:tabLst/>
              </a:pPr>
              <a:r>
                <a:rPr kumimoji="1" lang="ja-JP" altLang="en-US"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rPr>
                <a:t>・・・</a:t>
              </a:r>
              <a:endParaRPr kumimoji="1" lang="en-US" altLang="ja-JP"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endParaRPr>
            </a:p>
            <a:p>
              <a:pPr marL="0" marR="0" indent="0" algn="l" defTabSz="914400" rtl="0" eaLnBrk="1" fontAlgn="base" latinLnBrk="0" hangingPunct="1">
                <a:lnSpc>
                  <a:spcPts val="1000"/>
                </a:lnSpc>
                <a:spcBef>
                  <a:spcPts val="0"/>
                </a:spcBef>
                <a:spcAft>
                  <a:spcPct val="0"/>
                </a:spcAft>
                <a:buClrTx/>
                <a:buSzTx/>
                <a:buFontTx/>
                <a:buNone/>
                <a:tabLst/>
              </a:pPr>
              <a:r>
                <a:rPr lang="ja-JP" altLang="en-US" sz="2000" dirty="0">
                  <a:solidFill>
                    <a:schemeClr val="accent1">
                      <a:lumMod val="75000"/>
                    </a:schemeClr>
                  </a:solidFill>
                  <a:ea typeface="ＭＳ Ｐゴシック" pitchFamily="50" charset="-128"/>
                </a:rPr>
                <a:t>・・・</a:t>
              </a:r>
              <a:endParaRPr kumimoji="1" lang="ja-JP" altLang="en-US"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endParaRPr>
            </a:p>
          </p:txBody>
        </p:sp>
        <p:sp>
          <p:nvSpPr>
            <p:cNvPr id="22" name="正方形/長方形 21">
              <a:extLst>
                <a:ext uri="{FF2B5EF4-FFF2-40B4-BE49-F238E27FC236}">
                  <a16:creationId xmlns:a16="http://schemas.microsoft.com/office/drawing/2014/main" id="{537D6C09-7F6E-22D2-E86D-CB1BEE8B24A5}"/>
                </a:ext>
              </a:extLst>
            </p:cNvPr>
            <p:cNvSpPr/>
            <p:nvPr/>
          </p:nvSpPr>
          <p:spPr bwMode="auto">
            <a:xfrm>
              <a:off x="4421042" y="3698688"/>
              <a:ext cx="633016" cy="37375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ts val="1000"/>
                </a:lnSpc>
                <a:spcBef>
                  <a:spcPct val="20000"/>
                </a:spcBef>
                <a:spcAft>
                  <a:spcPct val="0"/>
                </a:spcAft>
                <a:buClrTx/>
                <a:buSzTx/>
                <a:buFontTx/>
                <a:buNone/>
                <a:tabLst/>
              </a:pPr>
              <a:r>
                <a:rPr kumimoji="1" lang="ja-JP" altLang="en-US"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rPr>
                <a:t>・・・</a:t>
              </a:r>
              <a:endParaRPr kumimoji="1" lang="en-US" altLang="ja-JP"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endParaRPr>
            </a:p>
            <a:p>
              <a:pPr marL="0" marR="0" indent="0" algn="l" defTabSz="914400" rtl="0" eaLnBrk="1" fontAlgn="base" latinLnBrk="0" hangingPunct="1">
                <a:lnSpc>
                  <a:spcPts val="1000"/>
                </a:lnSpc>
                <a:spcBef>
                  <a:spcPts val="0"/>
                </a:spcBef>
                <a:spcAft>
                  <a:spcPct val="0"/>
                </a:spcAft>
                <a:buClrTx/>
                <a:buSzTx/>
                <a:buFontTx/>
                <a:buNone/>
                <a:tabLst/>
              </a:pPr>
              <a:r>
                <a:rPr lang="ja-JP" altLang="en-US" sz="2000" dirty="0">
                  <a:solidFill>
                    <a:schemeClr val="accent1">
                      <a:lumMod val="75000"/>
                    </a:schemeClr>
                  </a:solidFill>
                  <a:ea typeface="ＭＳ Ｐゴシック" pitchFamily="50" charset="-128"/>
                </a:rPr>
                <a:t>・・・</a:t>
              </a:r>
              <a:endParaRPr kumimoji="1" lang="ja-JP" altLang="en-US"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endParaRPr>
            </a:p>
          </p:txBody>
        </p:sp>
        <p:cxnSp>
          <p:nvCxnSpPr>
            <p:cNvPr id="23" name="直線矢印コネクタ 22">
              <a:extLst>
                <a:ext uri="{FF2B5EF4-FFF2-40B4-BE49-F238E27FC236}">
                  <a16:creationId xmlns:a16="http://schemas.microsoft.com/office/drawing/2014/main" id="{756B357D-9E72-96FF-EFD3-7844D58A092B}"/>
                </a:ext>
              </a:extLst>
            </p:cNvPr>
            <p:cNvCxnSpPr>
              <a:cxnSpLocks/>
            </p:cNvCxnSpPr>
            <p:nvPr/>
          </p:nvCxnSpPr>
          <p:spPr bwMode="auto">
            <a:xfrm>
              <a:off x="1776761" y="4140820"/>
              <a:ext cx="713678" cy="96643"/>
            </a:xfrm>
            <a:prstGeom prst="straightConnector1">
              <a:avLst/>
            </a:prstGeom>
            <a:noFill/>
            <a:ln w="76200" cap="flat" cmpd="sng" algn="ctr">
              <a:solidFill>
                <a:schemeClr val="accent1">
                  <a:lumMod val="75000"/>
                </a:schemeClr>
              </a:solidFill>
              <a:prstDash val="solid"/>
              <a:round/>
              <a:headEnd type="triangle" w="med" len="med"/>
              <a:tailEnd type="triangle" w="med" len="med"/>
            </a:ln>
            <a:effectLst/>
          </p:spPr>
        </p:cxnSp>
        <p:cxnSp>
          <p:nvCxnSpPr>
            <p:cNvPr id="24" name="直線矢印コネクタ 23">
              <a:extLst>
                <a:ext uri="{FF2B5EF4-FFF2-40B4-BE49-F238E27FC236}">
                  <a16:creationId xmlns:a16="http://schemas.microsoft.com/office/drawing/2014/main" id="{09503D48-4A61-249C-9D92-B5C2F99FF4CD}"/>
                </a:ext>
              </a:extLst>
            </p:cNvPr>
            <p:cNvCxnSpPr>
              <a:cxnSpLocks/>
            </p:cNvCxnSpPr>
            <p:nvPr/>
          </p:nvCxnSpPr>
          <p:spPr bwMode="auto">
            <a:xfrm flipV="1">
              <a:off x="1806497" y="3755753"/>
              <a:ext cx="2311265" cy="124871"/>
            </a:xfrm>
            <a:prstGeom prst="straightConnector1">
              <a:avLst/>
            </a:prstGeom>
            <a:noFill/>
            <a:ln w="76200" cap="flat" cmpd="sng" algn="ctr">
              <a:solidFill>
                <a:schemeClr val="accent1">
                  <a:lumMod val="75000"/>
                </a:schemeClr>
              </a:solidFill>
              <a:prstDash val="solid"/>
              <a:round/>
              <a:headEnd type="triangle" w="med" len="med"/>
              <a:tailEnd type="triangle" w="med" len="med"/>
            </a:ln>
            <a:effectLst/>
          </p:spPr>
        </p:cxnSp>
        <p:cxnSp>
          <p:nvCxnSpPr>
            <p:cNvPr id="25" name="直線矢印コネクタ 24">
              <a:extLst>
                <a:ext uri="{FF2B5EF4-FFF2-40B4-BE49-F238E27FC236}">
                  <a16:creationId xmlns:a16="http://schemas.microsoft.com/office/drawing/2014/main" id="{35B87576-0EBD-7508-D6B8-A58107227798}"/>
                </a:ext>
              </a:extLst>
            </p:cNvPr>
            <p:cNvCxnSpPr>
              <a:cxnSpLocks/>
            </p:cNvCxnSpPr>
            <p:nvPr/>
          </p:nvCxnSpPr>
          <p:spPr bwMode="auto">
            <a:xfrm flipV="1">
              <a:off x="3479180" y="4111083"/>
              <a:ext cx="669074" cy="111512"/>
            </a:xfrm>
            <a:prstGeom prst="straightConnector1">
              <a:avLst/>
            </a:prstGeom>
            <a:noFill/>
            <a:ln w="76200" cap="flat" cmpd="sng" algn="ctr">
              <a:solidFill>
                <a:schemeClr val="accent1">
                  <a:lumMod val="75000"/>
                </a:schemeClr>
              </a:solidFill>
              <a:prstDash val="solid"/>
              <a:round/>
              <a:headEnd type="triangle" w="med" len="med"/>
              <a:tailEnd type="triangle" w="med" len="med"/>
            </a:ln>
            <a:effectLst/>
          </p:spPr>
        </p:cxnSp>
        <p:grpSp>
          <p:nvGrpSpPr>
            <p:cNvPr id="26" name="グループ化 25">
              <a:extLst>
                <a:ext uri="{FF2B5EF4-FFF2-40B4-BE49-F238E27FC236}">
                  <a16:creationId xmlns:a16="http://schemas.microsoft.com/office/drawing/2014/main" id="{46E6FE25-58A9-5B2A-9BA6-DF5C4238701D}"/>
                </a:ext>
              </a:extLst>
            </p:cNvPr>
            <p:cNvGrpSpPr/>
            <p:nvPr/>
          </p:nvGrpSpPr>
          <p:grpSpPr>
            <a:xfrm>
              <a:off x="757169" y="5151864"/>
              <a:ext cx="781699" cy="966437"/>
              <a:chOff x="757169" y="5151864"/>
              <a:chExt cx="781699" cy="966437"/>
            </a:xfrm>
          </p:grpSpPr>
          <p:sp>
            <p:nvSpPr>
              <p:cNvPr id="27" name="正方形/長方形 26">
                <a:extLst>
                  <a:ext uri="{FF2B5EF4-FFF2-40B4-BE49-F238E27FC236}">
                    <a16:creationId xmlns:a16="http://schemas.microsoft.com/office/drawing/2014/main" id="{3AD0DC16-2D08-002F-9520-66B8C944C61B}"/>
                  </a:ext>
                </a:extLst>
              </p:cNvPr>
              <p:cNvSpPr/>
              <p:nvPr/>
            </p:nvSpPr>
            <p:spPr bwMode="auto">
              <a:xfrm>
                <a:off x="920720" y="5151864"/>
                <a:ext cx="618148" cy="840058"/>
              </a:xfrm>
              <a:prstGeom prst="rect">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28" name="正方形/長方形 27">
                <a:extLst>
                  <a:ext uri="{FF2B5EF4-FFF2-40B4-BE49-F238E27FC236}">
                    <a16:creationId xmlns:a16="http://schemas.microsoft.com/office/drawing/2014/main" id="{7E04636E-B113-F52C-7223-A16CF8B8C4BB}"/>
                  </a:ext>
                </a:extLst>
              </p:cNvPr>
              <p:cNvSpPr/>
              <p:nvPr/>
            </p:nvSpPr>
            <p:spPr bwMode="auto">
              <a:xfrm>
                <a:off x="831511" y="5203902"/>
                <a:ext cx="618148" cy="840058"/>
              </a:xfrm>
              <a:prstGeom prst="rect">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29" name="正方形/長方形 28">
                <a:extLst>
                  <a:ext uri="{FF2B5EF4-FFF2-40B4-BE49-F238E27FC236}">
                    <a16:creationId xmlns:a16="http://schemas.microsoft.com/office/drawing/2014/main" id="{6D976083-3E0B-3D0D-452D-1B9AB18B30EE}"/>
                  </a:ext>
                </a:extLst>
              </p:cNvPr>
              <p:cNvSpPr/>
              <p:nvPr/>
            </p:nvSpPr>
            <p:spPr bwMode="auto">
              <a:xfrm>
                <a:off x="757169" y="5278243"/>
                <a:ext cx="618148" cy="840058"/>
              </a:xfrm>
              <a:prstGeom prst="rect">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30" name="正方形/長方形 29">
                <a:extLst>
                  <a:ext uri="{FF2B5EF4-FFF2-40B4-BE49-F238E27FC236}">
                    <a16:creationId xmlns:a16="http://schemas.microsoft.com/office/drawing/2014/main" id="{CF39CEF4-997B-EE22-24EB-4120DA84C7CC}"/>
                  </a:ext>
                </a:extLst>
              </p:cNvPr>
              <p:cNvSpPr/>
              <p:nvPr/>
            </p:nvSpPr>
            <p:spPr bwMode="auto">
              <a:xfrm>
                <a:off x="824076" y="5445713"/>
                <a:ext cx="633016" cy="37375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ts val="1000"/>
                  </a:lnSpc>
                  <a:spcBef>
                    <a:spcPct val="20000"/>
                  </a:spcBef>
                  <a:spcAft>
                    <a:spcPct val="0"/>
                  </a:spcAft>
                  <a:buClrTx/>
                  <a:buSzTx/>
                  <a:buFontTx/>
                  <a:buNone/>
                  <a:tabLst/>
                </a:pPr>
                <a:r>
                  <a:rPr kumimoji="1" lang="ja-JP" altLang="en-US"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rPr>
                  <a:t>・・・</a:t>
                </a:r>
                <a:endParaRPr kumimoji="1" lang="en-US" altLang="ja-JP"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endParaRPr>
              </a:p>
              <a:p>
                <a:pPr marL="0" marR="0" indent="0" algn="l" defTabSz="914400" rtl="0" eaLnBrk="1" fontAlgn="base" latinLnBrk="0" hangingPunct="1">
                  <a:lnSpc>
                    <a:spcPts val="1000"/>
                  </a:lnSpc>
                  <a:spcBef>
                    <a:spcPts val="0"/>
                  </a:spcBef>
                  <a:spcAft>
                    <a:spcPct val="0"/>
                  </a:spcAft>
                  <a:buClrTx/>
                  <a:buSzTx/>
                  <a:buFontTx/>
                  <a:buNone/>
                  <a:tabLst/>
                </a:pPr>
                <a:r>
                  <a:rPr lang="ja-JP" altLang="en-US" sz="2000" dirty="0">
                    <a:solidFill>
                      <a:schemeClr val="accent1">
                        <a:lumMod val="75000"/>
                      </a:schemeClr>
                    </a:solidFill>
                    <a:ea typeface="ＭＳ Ｐゴシック" pitchFamily="50" charset="-128"/>
                  </a:rPr>
                  <a:t>・・・</a:t>
                </a:r>
                <a:endParaRPr kumimoji="1" lang="ja-JP" altLang="en-US"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endParaRPr>
              </a:p>
            </p:txBody>
          </p:sp>
        </p:grpSp>
        <p:grpSp>
          <p:nvGrpSpPr>
            <p:cNvPr id="31" name="グループ化 30">
              <a:extLst>
                <a:ext uri="{FF2B5EF4-FFF2-40B4-BE49-F238E27FC236}">
                  <a16:creationId xmlns:a16="http://schemas.microsoft.com/office/drawing/2014/main" id="{61B32E25-43F7-9197-FEC1-B967BA1FFA94}"/>
                </a:ext>
              </a:extLst>
            </p:cNvPr>
            <p:cNvGrpSpPr/>
            <p:nvPr/>
          </p:nvGrpSpPr>
          <p:grpSpPr>
            <a:xfrm>
              <a:off x="7040137" y="3833813"/>
              <a:ext cx="1627848" cy="1280880"/>
              <a:chOff x="7040137" y="3833813"/>
              <a:chExt cx="1627848" cy="1280880"/>
            </a:xfrm>
          </p:grpSpPr>
          <p:grpSp>
            <p:nvGrpSpPr>
              <p:cNvPr id="32" name="グループ化 31">
                <a:extLst>
                  <a:ext uri="{FF2B5EF4-FFF2-40B4-BE49-F238E27FC236}">
                    <a16:creationId xmlns:a16="http://schemas.microsoft.com/office/drawing/2014/main" id="{A1A7D9A8-7E32-8DCA-002B-448F45D4EB78}"/>
                  </a:ext>
                </a:extLst>
              </p:cNvPr>
              <p:cNvGrpSpPr>
                <a:grpSpLocks noChangeAspect="1"/>
              </p:cNvGrpSpPr>
              <p:nvPr/>
            </p:nvGrpSpPr>
            <p:grpSpPr>
              <a:xfrm>
                <a:off x="7607281" y="3833813"/>
                <a:ext cx="1060704" cy="1271587"/>
                <a:chOff x="678657" y="3529013"/>
                <a:chExt cx="1060704" cy="1271587"/>
              </a:xfrm>
            </p:grpSpPr>
            <p:sp>
              <p:nvSpPr>
                <p:cNvPr id="35" name="楕円 34">
                  <a:extLst>
                    <a:ext uri="{FF2B5EF4-FFF2-40B4-BE49-F238E27FC236}">
                      <a16:creationId xmlns:a16="http://schemas.microsoft.com/office/drawing/2014/main" id="{D952E0B4-4BB8-80B5-4D05-DF393EEA6225}"/>
                    </a:ext>
                  </a:extLst>
                </p:cNvPr>
                <p:cNvSpPr/>
                <p:nvPr/>
              </p:nvSpPr>
              <p:spPr bwMode="auto">
                <a:xfrm>
                  <a:off x="750094" y="3529013"/>
                  <a:ext cx="914400" cy="914400"/>
                </a:xfrm>
                <a:prstGeom prst="ellipse">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36" name="二等辺三角形 35">
                  <a:extLst>
                    <a:ext uri="{FF2B5EF4-FFF2-40B4-BE49-F238E27FC236}">
                      <a16:creationId xmlns:a16="http://schemas.microsoft.com/office/drawing/2014/main" id="{CA6D9387-5723-8FC3-0A82-7B12B2E02659}"/>
                    </a:ext>
                  </a:extLst>
                </p:cNvPr>
                <p:cNvSpPr/>
                <p:nvPr/>
              </p:nvSpPr>
              <p:spPr bwMode="auto">
                <a:xfrm>
                  <a:off x="678657" y="3886200"/>
                  <a:ext cx="1060704" cy="914400"/>
                </a:xfrm>
                <a:prstGeom prst="triangle">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grpSp>
          <p:sp>
            <p:nvSpPr>
              <p:cNvPr id="33" name="正方形/長方形 32">
                <a:extLst>
                  <a:ext uri="{FF2B5EF4-FFF2-40B4-BE49-F238E27FC236}">
                    <a16:creationId xmlns:a16="http://schemas.microsoft.com/office/drawing/2014/main" id="{2985AE63-9642-3304-7B44-4B4941AB8CF9}"/>
                  </a:ext>
                </a:extLst>
              </p:cNvPr>
              <p:cNvSpPr/>
              <p:nvPr/>
            </p:nvSpPr>
            <p:spPr bwMode="auto">
              <a:xfrm>
                <a:off x="7856779" y="4114999"/>
                <a:ext cx="633016" cy="37375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ts val="1000"/>
                  </a:lnSpc>
                  <a:spcBef>
                    <a:spcPct val="20000"/>
                  </a:spcBef>
                  <a:spcAft>
                    <a:spcPct val="0"/>
                  </a:spcAft>
                  <a:buClrTx/>
                  <a:buSzTx/>
                  <a:buFontTx/>
                  <a:buNone/>
                  <a:tabLst/>
                </a:pPr>
                <a:r>
                  <a:rPr kumimoji="1" lang="ja-JP" altLang="en-US"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rPr>
                  <a:t>・・・</a:t>
                </a:r>
                <a:endParaRPr kumimoji="1" lang="en-US" altLang="ja-JP"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endParaRPr>
              </a:p>
              <a:p>
                <a:pPr marL="0" marR="0" indent="0" algn="l" defTabSz="914400" rtl="0" eaLnBrk="1" fontAlgn="base" latinLnBrk="0" hangingPunct="1">
                  <a:lnSpc>
                    <a:spcPts val="1000"/>
                  </a:lnSpc>
                  <a:spcBef>
                    <a:spcPts val="0"/>
                  </a:spcBef>
                  <a:spcAft>
                    <a:spcPct val="0"/>
                  </a:spcAft>
                  <a:buClrTx/>
                  <a:buSzTx/>
                  <a:buFontTx/>
                  <a:buNone/>
                  <a:tabLst/>
                </a:pPr>
                <a:r>
                  <a:rPr lang="ja-JP" altLang="en-US" sz="2000" dirty="0">
                    <a:solidFill>
                      <a:schemeClr val="accent1">
                        <a:lumMod val="75000"/>
                      </a:schemeClr>
                    </a:solidFill>
                    <a:ea typeface="ＭＳ Ｐゴシック" pitchFamily="50" charset="-128"/>
                  </a:rPr>
                  <a:t>・・・</a:t>
                </a:r>
                <a:endParaRPr kumimoji="1" lang="ja-JP" altLang="en-US"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endParaRPr>
              </a:p>
            </p:txBody>
          </p:sp>
          <p:cxnSp>
            <p:nvCxnSpPr>
              <p:cNvPr id="34" name="直線矢印コネクタ 33">
                <a:extLst>
                  <a:ext uri="{FF2B5EF4-FFF2-40B4-BE49-F238E27FC236}">
                    <a16:creationId xmlns:a16="http://schemas.microsoft.com/office/drawing/2014/main" id="{3EC677D6-1E6F-2059-BBED-D463D9DD02DE}"/>
                  </a:ext>
                </a:extLst>
              </p:cNvPr>
              <p:cNvCxnSpPr>
                <a:cxnSpLocks/>
              </p:cNvCxnSpPr>
              <p:nvPr/>
            </p:nvCxnSpPr>
            <p:spPr bwMode="auto">
              <a:xfrm flipV="1">
                <a:off x="7040137" y="4624039"/>
                <a:ext cx="564995" cy="490654"/>
              </a:xfrm>
              <a:prstGeom prst="straightConnector1">
                <a:avLst/>
              </a:prstGeom>
              <a:noFill/>
              <a:ln w="76200" cap="flat" cmpd="sng" algn="ctr">
                <a:solidFill>
                  <a:schemeClr val="bg1">
                    <a:lumMod val="75000"/>
                  </a:schemeClr>
                </a:solidFill>
                <a:prstDash val="solid"/>
                <a:round/>
                <a:headEnd type="triangle" w="med" len="med"/>
                <a:tailEnd type="triangle" w="med" len="med"/>
              </a:ln>
              <a:effectLst/>
            </p:spPr>
          </p:cxnSp>
        </p:grpSp>
        <p:grpSp>
          <p:nvGrpSpPr>
            <p:cNvPr id="37" name="グループ化 36">
              <a:extLst>
                <a:ext uri="{FF2B5EF4-FFF2-40B4-BE49-F238E27FC236}">
                  <a16:creationId xmlns:a16="http://schemas.microsoft.com/office/drawing/2014/main" id="{33D1B15E-3B07-DBEF-56C7-619A729B31ED}"/>
                </a:ext>
              </a:extLst>
            </p:cNvPr>
            <p:cNvGrpSpPr/>
            <p:nvPr/>
          </p:nvGrpSpPr>
          <p:grpSpPr>
            <a:xfrm>
              <a:off x="1760732" y="4088780"/>
              <a:ext cx="5478735" cy="2540621"/>
              <a:chOff x="1760732" y="4088780"/>
              <a:chExt cx="5478735" cy="2540621"/>
            </a:xfrm>
          </p:grpSpPr>
          <p:grpSp>
            <p:nvGrpSpPr>
              <p:cNvPr id="38" name="グループ化 37">
                <a:extLst>
                  <a:ext uri="{FF2B5EF4-FFF2-40B4-BE49-F238E27FC236}">
                    <a16:creationId xmlns:a16="http://schemas.microsoft.com/office/drawing/2014/main" id="{3DD7ED65-C613-90AD-78EE-5D90BD08E58D}"/>
                  </a:ext>
                </a:extLst>
              </p:cNvPr>
              <p:cNvGrpSpPr>
                <a:grpSpLocks noChangeAspect="1"/>
              </p:cNvGrpSpPr>
              <p:nvPr/>
            </p:nvGrpSpPr>
            <p:grpSpPr>
              <a:xfrm>
                <a:off x="6178763" y="5194262"/>
                <a:ext cx="1060704" cy="1271587"/>
                <a:chOff x="678657" y="3529013"/>
                <a:chExt cx="1060704" cy="1271587"/>
              </a:xfrm>
            </p:grpSpPr>
            <p:sp>
              <p:nvSpPr>
                <p:cNvPr id="48" name="楕円 47">
                  <a:extLst>
                    <a:ext uri="{FF2B5EF4-FFF2-40B4-BE49-F238E27FC236}">
                      <a16:creationId xmlns:a16="http://schemas.microsoft.com/office/drawing/2014/main" id="{DCCD3E3F-1AAE-6C3D-6C3F-0607DF52819A}"/>
                    </a:ext>
                  </a:extLst>
                </p:cNvPr>
                <p:cNvSpPr/>
                <p:nvPr/>
              </p:nvSpPr>
              <p:spPr bwMode="auto">
                <a:xfrm>
                  <a:off x="750094" y="3529013"/>
                  <a:ext cx="914400" cy="914400"/>
                </a:xfrm>
                <a:prstGeom prst="ellipse">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9" name="二等辺三角形 48">
                  <a:extLst>
                    <a:ext uri="{FF2B5EF4-FFF2-40B4-BE49-F238E27FC236}">
                      <a16:creationId xmlns:a16="http://schemas.microsoft.com/office/drawing/2014/main" id="{827C3492-DB50-E530-28BA-E6558A966A63}"/>
                    </a:ext>
                  </a:extLst>
                </p:cNvPr>
                <p:cNvSpPr/>
                <p:nvPr/>
              </p:nvSpPr>
              <p:spPr bwMode="auto">
                <a:xfrm>
                  <a:off x="678657" y="3886200"/>
                  <a:ext cx="1060704" cy="914400"/>
                </a:xfrm>
                <a:prstGeom prst="triangle">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grpSp>
          <p:grpSp>
            <p:nvGrpSpPr>
              <p:cNvPr id="39" name="グループ化 38">
                <a:extLst>
                  <a:ext uri="{FF2B5EF4-FFF2-40B4-BE49-F238E27FC236}">
                    <a16:creationId xmlns:a16="http://schemas.microsoft.com/office/drawing/2014/main" id="{90D191F0-DD49-C9E1-5C23-E64FE75E85F7}"/>
                  </a:ext>
                </a:extLst>
              </p:cNvPr>
              <p:cNvGrpSpPr>
                <a:grpSpLocks noChangeAspect="1"/>
              </p:cNvGrpSpPr>
              <p:nvPr/>
            </p:nvGrpSpPr>
            <p:grpSpPr>
              <a:xfrm>
                <a:off x="4022861" y="5357814"/>
                <a:ext cx="1060704" cy="1271587"/>
                <a:chOff x="678657" y="3529013"/>
                <a:chExt cx="1060704" cy="1271587"/>
              </a:xfrm>
            </p:grpSpPr>
            <p:sp>
              <p:nvSpPr>
                <p:cNvPr id="46" name="楕円 45">
                  <a:extLst>
                    <a:ext uri="{FF2B5EF4-FFF2-40B4-BE49-F238E27FC236}">
                      <a16:creationId xmlns:a16="http://schemas.microsoft.com/office/drawing/2014/main" id="{9DB52A27-9EF3-EA23-1550-E31180CF391E}"/>
                    </a:ext>
                  </a:extLst>
                </p:cNvPr>
                <p:cNvSpPr/>
                <p:nvPr/>
              </p:nvSpPr>
              <p:spPr bwMode="auto">
                <a:xfrm>
                  <a:off x="750094" y="3529013"/>
                  <a:ext cx="914400" cy="914400"/>
                </a:xfrm>
                <a:prstGeom prst="ellipse">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7" name="二等辺三角形 46">
                  <a:extLst>
                    <a:ext uri="{FF2B5EF4-FFF2-40B4-BE49-F238E27FC236}">
                      <a16:creationId xmlns:a16="http://schemas.microsoft.com/office/drawing/2014/main" id="{1EC35786-921F-FA2C-93C6-663590D30E21}"/>
                    </a:ext>
                  </a:extLst>
                </p:cNvPr>
                <p:cNvSpPr/>
                <p:nvPr/>
              </p:nvSpPr>
              <p:spPr bwMode="auto">
                <a:xfrm>
                  <a:off x="678657" y="3886200"/>
                  <a:ext cx="1060704" cy="914400"/>
                </a:xfrm>
                <a:prstGeom prst="triangle">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grpSp>
          <p:sp>
            <p:nvSpPr>
              <p:cNvPr id="40" name="正方形/長方形 39">
                <a:extLst>
                  <a:ext uri="{FF2B5EF4-FFF2-40B4-BE49-F238E27FC236}">
                    <a16:creationId xmlns:a16="http://schemas.microsoft.com/office/drawing/2014/main" id="{4C4C9C6F-67FC-1A6F-9FC6-2F54AFD17688}"/>
                  </a:ext>
                </a:extLst>
              </p:cNvPr>
              <p:cNvSpPr/>
              <p:nvPr/>
            </p:nvSpPr>
            <p:spPr bwMode="auto">
              <a:xfrm>
                <a:off x="6428262" y="5423410"/>
                <a:ext cx="633016" cy="37375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ts val="1000"/>
                  </a:lnSpc>
                  <a:spcBef>
                    <a:spcPct val="20000"/>
                  </a:spcBef>
                  <a:spcAft>
                    <a:spcPct val="0"/>
                  </a:spcAft>
                  <a:buClrTx/>
                  <a:buSzTx/>
                  <a:buFontTx/>
                  <a:buNone/>
                  <a:tabLst/>
                </a:pPr>
                <a:r>
                  <a:rPr kumimoji="1" lang="ja-JP" altLang="en-US"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rPr>
                  <a:t>・・・</a:t>
                </a:r>
                <a:endParaRPr kumimoji="1" lang="en-US" altLang="ja-JP"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endParaRPr>
              </a:p>
              <a:p>
                <a:pPr marL="0" marR="0" indent="0" algn="l" defTabSz="914400" rtl="0" eaLnBrk="1" fontAlgn="base" latinLnBrk="0" hangingPunct="1">
                  <a:lnSpc>
                    <a:spcPts val="1000"/>
                  </a:lnSpc>
                  <a:spcBef>
                    <a:spcPts val="0"/>
                  </a:spcBef>
                  <a:spcAft>
                    <a:spcPct val="0"/>
                  </a:spcAft>
                  <a:buClrTx/>
                  <a:buSzTx/>
                  <a:buFontTx/>
                  <a:buNone/>
                  <a:tabLst/>
                </a:pPr>
                <a:r>
                  <a:rPr lang="ja-JP" altLang="en-US" sz="2000" dirty="0">
                    <a:solidFill>
                      <a:schemeClr val="accent1">
                        <a:lumMod val="75000"/>
                      </a:schemeClr>
                    </a:solidFill>
                    <a:ea typeface="ＭＳ Ｐゴシック" pitchFamily="50" charset="-128"/>
                  </a:rPr>
                  <a:t>・・・</a:t>
                </a:r>
                <a:endParaRPr kumimoji="1" lang="ja-JP" altLang="en-US"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endParaRPr>
              </a:p>
            </p:txBody>
          </p:sp>
          <p:sp>
            <p:nvSpPr>
              <p:cNvPr id="41" name="正方形/長方形 40">
                <a:extLst>
                  <a:ext uri="{FF2B5EF4-FFF2-40B4-BE49-F238E27FC236}">
                    <a16:creationId xmlns:a16="http://schemas.microsoft.com/office/drawing/2014/main" id="{04898512-31F9-32C6-3458-1B6F6C7E99DD}"/>
                  </a:ext>
                </a:extLst>
              </p:cNvPr>
              <p:cNvSpPr/>
              <p:nvPr/>
            </p:nvSpPr>
            <p:spPr bwMode="auto">
              <a:xfrm>
                <a:off x="4309530" y="5624131"/>
                <a:ext cx="633016" cy="37375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ts val="1000"/>
                  </a:lnSpc>
                  <a:spcBef>
                    <a:spcPct val="20000"/>
                  </a:spcBef>
                  <a:spcAft>
                    <a:spcPct val="0"/>
                  </a:spcAft>
                  <a:buClrTx/>
                  <a:buSzTx/>
                  <a:buFontTx/>
                  <a:buNone/>
                  <a:tabLst/>
                </a:pPr>
                <a:r>
                  <a:rPr kumimoji="1" lang="ja-JP" altLang="en-US"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rPr>
                  <a:t>・・・</a:t>
                </a:r>
                <a:endParaRPr kumimoji="1" lang="en-US" altLang="ja-JP"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endParaRPr>
              </a:p>
              <a:p>
                <a:pPr marL="0" marR="0" indent="0" algn="l" defTabSz="914400" rtl="0" eaLnBrk="1" fontAlgn="base" latinLnBrk="0" hangingPunct="1">
                  <a:lnSpc>
                    <a:spcPts val="1000"/>
                  </a:lnSpc>
                  <a:spcBef>
                    <a:spcPts val="0"/>
                  </a:spcBef>
                  <a:spcAft>
                    <a:spcPct val="0"/>
                  </a:spcAft>
                  <a:buClrTx/>
                  <a:buSzTx/>
                  <a:buFontTx/>
                  <a:buNone/>
                  <a:tabLst/>
                </a:pPr>
                <a:r>
                  <a:rPr lang="ja-JP" altLang="en-US" sz="2000" dirty="0">
                    <a:solidFill>
                      <a:schemeClr val="accent1">
                        <a:lumMod val="75000"/>
                      </a:schemeClr>
                    </a:solidFill>
                    <a:ea typeface="ＭＳ Ｐゴシック" pitchFamily="50" charset="-128"/>
                  </a:rPr>
                  <a:t>・・・</a:t>
                </a:r>
                <a:endParaRPr kumimoji="1" lang="ja-JP" altLang="en-US"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endParaRPr>
              </a:p>
            </p:txBody>
          </p:sp>
          <p:cxnSp>
            <p:nvCxnSpPr>
              <p:cNvPr id="42" name="直線矢印コネクタ 41">
                <a:extLst>
                  <a:ext uri="{FF2B5EF4-FFF2-40B4-BE49-F238E27FC236}">
                    <a16:creationId xmlns:a16="http://schemas.microsoft.com/office/drawing/2014/main" id="{CD9E7F23-A845-77AC-EEC4-9A99C651E87E}"/>
                  </a:ext>
                </a:extLst>
              </p:cNvPr>
              <p:cNvCxnSpPr>
                <a:cxnSpLocks/>
              </p:cNvCxnSpPr>
              <p:nvPr/>
            </p:nvCxnSpPr>
            <p:spPr bwMode="auto">
              <a:xfrm>
                <a:off x="5165570" y="4200293"/>
                <a:ext cx="1040781" cy="981307"/>
              </a:xfrm>
              <a:prstGeom prst="straightConnector1">
                <a:avLst/>
              </a:prstGeom>
              <a:noFill/>
              <a:ln w="76200" cap="flat" cmpd="sng" algn="ctr">
                <a:solidFill>
                  <a:schemeClr val="bg1">
                    <a:lumMod val="75000"/>
                  </a:schemeClr>
                </a:solidFill>
                <a:prstDash val="solid"/>
                <a:round/>
                <a:headEnd type="triangle" w="med" len="med"/>
                <a:tailEnd type="triangle" w="med" len="med"/>
              </a:ln>
              <a:effectLst/>
            </p:spPr>
          </p:cxnSp>
          <p:cxnSp>
            <p:nvCxnSpPr>
              <p:cNvPr id="43" name="直線矢印コネクタ 42">
                <a:extLst>
                  <a:ext uri="{FF2B5EF4-FFF2-40B4-BE49-F238E27FC236}">
                    <a16:creationId xmlns:a16="http://schemas.microsoft.com/office/drawing/2014/main" id="{4A22DF5B-97DC-DB46-36FD-CF63969294CB}"/>
                  </a:ext>
                </a:extLst>
              </p:cNvPr>
              <p:cNvCxnSpPr>
                <a:cxnSpLocks/>
              </p:cNvCxnSpPr>
              <p:nvPr/>
            </p:nvCxnSpPr>
            <p:spPr bwMode="auto">
              <a:xfrm flipH="1">
                <a:off x="4611169" y="4088780"/>
                <a:ext cx="71182" cy="1416405"/>
              </a:xfrm>
              <a:prstGeom prst="straightConnector1">
                <a:avLst/>
              </a:prstGeom>
              <a:noFill/>
              <a:ln w="76200" cap="flat" cmpd="sng" algn="ctr">
                <a:solidFill>
                  <a:schemeClr val="bg1">
                    <a:lumMod val="75000"/>
                  </a:schemeClr>
                </a:solidFill>
                <a:prstDash val="solid"/>
                <a:round/>
                <a:headEnd type="triangle" w="med" len="med"/>
                <a:tailEnd type="triangle" w="med" len="med"/>
              </a:ln>
              <a:effectLst/>
            </p:spPr>
          </p:cxnSp>
          <p:cxnSp>
            <p:nvCxnSpPr>
              <p:cNvPr id="44" name="直線矢印コネクタ 43">
                <a:extLst>
                  <a:ext uri="{FF2B5EF4-FFF2-40B4-BE49-F238E27FC236}">
                    <a16:creationId xmlns:a16="http://schemas.microsoft.com/office/drawing/2014/main" id="{5335123E-D1C1-F7B5-9573-6136A8A9F7D0}"/>
                  </a:ext>
                </a:extLst>
              </p:cNvPr>
              <p:cNvCxnSpPr>
                <a:cxnSpLocks/>
              </p:cNvCxnSpPr>
              <p:nvPr/>
            </p:nvCxnSpPr>
            <p:spPr bwMode="auto">
              <a:xfrm flipV="1">
                <a:off x="5173004" y="5568176"/>
                <a:ext cx="899532" cy="148682"/>
              </a:xfrm>
              <a:prstGeom prst="straightConnector1">
                <a:avLst/>
              </a:prstGeom>
              <a:noFill/>
              <a:ln w="76200" cap="flat" cmpd="sng" algn="ctr">
                <a:solidFill>
                  <a:schemeClr val="bg1">
                    <a:lumMod val="75000"/>
                  </a:schemeClr>
                </a:solidFill>
                <a:prstDash val="solid"/>
                <a:round/>
                <a:headEnd type="triangle" w="med" len="med"/>
                <a:tailEnd type="triangle" w="med" len="med"/>
              </a:ln>
              <a:effectLst/>
            </p:spPr>
          </p:cxnSp>
          <p:cxnSp>
            <p:nvCxnSpPr>
              <p:cNvPr id="45" name="直線矢印コネクタ 44">
                <a:extLst>
                  <a:ext uri="{FF2B5EF4-FFF2-40B4-BE49-F238E27FC236}">
                    <a16:creationId xmlns:a16="http://schemas.microsoft.com/office/drawing/2014/main" id="{D41AFCC9-2338-8430-ED01-41E4A561CBE1}"/>
                  </a:ext>
                </a:extLst>
              </p:cNvPr>
              <p:cNvCxnSpPr>
                <a:cxnSpLocks/>
              </p:cNvCxnSpPr>
              <p:nvPr/>
            </p:nvCxnSpPr>
            <p:spPr bwMode="auto">
              <a:xfrm>
                <a:off x="1760732" y="5538439"/>
                <a:ext cx="2193072" cy="230459"/>
              </a:xfrm>
              <a:prstGeom prst="straightConnector1">
                <a:avLst/>
              </a:prstGeom>
              <a:noFill/>
              <a:ln w="76200" cap="flat" cmpd="sng" algn="ctr">
                <a:solidFill>
                  <a:schemeClr val="bg1">
                    <a:lumMod val="75000"/>
                  </a:schemeClr>
                </a:solidFill>
                <a:prstDash val="solid"/>
                <a:round/>
                <a:headEnd type="triangle" w="med" len="med"/>
                <a:tailEnd type="triangle" w="med" len="med"/>
              </a:ln>
              <a:effectLst/>
            </p:spPr>
          </p:cxnSp>
        </p:grpSp>
        <p:cxnSp>
          <p:nvCxnSpPr>
            <p:cNvPr id="50" name="直線矢印コネクタ 49">
              <a:extLst>
                <a:ext uri="{FF2B5EF4-FFF2-40B4-BE49-F238E27FC236}">
                  <a16:creationId xmlns:a16="http://schemas.microsoft.com/office/drawing/2014/main" id="{0DE52033-0957-323D-54BC-D51DFC24EDE6}"/>
                </a:ext>
              </a:extLst>
            </p:cNvPr>
            <p:cNvCxnSpPr>
              <a:cxnSpLocks/>
            </p:cNvCxnSpPr>
            <p:nvPr/>
          </p:nvCxnSpPr>
          <p:spPr bwMode="auto">
            <a:xfrm flipV="1">
              <a:off x="1122556" y="4371278"/>
              <a:ext cx="81776" cy="706244"/>
            </a:xfrm>
            <a:prstGeom prst="straightConnector1">
              <a:avLst/>
            </a:prstGeom>
            <a:noFill/>
            <a:ln w="76200" cap="flat" cmpd="sng" algn="ctr">
              <a:solidFill>
                <a:srgbClr val="FF99FF"/>
              </a:solidFill>
              <a:prstDash val="solid"/>
              <a:round/>
              <a:headEnd type="triangle" w="med" len="med"/>
              <a:tailEnd type="triangle" w="med" len="med"/>
            </a:ln>
            <a:effectLst/>
          </p:spPr>
        </p:cxnSp>
        <p:cxnSp>
          <p:nvCxnSpPr>
            <p:cNvPr id="51" name="直線矢印コネクタ 50">
              <a:extLst>
                <a:ext uri="{FF2B5EF4-FFF2-40B4-BE49-F238E27FC236}">
                  <a16:creationId xmlns:a16="http://schemas.microsoft.com/office/drawing/2014/main" id="{8B729891-61ED-BF86-341F-F2B36618C073}"/>
                </a:ext>
              </a:extLst>
            </p:cNvPr>
            <p:cNvCxnSpPr>
              <a:cxnSpLocks/>
            </p:cNvCxnSpPr>
            <p:nvPr/>
          </p:nvCxnSpPr>
          <p:spPr bwMode="auto">
            <a:xfrm flipV="1">
              <a:off x="1635512" y="4579434"/>
              <a:ext cx="1033347" cy="617034"/>
            </a:xfrm>
            <a:prstGeom prst="straightConnector1">
              <a:avLst/>
            </a:prstGeom>
            <a:noFill/>
            <a:ln w="76200" cap="flat" cmpd="sng" algn="ctr">
              <a:solidFill>
                <a:srgbClr val="FF99FF"/>
              </a:solidFill>
              <a:prstDash val="solid"/>
              <a:round/>
              <a:headEnd type="triangle" w="med" len="med"/>
              <a:tailEnd type="triangle" w="med" len="med"/>
            </a:ln>
            <a:effectLst/>
          </p:spPr>
        </p:cxnSp>
      </p:grpSp>
    </p:spTree>
    <p:extLst>
      <p:ext uri="{BB962C8B-B14F-4D97-AF65-F5344CB8AC3E}">
        <p14:creationId xmlns:p14="http://schemas.microsoft.com/office/powerpoint/2010/main" val="359932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38EBD-D1AB-AA64-007C-48CB5FD7CEA3}"/>
            </a:ext>
          </a:extLst>
        </p:cNvPr>
        <p:cNvGrpSpPr/>
        <p:nvPr/>
      </p:nvGrpSpPr>
      <p:grpSpPr>
        <a:xfrm>
          <a:off x="0" y="0"/>
          <a:ext cx="0" cy="0"/>
          <a:chOff x="0" y="0"/>
          <a:chExt cx="0" cy="0"/>
        </a:xfrm>
      </p:grpSpPr>
      <p:sp>
        <p:nvSpPr>
          <p:cNvPr id="2" name="Rectangle 22">
            <a:extLst>
              <a:ext uri="{FF2B5EF4-FFF2-40B4-BE49-F238E27FC236}">
                <a16:creationId xmlns:a16="http://schemas.microsoft.com/office/drawing/2014/main" id="{281D24D1-6CA3-4BCE-FC25-DF9848C82FC8}"/>
              </a:ext>
            </a:extLst>
          </p:cNvPr>
          <p:cNvSpPr>
            <a:spLocks noChangeArrowheads="1"/>
          </p:cNvSpPr>
          <p:nvPr/>
        </p:nvSpPr>
        <p:spPr bwMode="auto">
          <a:xfrm>
            <a:off x="1" y="607218"/>
            <a:ext cx="10616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defRPr/>
            </a:pPr>
            <a:r>
              <a:rPr lang="ja-JP" altLang="en-US" dirty="0">
                <a:solidFill>
                  <a:srgbClr val="0000FF"/>
                </a:solidFill>
              </a:rPr>
              <a:t>情報</a:t>
            </a:r>
          </a:p>
        </p:txBody>
      </p:sp>
      <p:sp>
        <p:nvSpPr>
          <p:cNvPr id="3" name="Rectangle 22">
            <a:extLst>
              <a:ext uri="{FF2B5EF4-FFF2-40B4-BE49-F238E27FC236}">
                <a16:creationId xmlns:a16="http://schemas.microsoft.com/office/drawing/2014/main" id="{6EFCD0BD-AFB9-EBF7-B516-16A7B4DAA609}"/>
              </a:ext>
            </a:extLst>
          </p:cNvPr>
          <p:cNvSpPr>
            <a:spLocks noChangeArrowheads="1"/>
          </p:cNvSpPr>
          <p:nvPr/>
        </p:nvSpPr>
        <p:spPr bwMode="auto">
          <a:xfrm>
            <a:off x="1417636" y="607218"/>
            <a:ext cx="670094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defRPr/>
            </a:pPr>
            <a:r>
              <a:rPr lang="ja-JP" altLang="en-US" dirty="0">
                <a:solidFill>
                  <a:srgbClr val="0000FF"/>
                </a:solidFill>
              </a:rPr>
              <a:t>因果関係</a:t>
            </a:r>
            <a:r>
              <a:rPr lang="ja-JP" altLang="en-US" dirty="0">
                <a:solidFill>
                  <a:srgbClr val="000000"/>
                </a:solidFill>
              </a:rPr>
              <a:t>において、その帰結を</a:t>
            </a:r>
            <a:endParaRPr lang="en-US" altLang="ja-JP" dirty="0">
              <a:solidFill>
                <a:srgbClr val="000000"/>
              </a:solidFill>
            </a:endParaRPr>
          </a:p>
          <a:p>
            <a:pPr>
              <a:spcBef>
                <a:spcPct val="0"/>
              </a:spcBef>
              <a:defRPr/>
            </a:pPr>
            <a:r>
              <a:rPr lang="ja-JP" altLang="en-US" dirty="0">
                <a:solidFill>
                  <a:srgbClr val="0000FF"/>
                </a:solidFill>
                <a:highlight>
                  <a:srgbClr val="FFFF00"/>
                </a:highlight>
              </a:rPr>
              <a:t>目標</a:t>
            </a:r>
            <a:r>
              <a:rPr lang="ja-JP" altLang="en-US" dirty="0">
                <a:solidFill>
                  <a:srgbClr val="000000"/>
                </a:solidFill>
                <a:highlight>
                  <a:srgbClr val="FFFF00"/>
                </a:highlight>
              </a:rPr>
              <a:t>として</a:t>
            </a:r>
            <a:r>
              <a:rPr lang="ja-JP" altLang="en-US" dirty="0">
                <a:solidFill>
                  <a:srgbClr val="0000FF"/>
                </a:solidFill>
                <a:highlight>
                  <a:srgbClr val="FFFF00"/>
                </a:highlight>
              </a:rPr>
              <a:t>利用する</a:t>
            </a:r>
            <a:r>
              <a:rPr lang="en-US" altLang="ja-JP" dirty="0">
                <a:solidFill>
                  <a:srgbClr val="0000FF"/>
                </a:solidFill>
                <a:highlight>
                  <a:srgbClr val="FFFF00"/>
                </a:highlight>
              </a:rPr>
              <a:t>user</a:t>
            </a:r>
            <a:r>
              <a:rPr lang="ja-JP" altLang="en-US" dirty="0">
                <a:solidFill>
                  <a:srgbClr val="000000"/>
                </a:solidFill>
                <a:highlight>
                  <a:srgbClr val="FFFF00"/>
                </a:highlight>
              </a:rPr>
              <a:t>があるとき、</a:t>
            </a:r>
            <a:endParaRPr lang="en-US" altLang="ja-JP" dirty="0">
              <a:solidFill>
                <a:srgbClr val="000000"/>
              </a:solidFill>
              <a:highlight>
                <a:srgbClr val="FFFF00"/>
              </a:highlight>
            </a:endParaRPr>
          </a:p>
          <a:p>
            <a:pPr>
              <a:spcBef>
                <a:spcPct val="0"/>
              </a:spcBef>
              <a:defRPr/>
            </a:pPr>
            <a:r>
              <a:rPr lang="ja-JP" altLang="en-US" dirty="0">
                <a:solidFill>
                  <a:srgbClr val="000000"/>
                </a:solidFill>
              </a:rPr>
              <a:t>その原因を構成する要素を</a:t>
            </a:r>
            <a:r>
              <a:rPr lang="ja-JP" altLang="en-US" dirty="0">
                <a:solidFill>
                  <a:srgbClr val="0000FF"/>
                </a:solidFill>
              </a:rPr>
              <a:t>情報</a:t>
            </a:r>
            <a:r>
              <a:rPr lang="ja-JP" altLang="en-US" dirty="0">
                <a:solidFill>
                  <a:srgbClr val="000000"/>
                </a:solidFill>
              </a:rPr>
              <a:t>という。</a:t>
            </a:r>
            <a:endParaRPr lang="en-US" altLang="ja-JP" dirty="0">
              <a:solidFill>
                <a:srgbClr val="000000"/>
              </a:solidFill>
            </a:endParaRPr>
          </a:p>
        </p:txBody>
      </p:sp>
      <p:sp>
        <p:nvSpPr>
          <p:cNvPr id="4" name="Rectangle 22">
            <a:extLst>
              <a:ext uri="{FF2B5EF4-FFF2-40B4-BE49-F238E27FC236}">
                <a16:creationId xmlns:a16="http://schemas.microsoft.com/office/drawing/2014/main" id="{BE573F60-BF19-D373-F625-1E1CCABBCB55}"/>
              </a:ext>
            </a:extLst>
          </p:cNvPr>
          <p:cNvSpPr>
            <a:spLocks noChangeArrowheads="1"/>
          </p:cNvSpPr>
          <p:nvPr/>
        </p:nvSpPr>
        <p:spPr bwMode="auto">
          <a:xfrm>
            <a:off x="665" y="2107951"/>
            <a:ext cx="14867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defRPr/>
            </a:pPr>
            <a:r>
              <a:rPr lang="ja-JP" altLang="en-US" dirty="0">
                <a:solidFill>
                  <a:srgbClr val="0000FF"/>
                </a:solidFill>
              </a:rPr>
              <a:t>複合体</a:t>
            </a:r>
          </a:p>
        </p:txBody>
      </p:sp>
      <p:sp>
        <p:nvSpPr>
          <p:cNvPr id="5" name="Rectangle 22">
            <a:extLst>
              <a:ext uri="{FF2B5EF4-FFF2-40B4-BE49-F238E27FC236}">
                <a16:creationId xmlns:a16="http://schemas.microsoft.com/office/drawing/2014/main" id="{22E05820-702C-6E60-6BC3-CCD3B466BA31}"/>
              </a:ext>
            </a:extLst>
          </p:cNvPr>
          <p:cNvSpPr>
            <a:spLocks noChangeArrowheads="1"/>
          </p:cNvSpPr>
          <p:nvPr/>
        </p:nvSpPr>
        <p:spPr bwMode="auto">
          <a:xfrm>
            <a:off x="1404682" y="2107952"/>
            <a:ext cx="714063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defRPr/>
            </a:pPr>
            <a:r>
              <a:rPr lang="ja-JP" altLang="en-US" dirty="0">
                <a:solidFill>
                  <a:srgbClr val="000000"/>
                </a:solidFill>
              </a:rPr>
              <a:t>自然界にある実体は</a:t>
            </a:r>
            <a:r>
              <a:rPr lang="ja-JP" altLang="en-US" dirty="0">
                <a:solidFill>
                  <a:srgbClr val="0000FF"/>
                </a:solidFill>
              </a:rPr>
              <a:t>基本粒子</a:t>
            </a:r>
            <a:r>
              <a:rPr lang="ja-JP" altLang="en-US" dirty="0">
                <a:solidFill>
                  <a:srgbClr val="000000"/>
                </a:solidFill>
              </a:rPr>
              <a:t>か</a:t>
            </a:r>
            <a:endParaRPr lang="en-US" altLang="ja-JP" dirty="0">
              <a:solidFill>
                <a:srgbClr val="000000"/>
              </a:solidFill>
            </a:endParaRPr>
          </a:p>
          <a:p>
            <a:pPr>
              <a:spcBef>
                <a:spcPct val="0"/>
              </a:spcBef>
              <a:defRPr/>
            </a:pPr>
            <a:r>
              <a:rPr lang="ja-JP" altLang="en-US" dirty="0">
                <a:solidFill>
                  <a:srgbClr val="000000"/>
                </a:solidFill>
              </a:rPr>
              <a:t>それらが情報によって結合した</a:t>
            </a:r>
            <a:r>
              <a:rPr lang="ja-JP" altLang="en-US" dirty="0">
                <a:solidFill>
                  <a:srgbClr val="0000FF"/>
                </a:solidFill>
              </a:rPr>
              <a:t>複合体</a:t>
            </a:r>
            <a:r>
              <a:rPr lang="ja-JP" altLang="en-US" dirty="0">
                <a:solidFill>
                  <a:srgbClr val="000000"/>
                </a:solidFill>
              </a:rPr>
              <a:t>である。</a:t>
            </a:r>
            <a:endParaRPr lang="en-US" altLang="ja-JP" dirty="0">
              <a:solidFill>
                <a:srgbClr val="000000"/>
              </a:solidFill>
            </a:endParaRPr>
          </a:p>
        </p:txBody>
      </p:sp>
      <p:sp>
        <p:nvSpPr>
          <p:cNvPr id="6" name="Rectangle 22">
            <a:extLst>
              <a:ext uri="{FF2B5EF4-FFF2-40B4-BE49-F238E27FC236}">
                <a16:creationId xmlns:a16="http://schemas.microsoft.com/office/drawing/2014/main" id="{0B9D7AE8-A35F-1F2A-73B4-69B312F8560A}"/>
              </a:ext>
            </a:extLst>
          </p:cNvPr>
          <p:cNvSpPr>
            <a:spLocks noChangeArrowheads="1"/>
          </p:cNvSpPr>
          <p:nvPr/>
        </p:nvSpPr>
        <p:spPr bwMode="auto">
          <a:xfrm>
            <a:off x="0" y="3075574"/>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ja-JP" altLang="en-US" dirty="0">
                <a:solidFill>
                  <a:srgbClr val="222222"/>
                </a:solidFill>
                <a:highlight>
                  <a:srgbClr val="FFFF00"/>
                </a:highlight>
                <a:latin typeface="Arial" panose="020B0604020202020204" pitchFamily="34" charset="0"/>
              </a:rPr>
              <a:t>原子や分子も情報により</a:t>
            </a:r>
            <a:r>
              <a:rPr lang="ja-JP" altLang="en-US" dirty="0">
                <a:solidFill>
                  <a:srgbClr val="000000"/>
                </a:solidFill>
                <a:highlight>
                  <a:srgbClr val="FFFF00"/>
                </a:highlight>
              </a:rPr>
              <a:t>結合し、</a:t>
            </a:r>
            <a:r>
              <a:rPr lang="ja-JP" altLang="en-US" dirty="0">
                <a:solidFill>
                  <a:srgbClr val="222222"/>
                </a:solidFill>
                <a:highlight>
                  <a:srgbClr val="FFFF00"/>
                </a:highlight>
                <a:latin typeface="Arial" panose="020B0604020202020204" pitchFamily="34" charset="0"/>
              </a:rPr>
              <a:t>生き残り、情報を集積する。</a:t>
            </a:r>
            <a:endParaRPr lang="ja-JP" altLang="en-US" dirty="0">
              <a:highlight>
                <a:srgbClr val="FFFF00"/>
              </a:highlight>
            </a:endParaRPr>
          </a:p>
        </p:txBody>
      </p:sp>
      <p:sp>
        <p:nvSpPr>
          <p:cNvPr id="7" name="Rectangle 22">
            <a:extLst>
              <a:ext uri="{FF2B5EF4-FFF2-40B4-BE49-F238E27FC236}">
                <a16:creationId xmlns:a16="http://schemas.microsoft.com/office/drawing/2014/main" id="{A3AB4B78-72D9-0C4E-A5BC-AC7585B0F9B1}"/>
              </a:ext>
            </a:extLst>
          </p:cNvPr>
          <p:cNvSpPr>
            <a:spLocks noChangeArrowheads="1"/>
          </p:cNvSpPr>
          <p:nvPr/>
        </p:nvSpPr>
        <p:spPr bwMode="auto">
          <a:xfrm>
            <a:off x="0" y="3515324"/>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ts val="0"/>
              </a:spcBef>
            </a:pPr>
            <a:r>
              <a:rPr lang="ja-JP" altLang="en-US" dirty="0">
                <a:solidFill>
                  <a:srgbClr val="222222"/>
                </a:solidFill>
                <a:latin typeface="Arial" panose="020B0604020202020204" pitchFamily="34" charset="0"/>
              </a:rPr>
              <a:t>これは生物や集団が生き残り、情報を集積する仕組みと</a:t>
            </a:r>
            <a:endParaRPr lang="en-US" altLang="ja-JP" dirty="0">
              <a:solidFill>
                <a:srgbClr val="222222"/>
              </a:solidFill>
              <a:latin typeface="Arial" panose="020B0604020202020204" pitchFamily="34" charset="0"/>
            </a:endParaRPr>
          </a:p>
          <a:p>
            <a:pPr>
              <a:spcBef>
                <a:spcPts val="0"/>
              </a:spcBef>
            </a:pPr>
            <a:r>
              <a:rPr lang="ja-JP" altLang="en-US" dirty="0">
                <a:solidFill>
                  <a:srgbClr val="222222"/>
                </a:solidFill>
                <a:latin typeface="Arial" panose="020B0604020202020204" pitchFamily="34" charset="0"/>
              </a:rPr>
              <a:t>基本的に同じである。</a:t>
            </a:r>
            <a:endParaRPr lang="ja-JP" altLang="en-US" dirty="0"/>
          </a:p>
        </p:txBody>
      </p:sp>
      <p:sp>
        <p:nvSpPr>
          <p:cNvPr id="9" name="Rectangle 22">
            <a:extLst>
              <a:ext uri="{FF2B5EF4-FFF2-40B4-BE49-F238E27FC236}">
                <a16:creationId xmlns:a16="http://schemas.microsoft.com/office/drawing/2014/main" id="{AFF7E71F-C1F7-8308-6567-103757EFAC8B}"/>
              </a:ext>
            </a:extLst>
          </p:cNvPr>
          <p:cNvSpPr>
            <a:spLocks noChangeArrowheads="1"/>
          </p:cNvSpPr>
          <p:nvPr/>
        </p:nvSpPr>
        <p:spPr bwMode="auto">
          <a:xfrm>
            <a:off x="0" y="5141863"/>
            <a:ext cx="88019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ja-JP" altLang="en-US" dirty="0">
                <a:solidFill>
                  <a:srgbClr val="222222"/>
                </a:solidFill>
                <a:latin typeface="Arial" panose="020B0604020202020204" pitchFamily="34" charset="0"/>
              </a:rPr>
              <a:t>原子や分子の世界では量子論を使う必要がある。</a:t>
            </a:r>
            <a:endParaRPr lang="ja-JP" altLang="en-US" dirty="0"/>
          </a:p>
        </p:txBody>
      </p:sp>
      <p:sp>
        <p:nvSpPr>
          <p:cNvPr id="10" name="Rectangle 22">
            <a:extLst>
              <a:ext uri="{FF2B5EF4-FFF2-40B4-BE49-F238E27FC236}">
                <a16:creationId xmlns:a16="http://schemas.microsoft.com/office/drawing/2014/main" id="{52B62F8A-9880-9D7A-C937-C7B3E35DAD23}"/>
              </a:ext>
            </a:extLst>
          </p:cNvPr>
          <p:cNvSpPr>
            <a:spLocks noChangeArrowheads="1"/>
          </p:cNvSpPr>
          <p:nvPr/>
        </p:nvSpPr>
        <p:spPr bwMode="auto">
          <a:xfrm>
            <a:off x="0" y="5588593"/>
            <a:ext cx="9144000" cy="104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ja-JP" altLang="en-US" dirty="0">
                <a:solidFill>
                  <a:srgbClr val="222222"/>
                </a:solidFill>
                <a:latin typeface="Arial" panose="020B0604020202020204" pitchFamily="34" charset="0"/>
              </a:rPr>
              <a:t>核子、原子核、原子、分子が自己を維持するための</a:t>
            </a:r>
            <a:endParaRPr lang="en-US" altLang="ja-JP" dirty="0">
              <a:solidFill>
                <a:srgbClr val="222222"/>
              </a:solidFill>
              <a:latin typeface="Arial" panose="020B0604020202020204" pitchFamily="34" charset="0"/>
            </a:endParaRPr>
          </a:p>
          <a:p>
            <a:r>
              <a:rPr lang="ja-JP" altLang="en-US" dirty="0">
                <a:solidFill>
                  <a:srgbClr val="0000FF"/>
                </a:solidFill>
                <a:highlight>
                  <a:srgbClr val="FFFF00"/>
                </a:highlight>
                <a:latin typeface="Arial" panose="020B0604020202020204" pitchFamily="34" charset="0"/>
              </a:rPr>
              <a:t>量子情報の量</a:t>
            </a:r>
            <a:r>
              <a:rPr lang="ja-JP" altLang="en-US" dirty="0">
                <a:solidFill>
                  <a:srgbClr val="222222"/>
                </a:solidFill>
                <a:highlight>
                  <a:srgbClr val="FFFF00"/>
                </a:highlight>
                <a:latin typeface="Arial" panose="020B0604020202020204" pitchFamily="34" charset="0"/>
              </a:rPr>
              <a:t>を計算した。</a:t>
            </a:r>
            <a:endParaRPr lang="ja-JP" altLang="en-US" dirty="0">
              <a:highlight>
                <a:srgbClr val="FFFF00"/>
              </a:highlight>
            </a:endParaRPr>
          </a:p>
        </p:txBody>
      </p:sp>
      <p:sp>
        <p:nvSpPr>
          <p:cNvPr id="11" name="Rectangle 22">
            <a:extLst>
              <a:ext uri="{FF2B5EF4-FFF2-40B4-BE49-F238E27FC236}">
                <a16:creationId xmlns:a16="http://schemas.microsoft.com/office/drawing/2014/main" id="{08B84044-8A5B-18A9-CBC6-A4147EB21DE5}"/>
              </a:ext>
            </a:extLst>
          </p:cNvPr>
          <p:cNvSpPr>
            <a:spLocks noChangeArrowheads="1"/>
          </p:cNvSpPr>
          <p:nvPr/>
        </p:nvSpPr>
        <p:spPr bwMode="auto">
          <a:xfrm>
            <a:off x="3979068" y="6096564"/>
            <a:ext cx="51649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ja-JP" altLang="en-US" dirty="0">
                <a:solidFill>
                  <a:srgbClr val="222222"/>
                </a:solidFill>
                <a:latin typeface="Arial" panose="020B0604020202020204" pitchFamily="34" charset="0"/>
              </a:rPr>
              <a:t>原子は</a:t>
            </a:r>
            <a:r>
              <a:rPr lang="ja-JP" altLang="en-US" dirty="0">
                <a:solidFill>
                  <a:srgbClr val="0000FF"/>
                </a:solidFill>
                <a:latin typeface="Arial" panose="020B0604020202020204" pitchFamily="34" charset="0"/>
              </a:rPr>
              <a:t>量子コンピューター</a:t>
            </a:r>
            <a:r>
              <a:rPr lang="ja-JP" altLang="en-US" dirty="0">
                <a:solidFill>
                  <a:srgbClr val="222222"/>
                </a:solidFill>
                <a:latin typeface="Arial" panose="020B0604020202020204" pitchFamily="34" charset="0"/>
              </a:rPr>
              <a:t>を内蔵。</a:t>
            </a:r>
            <a:endParaRPr lang="ja-JP" altLang="en-US" dirty="0"/>
          </a:p>
        </p:txBody>
      </p:sp>
      <p:sp>
        <p:nvSpPr>
          <p:cNvPr id="12" name="Rectangle 22">
            <a:extLst>
              <a:ext uri="{FF2B5EF4-FFF2-40B4-BE49-F238E27FC236}">
                <a16:creationId xmlns:a16="http://schemas.microsoft.com/office/drawing/2014/main" id="{6C5F309D-E4D5-496E-442E-390C00D28F81}"/>
              </a:ext>
            </a:extLst>
          </p:cNvPr>
          <p:cNvSpPr>
            <a:spLocks noChangeArrowheads="1"/>
          </p:cNvSpPr>
          <p:nvPr/>
        </p:nvSpPr>
        <p:spPr bwMode="auto">
          <a:xfrm>
            <a:off x="0" y="4589286"/>
            <a:ext cx="40694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defRPr/>
            </a:pPr>
            <a:r>
              <a:rPr lang="ja-JP" altLang="en-US" dirty="0">
                <a:solidFill>
                  <a:srgbClr val="0000FF"/>
                </a:solidFill>
              </a:rPr>
              <a:t>私の研究の最近の進展</a:t>
            </a:r>
          </a:p>
        </p:txBody>
      </p:sp>
      <p:sp>
        <p:nvSpPr>
          <p:cNvPr id="13" name="テキスト ボックス 12">
            <a:extLst>
              <a:ext uri="{FF2B5EF4-FFF2-40B4-BE49-F238E27FC236}">
                <a16:creationId xmlns:a16="http://schemas.microsoft.com/office/drawing/2014/main" id="{F4854943-2E88-B1A8-D87E-A4AAAFFD4BA5}"/>
              </a:ext>
            </a:extLst>
          </p:cNvPr>
          <p:cNvSpPr txBox="1"/>
          <p:nvPr/>
        </p:nvSpPr>
        <p:spPr>
          <a:xfrm>
            <a:off x="2" y="0"/>
            <a:ext cx="5250654" cy="523220"/>
          </a:xfrm>
          <a:prstGeom prst="rect">
            <a:avLst/>
          </a:prstGeom>
          <a:noFill/>
        </p:spPr>
        <p:txBody>
          <a:bodyPr wrap="square">
            <a:spAutoFit/>
          </a:bodyPr>
          <a:lstStyle/>
          <a:p>
            <a:r>
              <a:rPr lang="ja-JP" altLang="en-US" b="0" i="0" dirty="0">
                <a:solidFill>
                  <a:srgbClr val="0000FF"/>
                </a:solidFill>
                <a:effectLst/>
                <a:highlight>
                  <a:srgbClr val="FFFFFF"/>
                </a:highlight>
                <a:latin typeface="ヒラギノ角ゴProN W3"/>
              </a:rPr>
              <a:t>自然界の情報集積の研究</a:t>
            </a:r>
            <a:endParaRPr lang="en-US" altLang="ja-JP" b="0" i="0" dirty="0">
              <a:solidFill>
                <a:srgbClr val="0000FF"/>
              </a:solidFill>
              <a:effectLst/>
              <a:highlight>
                <a:srgbClr val="FFFFFF"/>
              </a:highlight>
              <a:latin typeface="ヒラギノ角ゴProN W3"/>
            </a:endParaRPr>
          </a:p>
        </p:txBody>
      </p:sp>
    </p:spTree>
    <p:extLst>
      <p:ext uri="{BB962C8B-B14F-4D97-AF65-F5344CB8AC3E}">
        <p14:creationId xmlns:p14="http://schemas.microsoft.com/office/powerpoint/2010/main" val="22717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38EBD-D1AB-AA64-007C-48CB5FD7CEA3}"/>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0BF3128-7987-D06E-4169-EAF73BB6B6A5}"/>
              </a:ext>
            </a:extLst>
          </p:cNvPr>
          <p:cNvSpPr txBox="1"/>
          <p:nvPr/>
        </p:nvSpPr>
        <p:spPr>
          <a:xfrm>
            <a:off x="2" y="0"/>
            <a:ext cx="1142998" cy="523220"/>
          </a:xfrm>
          <a:prstGeom prst="rect">
            <a:avLst/>
          </a:prstGeom>
          <a:noFill/>
        </p:spPr>
        <p:txBody>
          <a:bodyPr wrap="square">
            <a:spAutoFit/>
          </a:bodyPr>
          <a:lstStyle/>
          <a:p>
            <a:r>
              <a:rPr lang="ja-JP" altLang="en-US">
                <a:solidFill>
                  <a:srgbClr val="0000FF"/>
                </a:solidFill>
                <a:highlight>
                  <a:srgbClr val="FFFFFF"/>
                </a:highlight>
                <a:latin typeface="ヒラギノ角ゴProN W3"/>
              </a:rPr>
              <a:t>まとめ</a:t>
            </a:r>
            <a:endParaRPr lang="en-US" altLang="ja-JP" b="0" i="0" dirty="0">
              <a:solidFill>
                <a:srgbClr val="0000FF"/>
              </a:solidFill>
              <a:effectLst/>
              <a:highlight>
                <a:srgbClr val="FFFFFF"/>
              </a:highlight>
              <a:latin typeface="ヒラギノ角ゴProN W3"/>
            </a:endParaRPr>
          </a:p>
        </p:txBody>
      </p:sp>
      <p:sp>
        <p:nvSpPr>
          <p:cNvPr id="3" name="テキスト ボックス 2">
            <a:extLst>
              <a:ext uri="{FF2B5EF4-FFF2-40B4-BE49-F238E27FC236}">
                <a16:creationId xmlns:a16="http://schemas.microsoft.com/office/drawing/2014/main" id="{73474E6E-57AC-8CB2-A0F9-6E103C55D64F}"/>
              </a:ext>
            </a:extLst>
          </p:cNvPr>
          <p:cNvSpPr txBox="1"/>
          <p:nvPr/>
        </p:nvSpPr>
        <p:spPr>
          <a:xfrm>
            <a:off x="0" y="528638"/>
            <a:ext cx="4464843" cy="523220"/>
          </a:xfrm>
          <a:prstGeom prst="rect">
            <a:avLst/>
          </a:prstGeom>
          <a:noFill/>
        </p:spPr>
        <p:txBody>
          <a:bodyPr wrap="square">
            <a:spAutoFit/>
          </a:bodyPr>
          <a:lstStyle/>
          <a:p>
            <a:r>
              <a:rPr lang="ja-JP" altLang="ja-JP" dirty="0">
                <a:solidFill>
                  <a:srgbClr val="0000FF"/>
                </a:solidFill>
              </a:rPr>
              <a:t>ホームページの構成</a:t>
            </a:r>
            <a:r>
              <a:rPr lang="ja-JP" altLang="en-US" dirty="0">
                <a:solidFill>
                  <a:srgbClr val="0000FF"/>
                </a:solidFill>
              </a:rPr>
              <a:t>の提案</a:t>
            </a:r>
            <a:endParaRPr lang="en-US" altLang="ja-JP" b="0" i="0" dirty="0">
              <a:solidFill>
                <a:srgbClr val="0000FF"/>
              </a:solidFill>
              <a:effectLst/>
              <a:highlight>
                <a:srgbClr val="FFFFFF"/>
              </a:highlight>
              <a:latin typeface="ヒラギノ角ゴProN W3"/>
            </a:endParaRPr>
          </a:p>
        </p:txBody>
      </p:sp>
      <p:sp>
        <p:nvSpPr>
          <p:cNvPr id="4" name="Rectangle 22">
            <a:extLst>
              <a:ext uri="{FF2B5EF4-FFF2-40B4-BE49-F238E27FC236}">
                <a16:creationId xmlns:a16="http://schemas.microsoft.com/office/drawing/2014/main" id="{C2BE1EF9-5A8E-D036-B2EF-5E586807D3AE}"/>
              </a:ext>
            </a:extLst>
          </p:cNvPr>
          <p:cNvSpPr>
            <a:spLocks noChangeArrowheads="1"/>
          </p:cNvSpPr>
          <p:nvPr/>
        </p:nvSpPr>
        <p:spPr bwMode="auto">
          <a:xfrm>
            <a:off x="0" y="978427"/>
            <a:ext cx="67937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ja-JP" altLang="en-US" sz="2400" dirty="0"/>
              <a:t>トップページ、</a:t>
            </a:r>
            <a:r>
              <a:rPr lang="ja-JP" altLang="ja-JP" sz="2400" dirty="0"/>
              <a:t>例会のページ、主要研究のページ</a:t>
            </a:r>
          </a:p>
        </p:txBody>
      </p:sp>
      <p:sp>
        <p:nvSpPr>
          <p:cNvPr id="6" name="テキスト ボックス 5">
            <a:extLst>
              <a:ext uri="{FF2B5EF4-FFF2-40B4-BE49-F238E27FC236}">
                <a16:creationId xmlns:a16="http://schemas.microsoft.com/office/drawing/2014/main" id="{929D847D-B24E-1047-8327-648E8E138E1A}"/>
              </a:ext>
            </a:extLst>
          </p:cNvPr>
          <p:cNvSpPr txBox="1"/>
          <p:nvPr/>
        </p:nvSpPr>
        <p:spPr>
          <a:xfrm>
            <a:off x="392907" y="1614487"/>
            <a:ext cx="8415338" cy="2234458"/>
          </a:xfrm>
          <a:prstGeom prst="rect">
            <a:avLst/>
          </a:prstGeom>
          <a:noFill/>
        </p:spPr>
        <p:txBody>
          <a:bodyPr wrap="square">
            <a:spAutoFit/>
          </a:bodyPr>
          <a:lstStyle/>
          <a:p>
            <a:r>
              <a:rPr lang="en-US" altLang="ja-JP" sz="2400" dirty="0">
                <a:solidFill>
                  <a:srgbClr val="9900CC"/>
                </a:solidFill>
              </a:rPr>
              <a:t>1 </a:t>
            </a:r>
            <a:r>
              <a:rPr lang="ja-JP" altLang="ja-JP" sz="2400" dirty="0">
                <a:solidFill>
                  <a:srgbClr val="9900CC"/>
                </a:solidFill>
              </a:rPr>
              <a:t>横井先生の中学教育実践におけるコンピューター利用の研究</a:t>
            </a:r>
          </a:p>
          <a:p>
            <a:r>
              <a:rPr lang="en-US" altLang="ja-JP" sz="2400" dirty="0">
                <a:solidFill>
                  <a:srgbClr val="9900CC"/>
                </a:solidFill>
              </a:rPr>
              <a:t>2 </a:t>
            </a:r>
            <a:r>
              <a:rPr lang="ja-JP" altLang="ja-JP" sz="2400" dirty="0">
                <a:solidFill>
                  <a:srgbClr val="9900CC"/>
                </a:solidFill>
              </a:rPr>
              <a:t>荒先生が復活しようとしている</a:t>
            </a:r>
            <a:r>
              <a:rPr lang="en-US" altLang="ja-JP" sz="2400" dirty="0">
                <a:solidFill>
                  <a:srgbClr val="9900CC"/>
                </a:solidFill>
              </a:rPr>
              <a:t>FCAI</a:t>
            </a:r>
            <a:r>
              <a:rPr lang="ja-JP" altLang="ja-JP" sz="2400" dirty="0">
                <a:solidFill>
                  <a:srgbClr val="9900CC"/>
                </a:solidFill>
              </a:rPr>
              <a:t>のシステムの研究</a:t>
            </a:r>
          </a:p>
          <a:p>
            <a:r>
              <a:rPr lang="en-US" altLang="ja-JP" sz="2400" dirty="0">
                <a:solidFill>
                  <a:srgbClr val="9900CC"/>
                </a:solidFill>
              </a:rPr>
              <a:t>3 </a:t>
            </a:r>
            <a:r>
              <a:rPr lang="ja-JP" altLang="ja-JP" sz="2400" dirty="0">
                <a:solidFill>
                  <a:srgbClr val="9900CC"/>
                </a:solidFill>
              </a:rPr>
              <a:t>木下先生の「大広間」等を中心とするアプリ開発の研究</a:t>
            </a:r>
          </a:p>
          <a:p>
            <a:r>
              <a:rPr lang="en-US" altLang="ja-JP" sz="2400" dirty="0">
                <a:solidFill>
                  <a:srgbClr val="9900CC"/>
                </a:solidFill>
              </a:rPr>
              <a:t>4 </a:t>
            </a:r>
            <a:r>
              <a:rPr lang="ja-JP" altLang="ja-JP" sz="2400" dirty="0">
                <a:solidFill>
                  <a:srgbClr val="9900CC"/>
                </a:solidFill>
              </a:rPr>
              <a:t>石出先生のスポーツ教育の電子システム化の研究</a:t>
            </a:r>
          </a:p>
          <a:p>
            <a:r>
              <a:rPr lang="en-US" altLang="ja-JP" sz="2400" dirty="0">
                <a:solidFill>
                  <a:srgbClr val="9900CC"/>
                </a:solidFill>
              </a:rPr>
              <a:t>5 </a:t>
            </a:r>
            <a:r>
              <a:rPr lang="ja-JP" altLang="ja-JP" sz="2400" dirty="0">
                <a:solidFill>
                  <a:srgbClr val="9900CC"/>
                </a:solidFill>
              </a:rPr>
              <a:t>赤間の動く電子教科書とその基礎となる</a:t>
            </a:r>
            <a:r>
              <a:rPr lang="ja-JP" altLang="en-US" sz="2400" dirty="0">
                <a:solidFill>
                  <a:srgbClr val="9900CC"/>
                </a:solidFill>
              </a:rPr>
              <a:t>「</a:t>
            </a:r>
            <a:r>
              <a:rPr lang="ja-JP" altLang="ja-JP" sz="2400" dirty="0">
                <a:solidFill>
                  <a:srgbClr val="9900CC"/>
                </a:solidFill>
              </a:rPr>
              <a:t>情報</a:t>
            </a:r>
            <a:r>
              <a:rPr lang="ja-JP" altLang="en-US" sz="2400" dirty="0">
                <a:solidFill>
                  <a:srgbClr val="9900CC"/>
                </a:solidFill>
              </a:rPr>
              <a:t>」</a:t>
            </a:r>
            <a:r>
              <a:rPr lang="ja-JP" altLang="ja-JP" sz="2400" dirty="0">
                <a:solidFill>
                  <a:srgbClr val="9900CC"/>
                </a:solidFill>
              </a:rPr>
              <a:t>の研究</a:t>
            </a:r>
          </a:p>
        </p:txBody>
      </p:sp>
      <p:sp>
        <p:nvSpPr>
          <p:cNvPr id="7" name="テキスト ボックス 6">
            <a:extLst>
              <a:ext uri="{FF2B5EF4-FFF2-40B4-BE49-F238E27FC236}">
                <a16:creationId xmlns:a16="http://schemas.microsoft.com/office/drawing/2014/main" id="{A463B7CE-07E8-C20C-EB54-AA00465F1911}"/>
              </a:ext>
            </a:extLst>
          </p:cNvPr>
          <p:cNvSpPr txBox="1"/>
          <p:nvPr/>
        </p:nvSpPr>
        <p:spPr>
          <a:xfrm>
            <a:off x="1" y="4121944"/>
            <a:ext cx="9143999" cy="523220"/>
          </a:xfrm>
          <a:prstGeom prst="rect">
            <a:avLst/>
          </a:prstGeom>
          <a:noFill/>
        </p:spPr>
        <p:txBody>
          <a:bodyPr wrap="square">
            <a:spAutoFit/>
          </a:bodyPr>
          <a:lstStyle/>
          <a:p>
            <a:r>
              <a:rPr lang="ja-JP" altLang="en-US" dirty="0">
                <a:solidFill>
                  <a:srgbClr val="0000FF"/>
                </a:solidFill>
              </a:rPr>
              <a:t>動く電子教科書とその基礎となる「情報」の研究</a:t>
            </a:r>
            <a:r>
              <a:rPr lang="en-US" altLang="ja-JP" dirty="0">
                <a:solidFill>
                  <a:srgbClr val="0000FF"/>
                </a:solidFill>
              </a:rPr>
              <a:t>(</a:t>
            </a:r>
            <a:r>
              <a:rPr lang="ja-JP" altLang="en-US" dirty="0">
                <a:solidFill>
                  <a:srgbClr val="0000FF"/>
                </a:solidFill>
              </a:rPr>
              <a:t>赤間</a:t>
            </a:r>
            <a:r>
              <a:rPr lang="en-US" altLang="ja-JP" dirty="0">
                <a:solidFill>
                  <a:srgbClr val="0000FF"/>
                </a:solidFill>
              </a:rPr>
              <a:t>)</a:t>
            </a:r>
            <a:endParaRPr lang="ja-JP" altLang="en-US" dirty="0">
              <a:solidFill>
                <a:srgbClr val="0000FF"/>
              </a:solidFill>
            </a:endParaRPr>
          </a:p>
        </p:txBody>
      </p:sp>
      <p:sp>
        <p:nvSpPr>
          <p:cNvPr id="8" name="テキスト ボックス 7">
            <a:extLst>
              <a:ext uri="{FF2B5EF4-FFF2-40B4-BE49-F238E27FC236}">
                <a16:creationId xmlns:a16="http://schemas.microsoft.com/office/drawing/2014/main" id="{F04D55F1-2E3A-0328-4FBF-E8C80CD2ABC2}"/>
              </a:ext>
            </a:extLst>
          </p:cNvPr>
          <p:cNvSpPr txBox="1"/>
          <p:nvPr/>
        </p:nvSpPr>
        <p:spPr>
          <a:xfrm>
            <a:off x="328615" y="4713021"/>
            <a:ext cx="7822406" cy="830997"/>
          </a:xfrm>
          <a:prstGeom prst="rect">
            <a:avLst/>
          </a:prstGeom>
          <a:noFill/>
        </p:spPr>
        <p:txBody>
          <a:bodyPr wrap="square">
            <a:spAutoFit/>
          </a:bodyPr>
          <a:lstStyle/>
          <a:p>
            <a:r>
              <a:rPr lang="ja-JP" altLang="en-US" sz="2400" dirty="0"/>
              <a:t>教育は人類が育んできた文化の情報を広く子供たちや</a:t>
            </a:r>
            <a:endParaRPr lang="en-US" altLang="ja-JP" sz="2400" dirty="0"/>
          </a:p>
          <a:p>
            <a:pPr>
              <a:spcBef>
                <a:spcPts val="0"/>
              </a:spcBef>
            </a:pPr>
            <a:r>
              <a:rPr lang="ja-JP" altLang="en-US" sz="2400" dirty="0"/>
              <a:t>人々のものにする大切な活動である。</a:t>
            </a:r>
          </a:p>
        </p:txBody>
      </p:sp>
      <p:sp>
        <p:nvSpPr>
          <p:cNvPr id="10" name="テキスト ボックス 9">
            <a:extLst>
              <a:ext uri="{FF2B5EF4-FFF2-40B4-BE49-F238E27FC236}">
                <a16:creationId xmlns:a16="http://schemas.microsoft.com/office/drawing/2014/main" id="{9F5626D7-D4E1-505E-B881-BAA12DCA3648}"/>
              </a:ext>
            </a:extLst>
          </p:cNvPr>
          <p:cNvSpPr txBox="1"/>
          <p:nvPr/>
        </p:nvSpPr>
        <p:spPr>
          <a:xfrm>
            <a:off x="292895" y="5679282"/>
            <a:ext cx="4486275" cy="461665"/>
          </a:xfrm>
          <a:prstGeom prst="rect">
            <a:avLst/>
          </a:prstGeom>
          <a:noFill/>
        </p:spPr>
        <p:txBody>
          <a:bodyPr wrap="square">
            <a:spAutoFit/>
          </a:bodyPr>
          <a:lstStyle/>
          <a:p>
            <a:r>
              <a:rPr lang="ja-JP" altLang="en-US" sz="2400" b="0" i="0" dirty="0">
                <a:effectLst/>
                <a:highlight>
                  <a:srgbClr val="FFFFFF"/>
                </a:highlight>
                <a:latin typeface="ヒラギノ角ゴProN W3"/>
              </a:rPr>
              <a:t>自然界の情報集積の研究</a:t>
            </a:r>
            <a:endParaRPr lang="en-US" altLang="ja-JP" sz="2400" b="0" i="0" dirty="0">
              <a:effectLst/>
              <a:highlight>
                <a:srgbClr val="FFFFFF"/>
              </a:highlight>
              <a:latin typeface="ヒラギノ角ゴProN W3"/>
            </a:endParaRPr>
          </a:p>
        </p:txBody>
      </p:sp>
      <p:sp>
        <p:nvSpPr>
          <p:cNvPr id="12" name="テキスト ボックス 11">
            <a:extLst>
              <a:ext uri="{FF2B5EF4-FFF2-40B4-BE49-F238E27FC236}">
                <a16:creationId xmlns:a16="http://schemas.microsoft.com/office/drawing/2014/main" id="{4E72E861-0D3A-F0B6-D434-173A568C13CF}"/>
              </a:ext>
            </a:extLst>
          </p:cNvPr>
          <p:cNvSpPr txBox="1"/>
          <p:nvPr/>
        </p:nvSpPr>
        <p:spPr>
          <a:xfrm>
            <a:off x="1321594" y="0"/>
            <a:ext cx="2014537" cy="523220"/>
          </a:xfrm>
          <a:prstGeom prst="rect">
            <a:avLst/>
          </a:prstGeom>
          <a:noFill/>
        </p:spPr>
        <p:txBody>
          <a:bodyPr wrap="square">
            <a:spAutoFit/>
          </a:bodyPr>
          <a:lstStyle/>
          <a:p>
            <a:pPr>
              <a:defRPr/>
            </a:pPr>
            <a:r>
              <a:rPr lang="ja-JP" altLang="en-US" sz="2800" kern="0" dirty="0">
                <a:solidFill>
                  <a:srgbClr val="0000FF"/>
                </a:solidFill>
              </a:rPr>
              <a:t>情報と教育</a:t>
            </a:r>
          </a:p>
        </p:txBody>
      </p:sp>
    </p:spTree>
    <p:extLst>
      <p:ext uri="{BB962C8B-B14F-4D97-AF65-F5344CB8AC3E}">
        <p14:creationId xmlns:p14="http://schemas.microsoft.com/office/powerpoint/2010/main" val="194075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build="p"/>
      <p:bldP spid="7" grpId="0"/>
      <p:bldP spid="8"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38EBD-D1AB-AA64-007C-48CB5FD7CEA3}"/>
            </a:ext>
          </a:extLst>
        </p:cNvPr>
        <p:cNvGrpSpPr/>
        <p:nvPr/>
      </p:nvGrpSpPr>
      <p:grpSpPr>
        <a:xfrm>
          <a:off x="0" y="0"/>
          <a:ext cx="0" cy="0"/>
          <a:chOff x="0" y="0"/>
          <a:chExt cx="0" cy="0"/>
        </a:xfrm>
      </p:grpSpPr>
      <p:sp>
        <p:nvSpPr>
          <p:cNvPr id="54" name="テキスト ボックス 53">
            <a:extLst>
              <a:ext uri="{FF2B5EF4-FFF2-40B4-BE49-F238E27FC236}">
                <a16:creationId xmlns:a16="http://schemas.microsoft.com/office/drawing/2014/main" id="{B21E1E94-DF67-05BC-E909-7AD0E4D05C2E}"/>
              </a:ext>
            </a:extLst>
          </p:cNvPr>
          <p:cNvSpPr txBox="1"/>
          <p:nvPr/>
        </p:nvSpPr>
        <p:spPr>
          <a:xfrm>
            <a:off x="1" y="0"/>
            <a:ext cx="6915149" cy="523220"/>
          </a:xfrm>
          <a:prstGeom prst="rect">
            <a:avLst/>
          </a:prstGeom>
          <a:noFill/>
        </p:spPr>
        <p:txBody>
          <a:bodyPr wrap="square">
            <a:spAutoFit/>
          </a:bodyPr>
          <a:lstStyle/>
          <a:p>
            <a:r>
              <a:rPr lang="en-US" altLang="ja-JP" dirty="0">
                <a:solidFill>
                  <a:srgbClr val="0000FF"/>
                </a:solidFill>
              </a:rPr>
              <a:t>CBI</a:t>
            </a:r>
            <a:r>
              <a:rPr lang="ja-JP" altLang="ja-JP" dirty="0">
                <a:solidFill>
                  <a:srgbClr val="0000FF"/>
                </a:solidFill>
              </a:rPr>
              <a:t>研究会ホームページ</a:t>
            </a:r>
            <a:r>
              <a:rPr lang="ja-JP" altLang="en-US" dirty="0">
                <a:solidFill>
                  <a:srgbClr val="0000FF"/>
                </a:solidFill>
              </a:rPr>
              <a:t>についての意見</a:t>
            </a:r>
            <a:endParaRPr lang="en-US" altLang="ja-JP" sz="2400" b="0" i="0" dirty="0">
              <a:solidFill>
                <a:srgbClr val="0000FF"/>
              </a:solidFill>
              <a:effectLst/>
              <a:highlight>
                <a:srgbClr val="FFFFFF"/>
              </a:highlight>
              <a:latin typeface="ヒラギノ角ゴProN W3"/>
            </a:endParaRPr>
          </a:p>
        </p:txBody>
      </p:sp>
      <p:sp>
        <p:nvSpPr>
          <p:cNvPr id="2" name="Rectangle 22">
            <a:extLst>
              <a:ext uri="{FF2B5EF4-FFF2-40B4-BE49-F238E27FC236}">
                <a16:creationId xmlns:a16="http://schemas.microsoft.com/office/drawing/2014/main" id="{58095C66-19B5-04F6-5953-C244ADC2EC18}"/>
              </a:ext>
            </a:extLst>
          </p:cNvPr>
          <p:cNvSpPr>
            <a:spLocks noChangeArrowheads="1"/>
          </p:cNvSpPr>
          <p:nvPr/>
        </p:nvSpPr>
        <p:spPr bwMode="auto">
          <a:xfrm>
            <a:off x="0" y="878414"/>
            <a:ext cx="914400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ja-JP" altLang="ja-JP" sz="2400" dirty="0"/>
              <a:t>ホームページは研究会の研究の実態に即したもの</a:t>
            </a:r>
            <a:r>
              <a:rPr lang="ja-JP" altLang="en-US" sz="2400" dirty="0"/>
              <a:t>にしましょう</a:t>
            </a:r>
            <a:r>
              <a:rPr lang="ja-JP" altLang="ja-JP" sz="2400" dirty="0"/>
              <a:t>。</a:t>
            </a:r>
            <a:endParaRPr lang="en-US" altLang="ja-JP" sz="2400" dirty="0"/>
          </a:p>
          <a:p>
            <a:r>
              <a:rPr lang="ja-JP" altLang="ja-JP" sz="2400" dirty="0"/>
              <a:t>例会の発表内容から見て本研究会で現在継続している研究は</a:t>
            </a:r>
          </a:p>
        </p:txBody>
      </p:sp>
      <p:sp>
        <p:nvSpPr>
          <p:cNvPr id="4" name="テキスト ボックス 3">
            <a:extLst>
              <a:ext uri="{FF2B5EF4-FFF2-40B4-BE49-F238E27FC236}">
                <a16:creationId xmlns:a16="http://schemas.microsoft.com/office/drawing/2014/main" id="{09929079-6F8A-0539-2CB1-AFE92B965027}"/>
              </a:ext>
            </a:extLst>
          </p:cNvPr>
          <p:cNvSpPr txBox="1"/>
          <p:nvPr/>
        </p:nvSpPr>
        <p:spPr>
          <a:xfrm>
            <a:off x="0" y="2014538"/>
            <a:ext cx="9144000" cy="2234458"/>
          </a:xfrm>
          <a:prstGeom prst="rect">
            <a:avLst/>
          </a:prstGeom>
          <a:noFill/>
        </p:spPr>
        <p:txBody>
          <a:bodyPr wrap="square">
            <a:spAutoFit/>
          </a:bodyPr>
          <a:lstStyle/>
          <a:p>
            <a:r>
              <a:rPr lang="en-US" altLang="ja-JP" sz="2400" dirty="0">
                <a:solidFill>
                  <a:srgbClr val="9900CC"/>
                </a:solidFill>
              </a:rPr>
              <a:t>1 </a:t>
            </a:r>
            <a:r>
              <a:rPr lang="ja-JP" altLang="ja-JP" sz="2400" dirty="0">
                <a:solidFill>
                  <a:srgbClr val="9900CC"/>
                </a:solidFill>
              </a:rPr>
              <a:t>横井先生の中学教育実践におけるコンピューター利用の研究</a:t>
            </a:r>
          </a:p>
          <a:p>
            <a:r>
              <a:rPr lang="en-US" altLang="ja-JP" sz="2400" dirty="0">
                <a:solidFill>
                  <a:srgbClr val="9900CC"/>
                </a:solidFill>
              </a:rPr>
              <a:t>2 </a:t>
            </a:r>
            <a:r>
              <a:rPr lang="ja-JP" altLang="ja-JP" sz="2400" dirty="0">
                <a:solidFill>
                  <a:srgbClr val="9900CC"/>
                </a:solidFill>
              </a:rPr>
              <a:t>荒先生が復活しようとしている</a:t>
            </a:r>
            <a:r>
              <a:rPr lang="en-US" altLang="ja-JP" sz="2400" dirty="0">
                <a:solidFill>
                  <a:srgbClr val="9900CC"/>
                </a:solidFill>
              </a:rPr>
              <a:t>FCAI</a:t>
            </a:r>
            <a:r>
              <a:rPr lang="ja-JP" altLang="ja-JP" sz="2400" dirty="0">
                <a:solidFill>
                  <a:srgbClr val="9900CC"/>
                </a:solidFill>
              </a:rPr>
              <a:t>のシステムの研究</a:t>
            </a:r>
          </a:p>
          <a:p>
            <a:r>
              <a:rPr lang="en-US" altLang="ja-JP" sz="2400" dirty="0">
                <a:solidFill>
                  <a:srgbClr val="9900CC"/>
                </a:solidFill>
              </a:rPr>
              <a:t>3 </a:t>
            </a:r>
            <a:r>
              <a:rPr lang="ja-JP" altLang="ja-JP" sz="2400" dirty="0">
                <a:solidFill>
                  <a:srgbClr val="9900CC"/>
                </a:solidFill>
              </a:rPr>
              <a:t>木下先生の「大広間」等を中心とするアプリ開発の研究</a:t>
            </a:r>
          </a:p>
          <a:p>
            <a:r>
              <a:rPr lang="en-US" altLang="ja-JP" sz="2400" dirty="0">
                <a:solidFill>
                  <a:srgbClr val="9900CC"/>
                </a:solidFill>
              </a:rPr>
              <a:t>4 </a:t>
            </a:r>
            <a:r>
              <a:rPr lang="ja-JP" altLang="ja-JP" sz="2400" dirty="0">
                <a:solidFill>
                  <a:srgbClr val="9900CC"/>
                </a:solidFill>
              </a:rPr>
              <a:t>石出先生のスポーツ教育の電子システム化の研究</a:t>
            </a:r>
          </a:p>
          <a:p>
            <a:r>
              <a:rPr lang="en-US" altLang="ja-JP" sz="2400" dirty="0">
                <a:solidFill>
                  <a:srgbClr val="9900CC"/>
                </a:solidFill>
              </a:rPr>
              <a:t>5 </a:t>
            </a:r>
            <a:r>
              <a:rPr lang="ja-JP" altLang="ja-JP" sz="2400" dirty="0">
                <a:solidFill>
                  <a:srgbClr val="9900CC"/>
                </a:solidFill>
              </a:rPr>
              <a:t>赤間の動く電子教科書とその基礎となる</a:t>
            </a:r>
            <a:r>
              <a:rPr lang="ja-JP" altLang="en-US" sz="2400" dirty="0">
                <a:solidFill>
                  <a:srgbClr val="9900CC"/>
                </a:solidFill>
              </a:rPr>
              <a:t>「</a:t>
            </a:r>
            <a:r>
              <a:rPr lang="ja-JP" altLang="ja-JP" sz="2400" dirty="0">
                <a:solidFill>
                  <a:srgbClr val="9900CC"/>
                </a:solidFill>
              </a:rPr>
              <a:t>情報</a:t>
            </a:r>
            <a:r>
              <a:rPr lang="ja-JP" altLang="en-US" sz="2400" dirty="0">
                <a:solidFill>
                  <a:srgbClr val="9900CC"/>
                </a:solidFill>
              </a:rPr>
              <a:t>」</a:t>
            </a:r>
            <a:r>
              <a:rPr lang="ja-JP" altLang="ja-JP" sz="2400" dirty="0">
                <a:solidFill>
                  <a:srgbClr val="9900CC"/>
                </a:solidFill>
              </a:rPr>
              <a:t>の研究</a:t>
            </a:r>
          </a:p>
        </p:txBody>
      </p:sp>
      <p:sp>
        <p:nvSpPr>
          <p:cNvPr id="6" name="テキスト ボックス 5">
            <a:extLst>
              <a:ext uri="{FF2B5EF4-FFF2-40B4-BE49-F238E27FC236}">
                <a16:creationId xmlns:a16="http://schemas.microsoft.com/office/drawing/2014/main" id="{C6EC5936-5B6C-02C6-90CC-5E5E60E6588F}"/>
              </a:ext>
            </a:extLst>
          </p:cNvPr>
          <p:cNvSpPr txBox="1"/>
          <p:nvPr/>
        </p:nvSpPr>
        <p:spPr>
          <a:xfrm>
            <a:off x="0" y="4502717"/>
            <a:ext cx="9144000" cy="1791260"/>
          </a:xfrm>
          <a:prstGeom prst="rect">
            <a:avLst/>
          </a:prstGeom>
          <a:noFill/>
        </p:spPr>
        <p:txBody>
          <a:bodyPr wrap="square">
            <a:spAutoFit/>
          </a:bodyPr>
          <a:lstStyle/>
          <a:p>
            <a:r>
              <a:rPr lang="ja-JP" altLang="ja-JP" sz="2400" dirty="0"/>
              <a:t>があげられると思います。</a:t>
            </a:r>
          </a:p>
          <a:p>
            <a:r>
              <a:rPr lang="ja-JP" altLang="ja-JP" sz="2400" dirty="0"/>
              <a:t>（</a:t>
            </a:r>
            <a:r>
              <a:rPr lang="ja-JP" altLang="en-US" sz="2400" dirty="0"/>
              <a:t>個人</a:t>
            </a:r>
            <a:r>
              <a:rPr lang="ja-JP" altLang="ja-JP" sz="2400" dirty="0"/>
              <a:t>的な理解です。必要ならご訂正ください。）</a:t>
            </a:r>
            <a:endParaRPr lang="en-US" altLang="ja-JP" sz="2400" dirty="0"/>
          </a:p>
          <a:p>
            <a:r>
              <a:rPr lang="ja-JP" altLang="en-US" sz="2400" dirty="0"/>
              <a:t>これらの研究は私たちのホームページで世の中に発信すべき</a:t>
            </a:r>
          </a:p>
          <a:p>
            <a:r>
              <a:rPr lang="ja-JP" altLang="en-US" sz="2400" dirty="0"/>
              <a:t>重要な研究であると考えています。</a:t>
            </a:r>
            <a:endParaRPr lang="ja-JP" altLang="ja-JP" sz="2400" dirty="0"/>
          </a:p>
        </p:txBody>
      </p:sp>
    </p:spTree>
    <p:extLst>
      <p:ext uri="{BB962C8B-B14F-4D97-AF65-F5344CB8AC3E}">
        <p14:creationId xmlns:p14="http://schemas.microsoft.com/office/powerpoint/2010/main" val="73255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38EBD-D1AB-AA64-007C-48CB5FD7CEA3}"/>
            </a:ext>
          </a:extLst>
        </p:cNvPr>
        <p:cNvGrpSpPr/>
        <p:nvPr/>
      </p:nvGrpSpPr>
      <p:grpSpPr>
        <a:xfrm>
          <a:off x="0" y="0"/>
          <a:ext cx="0" cy="0"/>
          <a:chOff x="0" y="0"/>
          <a:chExt cx="0" cy="0"/>
        </a:xfrm>
      </p:grpSpPr>
      <p:sp>
        <p:nvSpPr>
          <p:cNvPr id="54" name="テキスト ボックス 53">
            <a:extLst>
              <a:ext uri="{FF2B5EF4-FFF2-40B4-BE49-F238E27FC236}">
                <a16:creationId xmlns:a16="http://schemas.microsoft.com/office/drawing/2014/main" id="{B21E1E94-DF67-05BC-E909-7AD0E4D05C2E}"/>
              </a:ext>
            </a:extLst>
          </p:cNvPr>
          <p:cNvSpPr txBox="1"/>
          <p:nvPr/>
        </p:nvSpPr>
        <p:spPr>
          <a:xfrm>
            <a:off x="1" y="0"/>
            <a:ext cx="4464843" cy="523220"/>
          </a:xfrm>
          <a:prstGeom prst="rect">
            <a:avLst/>
          </a:prstGeom>
          <a:noFill/>
        </p:spPr>
        <p:txBody>
          <a:bodyPr wrap="square">
            <a:spAutoFit/>
          </a:bodyPr>
          <a:lstStyle/>
          <a:p>
            <a:r>
              <a:rPr lang="ja-JP" altLang="ja-JP" dirty="0">
                <a:solidFill>
                  <a:srgbClr val="0000FF"/>
                </a:solidFill>
              </a:rPr>
              <a:t>ホームページの構成</a:t>
            </a:r>
            <a:r>
              <a:rPr lang="ja-JP" altLang="en-US" dirty="0">
                <a:solidFill>
                  <a:srgbClr val="0000FF"/>
                </a:solidFill>
              </a:rPr>
              <a:t>の提案</a:t>
            </a:r>
            <a:endParaRPr lang="en-US" altLang="ja-JP" b="0" i="0" dirty="0">
              <a:solidFill>
                <a:srgbClr val="0000FF"/>
              </a:solidFill>
              <a:effectLst/>
              <a:highlight>
                <a:srgbClr val="FFFFFF"/>
              </a:highlight>
              <a:latin typeface="ヒラギノ角ゴProN W3"/>
            </a:endParaRPr>
          </a:p>
        </p:txBody>
      </p:sp>
      <p:sp>
        <p:nvSpPr>
          <p:cNvPr id="2" name="Rectangle 22">
            <a:extLst>
              <a:ext uri="{FF2B5EF4-FFF2-40B4-BE49-F238E27FC236}">
                <a16:creationId xmlns:a16="http://schemas.microsoft.com/office/drawing/2014/main" id="{58095C66-19B5-04F6-5953-C244ADC2EC18}"/>
              </a:ext>
            </a:extLst>
          </p:cNvPr>
          <p:cNvSpPr>
            <a:spLocks noChangeArrowheads="1"/>
          </p:cNvSpPr>
          <p:nvPr/>
        </p:nvSpPr>
        <p:spPr bwMode="auto">
          <a:xfrm>
            <a:off x="0" y="506939"/>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ja-JP" altLang="ja-JP" sz="2400" dirty="0"/>
              <a:t>１．ホームページは、</a:t>
            </a:r>
            <a:r>
              <a:rPr lang="ja-JP" altLang="en-US" sz="2400" dirty="0"/>
              <a:t>トップページ、</a:t>
            </a:r>
            <a:r>
              <a:rPr lang="ja-JP" altLang="ja-JP" sz="2400" dirty="0"/>
              <a:t>例会のページ、主要研究のページからなるとする。</a:t>
            </a:r>
          </a:p>
        </p:txBody>
      </p:sp>
      <p:sp>
        <p:nvSpPr>
          <p:cNvPr id="3" name="正方形/長方形 2">
            <a:extLst>
              <a:ext uri="{FF2B5EF4-FFF2-40B4-BE49-F238E27FC236}">
                <a16:creationId xmlns:a16="http://schemas.microsoft.com/office/drawing/2014/main" id="{9DBFE2C7-81D8-72A5-6B94-F9789D1FB399}"/>
              </a:ext>
            </a:extLst>
          </p:cNvPr>
          <p:cNvSpPr/>
          <p:nvPr/>
        </p:nvSpPr>
        <p:spPr bwMode="auto">
          <a:xfrm>
            <a:off x="586223" y="3694843"/>
            <a:ext cx="2200276" cy="904863"/>
          </a:xfrm>
          <a:prstGeom prst="rect">
            <a:avLst/>
          </a:prstGeom>
          <a:noFill/>
          <a:ln w="285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ja-JP" altLang="ja-JP" sz="2400" dirty="0"/>
              <a:t>トップページ</a:t>
            </a:r>
            <a:endParaRPr lang="ja-JP" altLang="en-US" sz="2400" dirty="0"/>
          </a:p>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endParaRPr>
          </a:p>
        </p:txBody>
      </p:sp>
      <p:sp>
        <p:nvSpPr>
          <p:cNvPr id="19" name="正方形/長方形 18">
            <a:extLst>
              <a:ext uri="{FF2B5EF4-FFF2-40B4-BE49-F238E27FC236}">
                <a16:creationId xmlns:a16="http://schemas.microsoft.com/office/drawing/2014/main" id="{D3C2B734-2B57-83B6-14D7-62F0A5C31903}"/>
              </a:ext>
            </a:extLst>
          </p:cNvPr>
          <p:cNvSpPr/>
          <p:nvPr/>
        </p:nvSpPr>
        <p:spPr bwMode="auto">
          <a:xfrm>
            <a:off x="3408005" y="3701987"/>
            <a:ext cx="2200276" cy="904863"/>
          </a:xfrm>
          <a:prstGeom prst="rect">
            <a:avLst/>
          </a:prstGeom>
          <a:noFill/>
          <a:ln w="285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ja-JP" altLang="en-US" sz="2400" dirty="0"/>
              <a:t>例会</a:t>
            </a:r>
          </a:p>
          <a:p>
            <a:pPr marL="0" marR="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　</a:t>
            </a:r>
          </a:p>
        </p:txBody>
      </p:sp>
      <p:sp>
        <p:nvSpPr>
          <p:cNvPr id="20" name="正方形/長方形 19">
            <a:extLst>
              <a:ext uri="{FF2B5EF4-FFF2-40B4-BE49-F238E27FC236}">
                <a16:creationId xmlns:a16="http://schemas.microsoft.com/office/drawing/2014/main" id="{B5EF4855-0C44-0C03-57DD-8CC967703547}"/>
              </a:ext>
            </a:extLst>
          </p:cNvPr>
          <p:cNvSpPr/>
          <p:nvPr/>
        </p:nvSpPr>
        <p:spPr bwMode="auto">
          <a:xfrm>
            <a:off x="5922606" y="3709131"/>
            <a:ext cx="2200276" cy="904863"/>
          </a:xfrm>
          <a:prstGeom prst="rect">
            <a:avLst/>
          </a:prstGeom>
          <a:noFill/>
          <a:ln w="285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ja-JP" altLang="en-US" sz="2400" dirty="0"/>
              <a:t>過去の例会</a:t>
            </a:r>
            <a:endParaRPr lang="en-US" altLang="ja-JP" sz="2400" dirty="0"/>
          </a:p>
          <a:p>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　</a:t>
            </a:r>
          </a:p>
        </p:txBody>
      </p:sp>
      <p:sp>
        <p:nvSpPr>
          <p:cNvPr id="21" name="正方形/長方形 20">
            <a:extLst>
              <a:ext uri="{FF2B5EF4-FFF2-40B4-BE49-F238E27FC236}">
                <a16:creationId xmlns:a16="http://schemas.microsoft.com/office/drawing/2014/main" id="{3C93873A-7788-F216-3E6B-C75EB8C23F64}"/>
              </a:ext>
            </a:extLst>
          </p:cNvPr>
          <p:cNvSpPr/>
          <p:nvPr/>
        </p:nvSpPr>
        <p:spPr bwMode="auto">
          <a:xfrm>
            <a:off x="1129149" y="5816536"/>
            <a:ext cx="2200276" cy="904863"/>
          </a:xfrm>
          <a:prstGeom prst="rect">
            <a:avLst/>
          </a:prstGeom>
          <a:noFill/>
          <a:ln w="285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ja-JP" altLang="en-US" sz="2400" dirty="0"/>
              <a:t>・・・の研究</a:t>
            </a:r>
            <a:endParaRPr lang="en-US" altLang="ja-JP" sz="2400" dirty="0"/>
          </a:p>
          <a:p>
            <a:endPar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endParaRPr>
          </a:p>
        </p:txBody>
      </p:sp>
      <p:sp>
        <p:nvSpPr>
          <p:cNvPr id="22" name="正方形/長方形 21">
            <a:extLst>
              <a:ext uri="{FF2B5EF4-FFF2-40B4-BE49-F238E27FC236}">
                <a16:creationId xmlns:a16="http://schemas.microsoft.com/office/drawing/2014/main" id="{B98E4B40-3320-DD1C-F67A-23E65E0CABF6}"/>
              </a:ext>
            </a:extLst>
          </p:cNvPr>
          <p:cNvSpPr/>
          <p:nvPr/>
        </p:nvSpPr>
        <p:spPr bwMode="auto">
          <a:xfrm>
            <a:off x="3622317" y="5816539"/>
            <a:ext cx="2200276" cy="904863"/>
          </a:xfrm>
          <a:prstGeom prst="rect">
            <a:avLst/>
          </a:prstGeom>
          <a:noFill/>
          <a:ln w="285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ja-JP" altLang="en-US" sz="2400" dirty="0"/>
              <a:t>・・・の研究</a:t>
            </a:r>
            <a:endParaRPr lang="en-US" altLang="ja-JP" sz="2400" dirty="0"/>
          </a:p>
          <a:p>
            <a:endPar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endParaRPr>
          </a:p>
        </p:txBody>
      </p:sp>
      <p:sp>
        <p:nvSpPr>
          <p:cNvPr id="23" name="正方形/長方形 22">
            <a:extLst>
              <a:ext uri="{FF2B5EF4-FFF2-40B4-BE49-F238E27FC236}">
                <a16:creationId xmlns:a16="http://schemas.microsoft.com/office/drawing/2014/main" id="{81AE1511-F55A-9058-2964-51BC8E5E6863}"/>
              </a:ext>
            </a:extLst>
          </p:cNvPr>
          <p:cNvSpPr/>
          <p:nvPr/>
        </p:nvSpPr>
        <p:spPr bwMode="auto">
          <a:xfrm>
            <a:off x="6051193" y="5816538"/>
            <a:ext cx="2200276" cy="904863"/>
          </a:xfrm>
          <a:prstGeom prst="rect">
            <a:avLst/>
          </a:prstGeom>
          <a:noFill/>
          <a:ln w="285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ja-JP" altLang="en-US" sz="2400" dirty="0"/>
              <a:t>・・・の研究</a:t>
            </a:r>
            <a:endParaRPr lang="en-US" altLang="ja-JP" sz="2400" dirty="0"/>
          </a:p>
          <a:p>
            <a:endPar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endParaRPr>
          </a:p>
        </p:txBody>
      </p:sp>
      <p:sp>
        <p:nvSpPr>
          <p:cNvPr id="24" name="正方形/長方形 23">
            <a:extLst>
              <a:ext uri="{FF2B5EF4-FFF2-40B4-BE49-F238E27FC236}">
                <a16:creationId xmlns:a16="http://schemas.microsoft.com/office/drawing/2014/main" id="{64DDC6E2-91B3-F7B6-3CF1-693FB04D5FFE}"/>
              </a:ext>
            </a:extLst>
          </p:cNvPr>
          <p:cNvSpPr/>
          <p:nvPr/>
        </p:nvSpPr>
        <p:spPr bwMode="auto">
          <a:xfrm>
            <a:off x="6844148" y="4774218"/>
            <a:ext cx="1585914" cy="904863"/>
          </a:xfrm>
          <a:prstGeom prst="rect">
            <a:avLst/>
          </a:prstGeom>
          <a:noFill/>
          <a:ln w="285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ja-JP" altLang="en-US" sz="2400" dirty="0">
                <a:ea typeface="ＭＳ Ｐゴシック" pitchFamily="50" charset="-128"/>
              </a:rPr>
              <a:t>発表資料</a:t>
            </a:r>
            <a:endParaRPr lang="en-US" altLang="ja-JP" sz="2400" dirty="0">
              <a:ea typeface="ＭＳ Ｐゴシック" pitchFamily="50" charset="-128"/>
            </a:endParaRPr>
          </a:p>
          <a:p>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フォルダー</a:t>
            </a:r>
          </a:p>
        </p:txBody>
      </p:sp>
      <p:cxnSp>
        <p:nvCxnSpPr>
          <p:cNvPr id="29" name="直線矢印コネクタ 28">
            <a:extLst>
              <a:ext uri="{FF2B5EF4-FFF2-40B4-BE49-F238E27FC236}">
                <a16:creationId xmlns:a16="http://schemas.microsoft.com/office/drawing/2014/main" id="{15B8FE11-5299-E5B4-14FB-464EA09F1039}"/>
              </a:ext>
            </a:extLst>
          </p:cNvPr>
          <p:cNvCxnSpPr>
            <a:cxnSpLocks/>
            <a:endCxn id="19" idx="1"/>
          </p:cNvCxnSpPr>
          <p:nvPr/>
        </p:nvCxnSpPr>
        <p:spPr bwMode="auto">
          <a:xfrm>
            <a:off x="1423951" y="4154419"/>
            <a:ext cx="1984054" cy="0"/>
          </a:xfrm>
          <a:prstGeom prst="straightConnector1">
            <a:avLst/>
          </a:prstGeom>
          <a:noFill/>
          <a:ln w="76200" cap="flat" cmpd="sng" algn="ctr">
            <a:solidFill>
              <a:schemeClr val="accent1">
                <a:lumMod val="60000"/>
                <a:lumOff val="40000"/>
              </a:schemeClr>
            </a:solidFill>
            <a:prstDash val="solid"/>
            <a:round/>
            <a:headEnd type="none" w="med" len="med"/>
            <a:tailEnd type="triangle"/>
          </a:ln>
          <a:effectLst/>
        </p:spPr>
      </p:cxnSp>
      <p:cxnSp>
        <p:nvCxnSpPr>
          <p:cNvPr id="31" name="直線矢印コネクタ 30">
            <a:extLst>
              <a:ext uri="{FF2B5EF4-FFF2-40B4-BE49-F238E27FC236}">
                <a16:creationId xmlns:a16="http://schemas.microsoft.com/office/drawing/2014/main" id="{23637186-D996-8DD6-7AE4-E818E4A371E5}"/>
              </a:ext>
            </a:extLst>
          </p:cNvPr>
          <p:cNvCxnSpPr>
            <a:cxnSpLocks/>
            <a:endCxn id="21" idx="0"/>
          </p:cNvCxnSpPr>
          <p:nvPr/>
        </p:nvCxnSpPr>
        <p:spPr bwMode="auto">
          <a:xfrm>
            <a:off x="1465832" y="4446358"/>
            <a:ext cx="763455" cy="1370178"/>
          </a:xfrm>
          <a:prstGeom prst="straightConnector1">
            <a:avLst/>
          </a:prstGeom>
          <a:noFill/>
          <a:ln w="76200" cap="flat" cmpd="sng" algn="ctr">
            <a:solidFill>
              <a:schemeClr val="accent1">
                <a:lumMod val="60000"/>
                <a:lumOff val="40000"/>
              </a:schemeClr>
            </a:solidFill>
            <a:prstDash val="solid"/>
            <a:round/>
            <a:headEnd type="none" w="med" len="med"/>
            <a:tailEnd type="triangle"/>
          </a:ln>
          <a:effectLst/>
        </p:spPr>
      </p:cxnSp>
      <p:cxnSp>
        <p:nvCxnSpPr>
          <p:cNvPr id="34" name="直線矢印コネクタ 33">
            <a:extLst>
              <a:ext uri="{FF2B5EF4-FFF2-40B4-BE49-F238E27FC236}">
                <a16:creationId xmlns:a16="http://schemas.microsoft.com/office/drawing/2014/main" id="{B77F39A3-89EC-D339-107C-33C80F49B682}"/>
              </a:ext>
            </a:extLst>
          </p:cNvPr>
          <p:cNvCxnSpPr>
            <a:cxnSpLocks/>
          </p:cNvCxnSpPr>
          <p:nvPr/>
        </p:nvCxnSpPr>
        <p:spPr bwMode="auto">
          <a:xfrm>
            <a:off x="1856721" y="4411457"/>
            <a:ext cx="2387212" cy="1389050"/>
          </a:xfrm>
          <a:prstGeom prst="straightConnector1">
            <a:avLst/>
          </a:prstGeom>
          <a:noFill/>
          <a:ln w="76200" cap="flat" cmpd="sng" algn="ctr">
            <a:solidFill>
              <a:schemeClr val="accent1">
                <a:lumMod val="60000"/>
                <a:lumOff val="40000"/>
              </a:schemeClr>
            </a:solidFill>
            <a:prstDash val="solid"/>
            <a:round/>
            <a:headEnd type="none" w="med" len="med"/>
            <a:tailEnd type="triangle"/>
          </a:ln>
          <a:effectLst/>
        </p:spPr>
      </p:cxnSp>
      <p:cxnSp>
        <p:nvCxnSpPr>
          <p:cNvPr id="36" name="直線矢印コネクタ 35">
            <a:extLst>
              <a:ext uri="{FF2B5EF4-FFF2-40B4-BE49-F238E27FC236}">
                <a16:creationId xmlns:a16="http://schemas.microsoft.com/office/drawing/2014/main" id="{0BD1CFC2-89B2-6EB6-C90C-DCD1EC2D7D47}"/>
              </a:ext>
            </a:extLst>
          </p:cNvPr>
          <p:cNvCxnSpPr>
            <a:cxnSpLocks/>
          </p:cNvCxnSpPr>
          <p:nvPr/>
        </p:nvCxnSpPr>
        <p:spPr bwMode="auto">
          <a:xfrm>
            <a:off x="2380232" y="4439377"/>
            <a:ext cx="4125270" cy="1354150"/>
          </a:xfrm>
          <a:prstGeom prst="straightConnector1">
            <a:avLst/>
          </a:prstGeom>
          <a:noFill/>
          <a:ln w="76200" cap="flat" cmpd="sng" algn="ctr">
            <a:solidFill>
              <a:schemeClr val="accent1">
                <a:lumMod val="60000"/>
                <a:lumOff val="40000"/>
              </a:schemeClr>
            </a:solidFill>
            <a:prstDash val="solid"/>
            <a:round/>
            <a:headEnd type="none" w="med" len="med"/>
            <a:tailEnd type="triangle"/>
          </a:ln>
          <a:effectLst/>
        </p:spPr>
      </p:cxnSp>
      <p:cxnSp>
        <p:nvCxnSpPr>
          <p:cNvPr id="41" name="直線矢印コネクタ 40">
            <a:extLst>
              <a:ext uri="{FF2B5EF4-FFF2-40B4-BE49-F238E27FC236}">
                <a16:creationId xmlns:a16="http://schemas.microsoft.com/office/drawing/2014/main" id="{E4A630F6-3531-C411-FD59-F53A937CD44C}"/>
              </a:ext>
            </a:extLst>
          </p:cNvPr>
          <p:cNvCxnSpPr>
            <a:cxnSpLocks/>
          </p:cNvCxnSpPr>
          <p:nvPr/>
        </p:nvCxnSpPr>
        <p:spPr bwMode="auto">
          <a:xfrm>
            <a:off x="5151353" y="4502198"/>
            <a:ext cx="1765978" cy="572373"/>
          </a:xfrm>
          <a:prstGeom prst="straightConnector1">
            <a:avLst/>
          </a:prstGeom>
          <a:noFill/>
          <a:ln w="76200" cap="flat" cmpd="sng" algn="ctr">
            <a:solidFill>
              <a:schemeClr val="accent1">
                <a:lumMod val="60000"/>
                <a:lumOff val="40000"/>
              </a:schemeClr>
            </a:solidFill>
            <a:prstDash val="solid"/>
            <a:round/>
            <a:headEnd type="none" w="med" len="med"/>
            <a:tailEnd type="triangle"/>
          </a:ln>
          <a:effectLst/>
        </p:spPr>
      </p:cxnSp>
      <p:cxnSp>
        <p:nvCxnSpPr>
          <p:cNvPr id="43" name="直線矢印コネクタ 42">
            <a:extLst>
              <a:ext uri="{FF2B5EF4-FFF2-40B4-BE49-F238E27FC236}">
                <a16:creationId xmlns:a16="http://schemas.microsoft.com/office/drawing/2014/main" id="{62CDDD9D-0FCC-263A-D268-ABCCB1CA039A}"/>
              </a:ext>
            </a:extLst>
          </p:cNvPr>
          <p:cNvCxnSpPr>
            <a:cxnSpLocks/>
          </p:cNvCxnSpPr>
          <p:nvPr/>
        </p:nvCxnSpPr>
        <p:spPr bwMode="auto">
          <a:xfrm>
            <a:off x="6547384" y="4516159"/>
            <a:ext cx="383908" cy="439750"/>
          </a:xfrm>
          <a:prstGeom prst="straightConnector1">
            <a:avLst/>
          </a:prstGeom>
          <a:noFill/>
          <a:ln w="76200" cap="flat" cmpd="sng" algn="ctr">
            <a:solidFill>
              <a:schemeClr val="accent1">
                <a:lumMod val="60000"/>
                <a:lumOff val="40000"/>
              </a:schemeClr>
            </a:solidFill>
            <a:prstDash val="solid"/>
            <a:round/>
            <a:headEnd type="none" w="med" len="med"/>
            <a:tailEnd type="triangle"/>
          </a:ln>
          <a:effectLst/>
        </p:spPr>
      </p:cxnSp>
      <p:sp>
        <p:nvSpPr>
          <p:cNvPr id="6" name="テキスト ボックス 5">
            <a:extLst>
              <a:ext uri="{FF2B5EF4-FFF2-40B4-BE49-F238E27FC236}">
                <a16:creationId xmlns:a16="http://schemas.microsoft.com/office/drawing/2014/main" id="{4B900698-B495-CA56-A003-3A9DB36ED59F}"/>
              </a:ext>
            </a:extLst>
          </p:cNvPr>
          <p:cNvSpPr txBox="1"/>
          <p:nvPr/>
        </p:nvSpPr>
        <p:spPr>
          <a:xfrm>
            <a:off x="-1" y="3025680"/>
            <a:ext cx="9144001" cy="461665"/>
          </a:xfrm>
          <a:prstGeom prst="rect">
            <a:avLst/>
          </a:prstGeom>
          <a:noFill/>
        </p:spPr>
        <p:txBody>
          <a:bodyPr wrap="square">
            <a:spAutoFit/>
          </a:bodyPr>
          <a:lstStyle/>
          <a:p>
            <a:r>
              <a:rPr lang="ja-JP" altLang="ja-JP" sz="2400" dirty="0"/>
              <a:t>５．各主要研究のページは各担当者の</a:t>
            </a:r>
            <a:r>
              <a:rPr lang="ja-JP" altLang="en-US" sz="2400" dirty="0"/>
              <a:t>任意とし、その</a:t>
            </a:r>
            <a:r>
              <a:rPr lang="ja-JP" altLang="ja-JP" sz="2400" dirty="0"/>
              <a:t>責任で整備する。</a:t>
            </a:r>
          </a:p>
        </p:txBody>
      </p:sp>
      <p:sp>
        <p:nvSpPr>
          <p:cNvPr id="8" name="テキスト ボックス 7">
            <a:extLst>
              <a:ext uri="{FF2B5EF4-FFF2-40B4-BE49-F238E27FC236}">
                <a16:creationId xmlns:a16="http://schemas.microsoft.com/office/drawing/2014/main" id="{E0FC3203-9A51-F7DF-DBFB-530A4BC41831}"/>
              </a:ext>
            </a:extLst>
          </p:cNvPr>
          <p:cNvSpPr txBox="1"/>
          <p:nvPr/>
        </p:nvSpPr>
        <p:spPr>
          <a:xfrm>
            <a:off x="0" y="1320909"/>
            <a:ext cx="9144000" cy="830997"/>
          </a:xfrm>
          <a:prstGeom prst="rect">
            <a:avLst/>
          </a:prstGeom>
          <a:noFill/>
        </p:spPr>
        <p:txBody>
          <a:bodyPr wrap="square">
            <a:spAutoFit/>
          </a:bodyPr>
          <a:lstStyle/>
          <a:p>
            <a:r>
              <a:rPr lang="ja-JP" altLang="ja-JP" sz="2400" dirty="0"/>
              <a:t>２．トップページは例会のページ、</a:t>
            </a:r>
            <a:r>
              <a:rPr lang="ja-JP" altLang="en-US" sz="2400" dirty="0"/>
              <a:t>各</a:t>
            </a:r>
            <a:r>
              <a:rPr lang="ja-JP" altLang="ja-JP" sz="2400" dirty="0"/>
              <a:t>主要研究のページへの入口とし、</a:t>
            </a:r>
            <a:r>
              <a:rPr lang="en-US" altLang="ja-JP" sz="2400" dirty="0"/>
              <a:t>HTML</a:t>
            </a:r>
            <a:r>
              <a:rPr lang="ja-JP" altLang="ja-JP" sz="2400" dirty="0"/>
              <a:t>で記述し、シンプルなものとする。</a:t>
            </a:r>
          </a:p>
        </p:txBody>
      </p:sp>
      <p:sp>
        <p:nvSpPr>
          <p:cNvPr id="10" name="テキスト ボックス 9">
            <a:extLst>
              <a:ext uri="{FF2B5EF4-FFF2-40B4-BE49-F238E27FC236}">
                <a16:creationId xmlns:a16="http://schemas.microsoft.com/office/drawing/2014/main" id="{83A3E135-4C5A-0FFC-B530-606CAE53CFC4}"/>
              </a:ext>
            </a:extLst>
          </p:cNvPr>
          <p:cNvSpPr txBox="1"/>
          <p:nvPr/>
        </p:nvSpPr>
        <p:spPr>
          <a:xfrm>
            <a:off x="0" y="2172145"/>
            <a:ext cx="9144000" cy="830997"/>
          </a:xfrm>
          <a:prstGeom prst="rect">
            <a:avLst/>
          </a:prstGeom>
          <a:noFill/>
        </p:spPr>
        <p:txBody>
          <a:bodyPr wrap="square">
            <a:spAutoFit/>
          </a:bodyPr>
          <a:lstStyle/>
          <a:p>
            <a:r>
              <a:rPr lang="ja-JP" altLang="ja-JP" sz="2400" dirty="0"/>
              <a:t>３．例会のページには例会の予定、発表記録、発表資料（別のフォルダに保管）を掲載する。</a:t>
            </a:r>
          </a:p>
        </p:txBody>
      </p:sp>
      <p:sp>
        <p:nvSpPr>
          <p:cNvPr id="12" name="テキスト ボックス 11">
            <a:extLst>
              <a:ext uri="{FF2B5EF4-FFF2-40B4-BE49-F238E27FC236}">
                <a16:creationId xmlns:a16="http://schemas.microsoft.com/office/drawing/2014/main" id="{28A3D3C9-70E1-F8E0-CCEF-7C3E60AF1AE1}"/>
              </a:ext>
            </a:extLst>
          </p:cNvPr>
          <p:cNvSpPr txBox="1"/>
          <p:nvPr/>
        </p:nvSpPr>
        <p:spPr>
          <a:xfrm>
            <a:off x="3143250" y="2544754"/>
            <a:ext cx="6172200" cy="461665"/>
          </a:xfrm>
          <a:prstGeom prst="rect">
            <a:avLst/>
          </a:prstGeom>
          <a:noFill/>
        </p:spPr>
        <p:txBody>
          <a:bodyPr wrap="square">
            <a:spAutoFit/>
          </a:bodyPr>
          <a:lstStyle/>
          <a:p>
            <a:r>
              <a:rPr lang="ja-JP" altLang="ja-JP" sz="2400" dirty="0"/>
              <a:t>４．過去の記録</a:t>
            </a:r>
            <a:r>
              <a:rPr lang="ja-JP" altLang="en-US" sz="2400" dirty="0"/>
              <a:t>も</a:t>
            </a:r>
            <a:r>
              <a:rPr lang="ja-JP" altLang="ja-JP" sz="2400" dirty="0"/>
              <a:t>近いものから順に整備する。</a:t>
            </a:r>
          </a:p>
        </p:txBody>
      </p:sp>
      <p:sp>
        <p:nvSpPr>
          <p:cNvPr id="14" name="テキスト ボックス 13">
            <a:extLst>
              <a:ext uri="{FF2B5EF4-FFF2-40B4-BE49-F238E27FC236}">
                <a16:creationId xmlns:a16="http://schemas.microsoft.com/office/drawing/2014/main" id="{A23CD7E3-80B7-AB50-696E-92B815DFB8E9}"/>
              </a:ext>
            </a:extLst>
          </p:cNvPr>
          <p:cNvSpPr txBox="1"/>
          <p:nvPr/>
        </p:nvSpPr>
        <p:spPr>
          <a:xfrm>
            <a:off x="3684388" y="4107656"/>
            <a:ext cx="2023468" cy="461665"/>
          </a:xfrm>
          <a:prstGeom prst="rect">
            <a:avLst/>
          </a:prstGeom>
          <a:noFill/>
        </p:spPr>
        <p:txBody>
          <a:bodyPr wrap="square">
            <a:spAutoFit/>
          </a:bodyPr>
          <a:lstStyle/>
          <a:p>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予定、記録</a:t>
            </a:r>
            <a:endParaRPr lang="ja-JP" altLang="en-US" sz="2400" dirty="0"/>
          </a:p>
        </p:txBody>
      </p:sp>
      <p:sp>
        <p:nvSpPr>
          <p:cNvPr id="16" name="テキスト ボックス 15">
            <a:extLst>
              <a:ext uri="{FF2B5EF4-FFF2-40B4-BE49-F238E27FC236}">
                <a16:creationId xmlns:a16="http://schemas.microsoft.com/office/drawing/2014/main" id="{9ACAB498-A197-6CBA-4C52-F95EB52E5379}"/>
              </a:ext>
            </a:extLst>
          </p:cNvPr>
          <p:cNvSpPr txBox="1"/>
          <p:nvPr/>
        </p:nvSpPr>
        <p:spPr>
          <a:xfrm>
            <a:off x="6377583" y="4074646"/>
            <a:ext cx="1109068" cy="461665"/>
          </a:xfrm>
          <a:prstGeom prst="rect">
            <a:avLst/>
          </a:prstGeom>
          <a:noFill/>
        </p:spPr>
        <p:txBody>
          <a:bodyPr wrap="square">
            <a:spAutoFit/>
          </a:bodyPr>
          <a:lstStyle/>
          <a:p>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記録</a:t>
            </a:r>
            <a:endParaRPr lang="ja-JP" altLang="en-US" sz="2400" dirty="0"/>
          </a:p>
        </p:txBody>
      </p:sp>
    </p:spTree>
    <p:extLst>
      <p:ext uri="{BB962C8B-B14F-4D97-AF65-F5344CB8AC3E}">
        <p14:creationId xmlns:p14="http://schemas.microsoft.com/office/powerpoint/2010/main" val="242910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9" grpId="0" animBg="1"/>
      <p:bldP spid="20" grpId="0" animBg="1"/>
      <p:bldP spid="21" grpId="0" animBg="1"/>
      <p:bldP spid="22" grpId="0" animBg="1"/>
      <p:bldP spid="23" grpId="0" animBg="1"/>
      <p:bldP spid="24" grpId="0" animBg="1"/>
      <p:bldP spid="6" grpId="0"/>
      <p:bldP spid="8" grpId="0"/>
      <p:bldP spid="10" grpId="0"/>
      <p:bldP spid="12"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38EBD-D1AB-AA64-007C-48CB5FD7CEA3}"/>
            </a:ext>
          </a:extLst>
        </p:cNvPr>
        <p:cNvGrpSpPr/>
        <p:nvPr/>
      </p:nvGrpSpPr>
      <p:grpSpPr>
        <a:xfrm>
          <a:off x="0" y="0"/>
          <a:ext cx="0" cy="0"/>
          <a:chOff x="0" y="0"/>
          <a:chExt cx="0" cy="0"/>
        </a:xfrm>
      </p:grpSpPr>
      <p:pic>
        <p:nvPicPr>
          <p:cNvPr id="9" name="Picture 2">
            <a:extLst>
              <a:ext uri="{FF2B5EF4-FFF2-40B4-BE49-F238E27FC236}">
                <a16:creationId xmlns:a16="http://schemas.microsoft.com/office/drawing/2014/main" id="{C5DD6402-CE7F-2FC4-15F3-7166B722E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74" y="3088088"/>
            <a:ext cx="2550025" cy="3602389"/>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8F5CA8D9-A965-6D43-5FEB-710C3645A3E1}"/>
              </a:ext>
            </a:extLst>
          </p:cNvPr>
          <p:cNvSpPr txBox="1"/>
          <p:nvPr/>
        </p:nvSpPr>
        <p:spPr>
          <a:xfrm>
            <a:off x="1" y="0"/>
            <a:ext cx="9143999" cy="523220"/>
          </a:xfrm>
          <a:prstGeom prst="rect">
            <a:avLst/>
          </a:prstGeom>
          <a:noFill/>
        </p:spPr>
        <p:txBody>
          <a:bodyPr wrap="square">
            <a:spAutoFit/>
          </a:bodyPr>
          <a:lstStyle/>
          <a:p>
            <a:r>
              <a:rPr lang="ja-JP" altLang="en-US" dirty="0">
                <a:solidFill>
                  <a:srgbClr val="0000FF"/>
                </a:solidFill>
              </a:rPr>
              <a:t>動く電子教科書とその基礎となる「情報」の研究</a:t>
            </a:r>
            <a:r>
              <a:rPr lang="en-US" altLang="ja-JP" dirty="0">
                <a:solidFill>
                  <a:srgbClr val="0000FF"/>
                </a:solidFill>
              </a:rPr>
              <a:t>(</a:t>
            </a:r>
            <a:r>
              <a:rPr lang="ja-JP" altLang="en-US" dirty="0">
                <a:solidFill>
                  <a:srgbClr val="0000FF"/>
                </a:solidFill>
              </a:rPr>
              <a:t>赤間</a:t>
            </a:r>
            <a:r>
              <a:rPr lang="en-US" altLang="ja-JP" dirty="0">
                <a:solidFill>
                  <a:srgbClr val="0000FF"/>
                </a:solidFill>
              </a:rPr>
              <a:t>)</a:t>
            </a:r>
            <a:endParaRPr lang="ja-JP" altLang="en-US" dirty="0">
              <a:solidFill>
                <a:srgbClr val="0000FF"/>
              </a:solidFill>
            </a:endParaRPr>
          </a:p>
        </p:txBody>
      </p:sp>
      <p:sp>
        <p:nvSpPr>
          <p:cNvPr id="7" name="テキスト ボックス 6">
            <a:extLst>
              <a:ext uri="{FF2B5EF4-FFF2-40B4-BE49-F238E27FC236}">
                <a16:creationId xmlns:a16="http://schemas.microsoft.com/office/drawing/2014/main" id="{6482FB82-FD89-1CF6-B724-56D0BB7A08AA}"/>
              </a:ext>
            </a:extLst>
          </p:cNvPr>
          <p:cNvSpPr txBox="1"/>
          <p:nvPr/>
        </p:nvSpPr>
        <p:spPr>
          <a:xfrm>
            <a:off x="1" y="1641536"/>
            <a:ext cx="5619022" cy="461665"/>
          </a:xfrm>
          <a:prstGeom prst="rect">
            <a:avLst/>
          </a:prstGeom>
          <a:noFill/>
        </p:spPr>
        <p:txBody>
          <a:bodyPr wrap="square">
            <a:spAutoFit/>
          </a:bodyPr>
          <a:lstStyle/>
          <a:p>
            <a:r>
              <a:rPr lang="en-US" altLang="ja-JP" sz="2400" dirty="0"/>
              <a:t>web cite</a:t>
            </a:r>
            <a:r>
              <a:rPr lang="ja-JP" altLang="en-US" sz="2400" dirty="0"/>
              <a:t>動く電子教科書「力学」を開設</a:t>
            </a:r>
          </a:p>
        </p:txBody>
      </p:sp>
      <p:sp>
        <p:nvSpPr>
          <p:cNvPr id="8" name="テキスト ボックス 7">
            <a:extLst>
              <a:ext uri="{FF2B5EF4-FFF2-40B4-BE49-F238E27FC236}">
                <a16:creationId xmlns:a16="http://schemas.microsoft.com/office/drawing/2014/main" id="{21B7F58B-744E-8EBC-75D3-BBDE6B64E982}"/>
              </a:ext>
            </a:extLst>
          </p:cNvPr>
          <p:cNvSpPr txBox="1"/>
          <p:nvPr/>
        </p:nvSpPr>
        <p:spPr>
          <a:xfrm>
            <a:off x="1" y="1290675"/>
            <a:ext cx="5940110" cy="461665"/>
          </a:xfrm>
          <a:prstGeom prst="rect">
            <a:avLst/>
          </a:prstGeom>
          <a:noFill/>
        </p:spPr>
        <p:txBody>
          <a:bodyPr wrap="square">
            <a:spAutoFit/>
          </a:bodyPr>
          <a:lstStyle/>
          <a:p>
            <a:r>
              <a:rPr lang="ja-JP" altLang="en-US" sz="2400" dirty="0"/>
              <a:t>報告「力と運動」、「電子画面言語」等を発刊</a:t>
            </a:r>
          </a:p>
        </p:txBody>
      </p:sp>
      <p:pic>
        <p:nvPicPr>
          <p:cNvPr id="10" name="Picture 4">
            <a:extLst>
              <a:ext uri="{FF2B5EF4-FFF2-40B4-BE49-F238E27FC236}">
                <a16:creationId xmlns:a16="http://schemas.microsoft.com/office/drawing/2014/main" id="{F8755CA7-7A59-F366-BC90-D59690A002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807" y="3083156"/>
            <a:ext cx="3344726" cy="3600340"/>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4AEEDF59-FADF-CB93-D800-66160D6B5819}"/>
              </a:ext>
            </a:extLst>
          </p:cNvPr>
          <p:cNvSpPr txBox="1"/>
          <p:nvPr/>
        </p:nvSpPr>
        <p:spPr>
          <a:xfrm>
            <a:off x="0" y="2041586"/>
            <a:ext cx="5629275" cy="461665"/>
          </a:xfrm>
          <a:prstGeom prst="rect">
            <a:avLst/>
          </a:prstGeom>
          <a:noFill/>
        </p:spPr>
        <p:txBody>
          <a:bodyPr wrap="square">
            <a:spAutoFit/>
          </a:bodyPr>
          <a:lstStyle/>
          <a:p>
            <a:r>
              <a:rPr lang="ja-JP" altLang="en-US" sz="2400" dirty="0"/>
              <a:t>自然界の情報集積の基礎理論の研究</a:t>
            </a:r>
          </a:p>
        </p:txBody>
      </p:sp>
      <p:pic>
        <p:nvPicPr>
          <p:cNvPr id="16" name="図 15">
            <a:extLst>
              <a:ext uri="{FF2B5EF4-FFF2-40B4-BE49-F238E27FC236}">
                <a16:creationId xmlns:a16="http://schemas.microsoft.com/office/drawing/2014/main" id="{B18BF0F9-E2C1-6634-1930-C294CD47319C}"/>
              </a:ext>
            </a:extLst>
          </p:cNvPr>
          <p:cNvPicPr>
            <a:picLocks noChangeAspect="1"/>
          </p:cNvPicPr>
          <p:nvPr/>
        </p:nvPicPr>
        <p:blipFill>
          <a:blip r:embed="rId4"/>
          <a:stretch>
            <a:fillRect/>
          </a:stretch>
        </p:blipFill>
        <p:spPr>
          <a:xfrm>
            <a:off x="5855044" y="1347170"/>
            <a:ext cx="3288956" cy="5510830"/>
          </a:xfrm>
          <a:prstGeom prst="rect">
            <a:avLst/>
          </a:prstGeom>
        </p:spPr>
      </p:pic>
      <p:sp>
        <p:nvSpPr>
          <p:cNvPr id="11" name="テキスト ボックス 10">
            <a:extLst>
              <a:ext uri="{FF2B5EF4-FFF2-40B4-BE49-F238E27FC236}">
                <a16:creationId xmlns:a16="http://schemas.microsoft.com/office/drawing/2014/main" id="{1429AF26-897E-17A9-6B2C-C292E1FEEA7C}"/>
              </a:ext>
            </a:extLst>
          </p:cNvPr>
          <p:cNvSpPr txBox="1"/>
          <p:nvPr/>
        </p:nvSpPr>
        <p:spPr>
          <a:xfrm>
            <a:off x="0" y="2469394"/>
            <a:ext cx="5900738" cy="461665"/>
          </a:xfrm>
          <a:prstGeom prst="rect">
            <a:avLst/>
          </a:prstGeom>
          <a:noFill/>
        </p:spPr>
        <p:txBody>
          <a:bodyPr wrap="square">
            <a:spAutoFit/>
          </a:bodyPr>
          <a:lstStyle/>
          <a:p>
            <a:r>
              <a:rPr lang="ja-JP" altLang="en-US" sz="2400" dirty="0"/>
              <a:t>物理学会発表、「大学の物理教育」等に論文</a:t>
            </a:r>
          </a:p>
        </p:txBody>
      </p:sp>
      <p:sp>
        <p:nvSpPr>
          <p:cNvPr id="6" name="テキスト ボックス 5">
            <a:extLst>
              <a:ext uri="{FF2B5EF4-FFF2-40B4-BE49-F238E27FC236}">
                <a16:creationId xmlns:a16="http://schemas.microsoft.com/office/drawing/2014/main" id="{93429A01-8E69-9194-A3B2-51F3A84860B4}"/>
              </a:ext>
            </a:extLst>
          </p:cNvPr>
          <p:cNvSpPr txBox="1"/>
          <p:nvPr/>
        </p:nvSpPr>
        <p:spPr>
          <a:xfrm>
            <a:off x="0" y="492919"/>
            <a:ext cx="7079456" cy="461665"/>
          </a:xfrm>
          <a:prstGeom prst="rect">
            <a:avLst/>
          </a:prstGeom>
          <a:solidFill>
            <a:schemeClr val="bg1"/>
          </a:solidFill>
        </p:spPr>
        <p:txBody>
          <a:bodyPr wrap="square">
            <a:spAutoFit/>
          </a:bodyPr>
          <a:lstStyle/>
          <a:p>
            <a:r>
              <a:rPr lang="ja-JP" altLang="en-US" sz="2400" dirty="0"/>
              <a:t>数回にわたり学振科学研究費の補助を受けた研究</a:t>
            </a:r>
          </a:p>
        </p:txBody>
      </p:sp>
      <p:sp>
        <p:nvSpPr>
          <p:cNvPr id="18" name="テキスト ボックス 17">
            <a:extLst>
              <a:ext uri="{FF2B5EF4-FFF2-40B4-BE49-F238E27FC236}">
                <a16:creationId xmlns:a16="http://schemas.microsoft.com/office/drawing/2014/main" id="{BB4260E4-4556-E63A-BBC8-B90CB95D390B}"/>
              </a:ext>
            </a:extLst>
          </p:cNvPr>
          <p:cNvSpPr txBox="1"/>
          <p:nvPr/>
        </p:nvSpPr>
        <p:spPr>
          <a:xfrm>
            <a:off x="0" y="873719"/>
            <a:ext cx="9086850" cy="461665"/>
          </a:xfrm>
          <a:prstGeom prst="rect">
            <a:avLst/>
          </a:prstGeom>
          <a:noFill/>
        </p:spPr>
        <p:txBody>
          <a:bodyPr wrap="square">
            <a:spAutoFit/>
          </a:bodyPr>
          <a:lstStyle/>
          <a:p>
            <a:r>
              <a:rPr lang="ja-JP" altLang="en-US" sz="2400" dirty="0"/>
              <a:t>埼玉医大、東大、中大、成蹊大等で授業、学会、専門セミナーに使用</a:t>
            </a:r>
          </a:p>
        </p:txBody>
      </p:sp>
    </p:spTree>
    <p:extLst>
      <p:ext uri="{BB962C8B-B14F-4D97-AF65-F5344CB8AC3E}">
        <p14:creationId xmlns:p14="http://schemas.microsoft.com/office/powerpoint/2010/main" val="282537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2" grpId="0"/>
      <p:bldP spid="11" grpId="0" animBg="1"/>
      <p:bldP spid="6"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38EBD-D1AB-AA64-007C-48CB5FD7CEA3}"/>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2BB2AAA5-986F-DF5F-83FA-22C915A23CAE}"/>
              </a:ext>
            </a:extLst>
          </p:cNvPr>
          <p:cNvPicPr>
            <a:picLocks noChangeAspect="1"/>
          </p:cNvPicPr>
          <p:nvPr/>
        </p:nvPicPr>
        <p:blipFill>
          <a:blip r:embed="rId2"/>
          <a:stretch>
            <a:fillRect/>
          </a:stretch>
        </p:blipFill>
        <p:spPr>
          <a:xfrm>
            <a:off x="-64294" y="0"/>
            <a:ext cx="9208294" cy="7624575"/>
          </a:xfrm>
          <a:prstGeom prst="rect">
            <a:avLst/>
          </a:prstGeom>
        </p:spPr>
      </p:pic>
    </p:spTree>
    <p:extLst>
      <p:ext uri="{BB962C8B-B14F-4D97-AF65-F5344CB8AC3E}">
        <p14:creationId xmlns:p14="http://schemas.microsoft.com/office/powerpoint/2010/main" val="3697159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38EBD-D1AB-AA64-007C-48CB5FD7CEA3}"/>
            </a:ext>
          </a:extLst>
        </p:cNvPr>
        <p:cNvGrpSpPr/>
        <p:nvPr/>
      </p:nvGrpSpPr>
      <p:grpSpPr>
        <a:xfrm>
          <a:off x="0" y="0"/>
          <a:ext cx="0" cy="0"/>
          <a:chOff x="0" y="0"/>
          <a:chExt cx="0" cy="0"/>
        </a:xfrm>
      </p:grpSpPr>
      <p:pic>
        <p:nvPicPr>
          <p:cNvPr id="8" name="図 7">
            <a:extLst>
              <a:ext uri="{FF2B5EF4-FFF2-40B4-BE49-F238E27FC236}">
                <a16:creationId xmlns:a16="http://schemas.microsoft.com/office/drawing/2014/main" id="{9D328EC5-8AF0-2DA1-F5E7-941D5141A8C2}"/>
              </a:ext>
            </a:extLst>
          </p:cNvPr>
          <p:cNvPicPr>
            <a:picLocks noChangeAspect="1"/>
          </p:cNvPicPr>
          <p:nvPr/>
        </p:nvPicPr>
        <p:blipFill>
          <a:blip r:embed="rId2"/>
          <a:stretch>
            <a:fillRect/>
          </a:stretch>
        </p:blipFill>
        <p:spPr>
          <a:xfrm>
            <a:off x="649154" y="244306"/>
            <a:ext cx="7950394" cy="5300262"/>
          </a:xfrm>
          <a:prstGeom prst="rect">
            <a:avLst/>
          </a:prstGeom>
        </p:spPr>
      </p:pic>
      <p:sp>
        <p:nvSpPr>
          <p:cNvPr id="10" name="Rectangle 108">
            <a:extLst>
              <a:ext uri="{FF2B5EF4-FFF2-40B4-BE49-F238E27FC236}">
                <a16:creationId xmlns:a16="http://schemas.microsoft.com/office/drawing/2014/main" id="{88EC514B-D053-CEE8-7F7F-4C3588A002EC}"/>
              </a:ext>
            </a:extLst>
          </p:cNvPr>
          <p:cNvSpPr>
            <a:spLocks noChangeArrowheads="1"/>
          </p:cNvSpPr>
          <p:nvPr/>
        </p:nvSpPr>
        <p:spPr bwMode="auto">
          <a:xfrm>
            <a:off x="167524" y="5729742"/>
            <a:ext cx="8864794" cy="954107"/>
          </a:xfrm>
          <a:prstGeom prst="rect">
            <a:avLst/>
          </a:prstGeom>
          <a:solidFill>
            <a:srgbClr val="FFF0DC"/>
          </a:solidFill>
          <a:ln>
            <a:noFill/>
          </a:ln>
        </p:spPr>
        <p:txBody>
          <a:bodyPr wrap="square">
            <a:spAutoFit/>
          </a:bodyPr>
          <a:lstStyle/>
          <a:p>
            <a:pPr lvl="0">
              <a:spcBef>
                <a:spcPts val="0"/>
              </a:spcBef>
              <a:defRPr/>
            </a:pPr>
            <a:r>
              <a:rPr lang="ja-JP" altLang="en-US" i="0" dirty="0">
                <a:solidFill>
                  <a:srgbClr val="9933FF"/>
                </a:solidFill>
              </a:rPr>
              <a:t>画面言語</a:t>
            </a:r>
            <a:r>
              <a:rPr lang="ja-JP" altLang="en-US" i="0" dirty="0">
                <a:solidFill>
                  <a:srgbClr val="000000"/>
                </a:solidFill>
              </a:rPr>
              <a:t>：音声、文字と共に、図形、動画、表等の要素の配置、動作、操作等を駆使した人間の情報伝達の様式。</a:t>
            </a:r>
            <a:endParaRPr lang="en-US" altLang="ja-JP" i="0" dirty="0">
              <a:solidFill>
                <a:srgbClr val="000000"/>
              </a:solidFill>
            </a:endParaRPr>
          </a:p>
        </p:txBody>
      </p:sp>
    </p:spTree>
    <p:extLst>
      <p:ext uri="{BB962C8B-B14F-4D97-AF65-F5344CB8AC3E}">
        <p14:creationId xmlns:p14="http://schemas.microsoft.com/office/powerpoint/2010/main" val="54998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FA21673-E39D-6926-33A9-882BA0478F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248526" cy="6858000"/>
          </a:xfrm>
          <a:prstGeom prst="rect">
            <a:avLst/>
          </a:prstGeom>
        </p:spPr>
      </p:pic>
      <p:pic>
        <p:nvPicPr>
          <p:cNvPr id="7" name="図 6">
            <a:extLst>
              <a:ext uri="{FF2B5EF4-FFF2-40B4-BE49-F238E27FC236}">
                <a16:creationId xmlns:a16="http://schemas.microsoft.com/office/drawing/2014/main" id="{14A0DAC7-990F-A1A2-1741-0497043960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7634" y="0"/>
            <a:ext cx="3248526" cy="6858000"/>
          </a:xfrm>
          <a:prstGeom prst="rect">
            <a:avLst/>
          </a:prstGeom>
        </p:spPr>
      </p:pic>
      <p:sp>
        <p:nvSpPr>
          <p:cNvPr id="2" name="AutoShape 10">
            <a:extLst>
              <a:ext uri="{FF2B5EF4-FFF2-40B4-BE49-F238E27FC236}">
                <a16:creationId xmlns:a16="http://schemas.microsoft.com/office/drawing/2014/main" id="{A0161DA1-0280-8312-380E-CEA27DCF5F7D}"/>
              </a:ext>
            </a:extLst>
          </p:cNvPr>
          <p:cNvSpPr>
            <a:spLocks noChangeArrowheads="1"/>
          </p:cNvSpPr>
          <p:nvPr/>
        </p:nvSpPr>
        <p:spPr bwMode="auto">
          <a:xfrm>
            <a:off x="613884" y="0"/>
            <a:ext cx="2162525" cy="283535"/>
          </a:xfrm>
          <a:prstGeom prst="roundRect">
            <a:avLst>
              <a:gd name="adj" fmla="val 3678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3200" b="1"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3" name="AutoShape 10">
            <a:extLst>
              <a:ext uri="{FF2B5EF4-FFF2-40B4-BE49-F238E27FC236}">
                <a16:creationId xmlns:a16="http://schemas.microsoft.com/office/drawing/2014/main" id="{C1EDC2BB-10CC-3659-D3BD-B78CC25A4761}"/>
              </a:ext>
            </a:extLst>
          </p:cNvPr>
          <p:cNvSpPr>
            <a:spLocks noChangeArrowheads="1"/>
          </p:cNvSpPr>
          <p:nvPr/>
        </p:nvSpPr>
        <p:spPr bwMode="auto">
          <a:xfrm>
            <a:off x="75168" y="928577"/>
            <a:ext cx="326636" cy="283535"/>
          </a:xfrm>
          <a:prstGeom prst="roundRect">
            <a:avLst>
              <a:gd name="adj" fmla="val 3678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3200" b="1"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4" name="AutoShape 10">
            <a:extLst>
              <a:ext uri="{FF2B5EF4-FFF2-40B4-BE49-F238E27FC236}">
                <a16:creationId xmlns:a16="http://schemas.microsoft.com/office/drawing/2014/main" id="{BCDC25FC-9A5E-1126-5AD3-5CBE447C89C7}"/>
              </a:ext>
            </a:extLst>
          </p:cNvPr>
          <p:cNvSpPr>
            <a:spLocks noChangeArrowheads="1"/>
          </p:cNvSpPr>
          <p:nvPr/>
        </p:nvSpPr>
        <p:spPr bwMode="auto">
          <a:xfrm>
            <a:off x="146052" y="5245395"/>
            <a:ext cx="2956422" cy="538717"/>
          </a:xfrm>
          <a:prstGeom prst="roundRect">
            <a:avLst>
              <a:gd name="adj" fmla="val 3678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3200" b="1"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 name="AutoShape 10">
            <a:extLst>
              <a:ext uri="{FF2B5EF4-FFF2-40B4-BE49-F238E27FC236}">
                <a16:creationId xmlns:a16="http://schemas.microsoft.com/office/drawing/2014/main" id="{5FF9C65B-97C3-57A3-AE80-0F0AAB427AF3}"/>
              </a:ext>
            </a:extLst>
          </p:cNvPr>
          <p:cNvSpPr>
            <a:spLocks noChangeArrowheads="1"/>
          </p:cNvSpPr>
          <p:nvPr/>
        </p:nvSpPr>
        <p:spPr bwMode="auto">
          <a:xfrm>
            <a:off x="146052" y="6009169"/>
            <a:ext cx="2956422" cy="538717"/>
          </a:xfrm>
          <a:prstGeom prst="roundRect">
            <a:avLst>
              <a:gd name="adj" fmla="val 3678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3200" b="1"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 name="AutoShape 10">
            <a:extLst>
              <a:ext uri="{FF2B5EF4-FFF2-40B4-BE49-F238E27FC236}">
                <a16:creationId xmlns:a16="http://schemas.microsoft.com/office/drawing/2014/main" id="{D760DF97-BD04-9AF5-BF0D-A11D35A556A2}"/>
              </a:ext>
            </a:extLst>
          </p:cNvPr>
          <p:cNvSpPr>
            <a:spLocks noChangeArrowheads="1"/>
          </p:cNvSpPr>
          <p:nvPr/>
        </p:nvSpPr>
        <p:spPr bwMode="auto">
          <a:xfrm>
            <a:off x="4214777" y="0"/>
            <a:ext cx="2105818" cy="283535"/>
          </a:xfrm>
          <a:prstGeom prst="roundRect">
            <a:avLst>
              <a:gd name="adj" fmla="val 3678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3200" b="1"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9" name="AutoShape 10">
            <a:extLst>
              <a:ext uri="{FF2B5EF4-FFF2-40B4-BE49-F238E27FC236}">
                <a16:creationId xmlns:a16="http://schemas.microsoft.com/office/drawing/2014/main" id="{7692FB22-B25D-D02E-9854-6D6AAED1F1D7}"/>
              </a:ext>
            </a:extLst>
          </p:cNvPr>
          <p:cNvSpPr>
            <a:spLocks noChangeArrowheads="1"/>
          </p:cNvSpPr>
          <p:nvPr/>
        </p:nvSpPr>
        <p:spPr bwMode="auto">
          <a:xfrm>
            <a:off x="3618978" y="645042"/>
            <a:ext cx="1028761" cy="283535"/>
          </a:xfrm>
          <a:prstGeom prst="roundRect">
            <a:avLst>
              <a:gd name="adj" fmla="val 37885"/>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3200" b="1"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 name="AutoShape 10">
            <a:extLst>
              <a:ext uri="{FF2B5EF4-FFF2-40B4-BE49-F238E27FC236}">
                <a16:creationId xmlns:a16="http://schemas.microsoft.com/office/drawing/2014/main" id="{2731B370-61DB-CA5B-430A-B9B566C7E7DF}"/>
              </a:ext>
            </a:extLst>
          </p:cNvPr>
          <p:cNvSpPr>
            <a:spLocks noChangeArrowheads="1"/>
          </p:cNvSpPr>
          <p:nvPr/>
        </p:nvSpPr>
        <p:spPr bwMode="auto">
          <a:xfrm>
            <a:off x="3874160" y="857694"/>
            <a:ext cx="2347198" cy="949841"/>
          </a:xfrm>
          <a:prstGeom prst="roundRect">
            <a:avLst>
              <a:gd name="adj" fmla="val 2743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3200" b="1"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2" name="AutoShape 10">
            <a:extLst>
              <a:ext uri="{FF2B5EF4-FFF2-40B4-BE49-F238E27FC236}">
                <a16:creationId xmlns:a16="http://schemas.microsoft.com/office/drawing/2014/main" id="{6AFF2046-805E-10CE-7259-27FBB83CD22D}"/>
              </a:ext>
            </a:extLst>
          </p:cNvPr>
          <p:cNvSpPr>
            <a:spLocks noChangeArrowheads="1"/>
          </p:cNvSpPr>
          <p:nvPr/>
        </p:nvSpPr>
        <p:spPr bwMode="auto">
          <a:xfrm>
            <a:off x="4150686" y="1750828"/>
            <a:ext cx="2695474" cy="701749"/>
          </a:xfrm>
          <a:prstGeom prst="roundRect">
            <a:avLst>
              <a:gd name="adj" fmla="val 2743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3200" b="1"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 name="AutoShape 10">
            <a:extLst>
              <a:ext uri="{FF2B5EF4-FFF2-40B4-BE49-F238E27FC236}">
                <a16:creationId xmlns:a16="http://schemas.microsoft.com/office/drawing/2014/main" id="{E54A99B8-D3D0-268D-7714-7DD11E503364}"/>
              </a:ext>
            </a:extLst>
          </p:cNvPr>
          <p:cNvSpPr>
            <a:spLocks noChangeArrowheads="1"/>
          </p:cNvSpPr>
          <p:nvPr/>
        </p:nvSpPr>
        <p:spPr bwMode="auto">
          <a:xfrm>
            <a:off x="3874160" y="2679405"/>
            <a:ext cx="2077839" cy="2034363"/>
          </a:xfrm>
          <a:prstGeom prst="roundRect">
            <a:avLst>
              <a:gd name="adj" fmla="val 10364"/>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3200" b="1"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5" name="AutoShape 10">
            <a:extLst>
              <a:ext uri="{FF2B5EF4-FFF2-40B4-BE49-F238E27FC236}">
                <a16:creationId xmlns:a16="http://schemas.microsoft.com/office/drawing/2014/main" id="{17D1B15D-8E7D-C1F2-6BD4-E2E1713F4154}"/>
              </a:ext>
            </a:extLst>
          </p:cNvPr>
          <p:cNvSpPr>
            <a:spLocks noChangeArrowheads="1"/>
          </p:cNvSpPr>
          <p:nvPr/>
        </p:nvSpPr>
        <p:spPr bwMode="auto">
          <a:xfrm>
            <a:off x="6015795" y="3163185"/>
            <a:ext cx="320760" cy="1550583"/>
          </a:xfrm>
          <a:prstGeom prst="roundRect">
            <a:avLst>
              <a:gd name="adj" fmla="val 21414"/>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3200" b="1"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6" name="AutoShape 10">
            <a:extLst>
              <a:ext uri="{FF2B5EF4-FFF2-40B4-BE49-F238E27FC236}">
                <a16:creationId xmlns:a16="http://schemas.microsoft.com/office/drawing/2014/main" id="{14E632ED-4488-5D7D-9FEE-34C9D8F01D48}"/>
              </a:ext>
            </a:extLst>
          </p:cNvPr>
          <p:cNvSpPr>
            <a:spLocks noChangeArrowheads="1"/>
          </p:cNvSpPr>
          <p:nvPr/>
        </p:nvSpPr>
        <p:spPr bwMode="auto">
          <a:xfrm>
            <a:off x="3618977" y="4997302"/>
            <a:ext cx="2488967" cy="843518"/>
          </a:xfrm>
          <a:prstGeom prst="roundRect">
            <a:avLst>
              <a:gd name="adj" fmla="val 21414"/>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3200" b="1"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7" name="AutoShape 10">
            <a:extLst>
              <a:ext uri="{FF2B5EF4-FFF2-40B4-BE49-F238E27FC236}">
                <a16:creationId xmlns:a16="http://schemas.microsoft.com/office/drawing/2014/main" id="{351D5868-2FE8-E418-A3E7-8EC4043FBA93}"/>
              </a:ext>
            </a:extLst>
          </p:cNvPr>
          <p:cNvSpPr>
            <a:spLocks noChangeArrowheads="1"/>
          </p:cNvSpPr>
          <p:nvPr/>
        </p:nvSpPr>
        <p:spPr bwMode="auto">
          <a:xfrm>
            <a:off x="4526762" y="5489943"/>
            <a:ext cx="624821" cy="350877"/>
          </a:xfrm>
          <a:prstGeom prst="roundRect">
            <a:avLst>
              <a:gd name="adj" fmla="val 41616"/>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3200" b="1"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8" name="AutoShape 10">
            <a:extLst>
              <a:ext uri="{FF2B5EF4-FFF2-40B4-BE49-F238E27FC236}">
                <a16:creationId xmlns:a16="http://schemas.microsoft.com/office/drawing/2014/main" id="{821B0FCB-1A10-515B-5579-429B812EDCF0}"/>
              </a:ext>
            </a:extLst>
          </p:cNvPr>
          <p:cNvSpPr>
            <a:spLocks noChangeArrowheads="1"/>
          </p:cNvSpPr>
          <p:nvPr/>
        </p:nvSpPr>
        <p:spPr bwMode="auto">
          <a:xfrm>
            <a:off x="6387109" y="5840820"/>
            <a:ext cx="459051" cy="350877"/>
          </a:xfrm>
          <a:prstGeom prst="roundRect">
            <a:avLst>
              <a:gd name="adj" fmla="val 41616"/>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3200" b="1"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9" name="AutoShape 10">
            <a:extLst>
              <a:ext uri="{FF2B5EF4-FFF2-40B4-BE49-F238E27FC236}">
                <a16:creationId xmlns:a16="http://schemas.microsoft.com/office/drawing/2014/main" id="{13BA887A-66E0-135A-3BE0-40FB3293647D}"/>
              </a:ext>
            </a:extLst>
          </p:cNvPr>
          <p:cNvSpPr>
            <a:spLocks noChangeArrowheads="1"/>
          </p:cNvSpPr>
          <p:nvPr/>
        </p:nvSpPr>
        <p:spPr bwMode="auto">
          <a:xfrm>
            <a:off x="3644634" y="6278527"/>
            <a:ext cx="1003105" cy="350877"/>
          </a:xfrm>
          <a:prstGeom prst="roundRect">
            <a:avLst>
              <a:gd name="adj" fmla="val 41616"/>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3200" b="1"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0" name="AutoShape 10">
            <a:extLst>
              <a:ext uri="{FF2B5EF4-FFF2-40B4-BE49-F238E27FC236}">
                <a16:creationId xmlns:a16="http://schemas.microsoft.com/office/drawing/2014/main" id="{8FF85072-5090-C2CE-3684-DA7BC06DCA49}"/>
              </a:ext>
            </a:extLst>
          </p:cNvPr>
          <p:cNvSpPr>
            <a:spLocks noChangeArrowheads="1"/>
          </p:cNvSpPr>
          <p:nvPr/>
        </p:nvSpPr>
        <p:spPr bwMode="auto">
          <a:xfrm>
            <a:off x="4647739" y="6273215"/>
            <a:ext cx="1835888" cy="350877"/>
          </a:xfrm>
          <a:prstGeom prst="roundRect">
            <a:avLst>
              <a:gd name="adj" fmla="val 41616"/>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3200" b="1"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1" name="AutoShape 10">
            <a:extLst>
              <a:ext uri="{FF2B5EF4-FFF2-40B4-BE49-F238E27FC236}">
                <a16:creationId xmlns:a16="http://schemas.microsoft.com/office/drawing/2014/main" id="{6FAB2932-6DCE-4395-F24B-42DEC6495984}"/>
              </a:ext>
            </a:extLst>
          </p:cNvPr>
          <p:cNvSpPr>
            <a:spLocks noChangeArrowheads="1"/>
          </p:cNvSpPr>
          <p:nvPr/>
        </p:nvSpPr>
        <p:spPr bwMode="auto">
          <a:xfrm>
            <a:off x="6483627" y="6278526"/>
            <a:ext cx="349108" cy="350877"/>
          </a:xfrm>
          <a:prstGeom prst="roundRect">
            <a:avLst>
              <a:gd name="adj" fmla="val 41616"/>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3200" b="1"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 name="AutoShape 10">
            <a:extLst>
              <a:ext uri="{FF2B5EF4-FFF2-40B4-BE49-F238E27FC236}">
                <a16:creationId xmlns:a16="http://schemas.microsoft.com/office/drawing/2014/main" id="{995EEA58-0DE2-AF79-1A7F-58C9C0DA6A1F}"/>
              </a:ext>
            </a:extLst>
          </p:cNvPr>
          <p:cNvSpPr>
            <a:spLocks noChangeArrowheads="1"/>
          </p:cNvSpPr>
          <p:nvPr/>
        </p:nvSpPr>
        <p:spPr bwMode="auto">
          <a:xfrm>
            <a:off x="3658811" y="283536"/>
            <a:ext cx="336798" cy="318978"/>
          </a:xfrm>
          <a:prstGeom prst="roundRect">
            <a:avLst>
              <a:gd name="adj" fmla="val 3678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3200" b="1"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3" name="AutoShape 10">
            <a:extLst>
              <a:ext uri="{FF2B5EF4-FFF2-40B4-BE49-F238E27FC236}">
                <a16:creationId xmlns:a16="http://schemas.microsoft.com/office/drawing/2014/main" id="{9CFA0247-7B73-87F1-F1F4-AC9538A6E9B5}"/>
              </a:ext>
            </a:extLst>
          </p:cNvPr>
          <p:cNvSpPr>
            <a:spLocks noChangeArrowheads="1"/>
          </p:cNvSpPr>
          <p:nvPr/>
        </p:nvSpPr>
        <p:spPr bwMode="auto">
          <a:xfrm>
            <a:off x="3964958" y="294165"/>
            <a:ext cx="2881201" cy="318978"/>
          </a:xfrm>
          <a:prstGeom prst="roundRect">
            <a:avLst>
              <a:gd name="adj" fmla="val 3678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3200" b="1"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5" name="Rectangle 108">
            <a:extLst>
              <a:ext uri="{FF2B5EF4-FFF2-40B4-BE49-F238E27FC236}">
                <a16:creationId xmlns:a16="http://schemas.microsoft.com/office/drawing/2014/main" id="{588CDE7E-13AF-091A-BB9D-D648E6AB98B8}"/>
              </a:ext>
            </a:extLst>
          </p:cNvPr>
          <p:cNvSpPr>
            <a:spLocks noChangeArrowheads="1"/>
          </p:cNvSpPr>
          <p:nvPr/>
        </p:nvSpPr>
        <p:spPr bwMode="auto">
          <a:xfrm>
            <a:off x="7008073" y="1005142"/>
            <a:ext cx="2018013" cy="4401205"/>
          </a:xfrm>
          <a:prstGeom prst="rect">
            <a:avLst/>
          </a:prstGeom>
          <a:solidFill>
            <a:srgbClr val="FFF0DC"/>
          </a:solidFill>
          <a:ln>
            <a:noFill/>
          </a:ln>
        </p:spPr>
        <p:txBody>
          <a:bodyPr wrap="square">
            <a:spAutoFit/>
          </a:bodyPr>
          <a:lstStyle/>
          <a:p>
            <a:pPr lvl="0">
              <a:spcBef>
                <a:spcPts val="0"/>
              </a:spcBef>
              <a:defRPr/>
            </a:pPr>
            <a:r>
              <a:rPr lang="ja-JP" altLang="en-US" i="0" dirty="0">
                <a:solidFill>
                  <a:srgbClr val="9933FF"/>
                </a:solidFill>
              </a:rPr>
              <a:t>画面言語</a:t>
            </a:r>
            <a:r>
              <a:rPr lang="ja-JP" altLang="en-US" i="0" dirty="0">
                <a:solidFill>
                  <a:srgbClr val="000000"/>
                </a:solidFill>
              </a:rPr>
              <a:t>：音声、文字と共に、図形、動画、表等の要素の配置、動作、操作等を駆使した人間の情報伝達の様式。</a:t>
            </a:r>
            <a:endParaRPr lang="en-US" altLang="ja-JP" i="0" dirty="0">
              <a:solidFill>
                <a:srgbClr val="000000"/>
              </a:solidFill>
            </a:endParaRPr>
          </a:p>
        </p:txBody>
      </p:sp>
    </p:spTree>
    <p:custDataLst>
      <p:tags r:id="rId1"/>
    </p:custDataLst>
    <p:extLst>
      <p:ext uri="{BB962C8B-B14F-4D97-AF65-F5344CB8AC3E}">
        <p14:creationId xmlns:p14="http://schemas.microsoft.com/office/powerpoint/2010/main" val="163785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35" presetClass="emph" presetSubtype="0" repeatCount="10000" fill="hold" grpId="1" nodeType="withEffect">
                                  <p:stCondLst>
                                    <p:cond delay="0"/>
                                  </p:stCondLst>
                                  <p:childTnLst>
                                    <p:anim calcmode="discrete" valueType="str">
                                      <p:cBhvr>
                                        <p:cTn id="8" dur="5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35" presetClass="emph" presetSubtype="0" repeatCount="10000" fill="hold" grpId="1" nodeType="withEffect">
                                  <p:stCondLst>
                                    <p:cond delay="0"/>
                                  </p:stCondLst>
                                  <p:childTnLst>
                                    <p:anim calcmode="discrete" valueType="str">
                                      <p:cBhvr>
                                        <p:cTn id="14" dur="5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35" presetClass="emph" presetSubtype="0" repeatCount="10000" fill="hold" grpId="1" nodeType="withEffect">
                                  <p:stCondLst>
                                    <p:cond delay="0"/>
                                  </p:stCondLst>
                                  <p:childTnLst>
                                    <p:anim calcmode="discrete" valueType="str">
                                      <p:cBhvr>
                                        <p:cTn id="20" dur="5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35" presetClass="emph" presetSubtype="0" repeatCount="10000" fill="hold" grpId="1" nodeType="withEffect">
                                  <p:stCondLst>
                                    <p:cond delay="0"/>
                                  </p:stCondLst>
                                  <p:childTnLst>
                                    <p:anim calcmode="discrete" valueType="str">
                                      <p:cBhvr>
                                        <p:cTn id="26" dur="5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35" presetClass="emph" presetSubtype="0" repeatCount="10000" fill="hold" grpId="1" nodeType="withEffect">
                                  <p:stCondLst>
                                    <p:cond delay="0"/>
                                  </p:stCondLst>
                                  <p:childTnLst>
                                    <p:anim calcmode="discrete" valueType="str">
                                      <p:cBhvr>
                                        <p:cTn id="36" dur="5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35" presetClass="emph" presetSubtype="0" repeatCount="10000" fill="hold" grpId="1" nodeType="withEffect">
                                  <p:stCondLst>
                                    <p:cond delay="0"/>
                                  </p:stCondLst>
                                  <p:childTnLst>
                                    <p:anim calcmode="discrete" valueType="str">
                                      <p:cBhvr>
                                        <p:cTn id="42" dur="500" fill="hold"/>
                                        <p:tgtEl>
                                          <p:spTgt spid="22"/>
                                        </p:tgtEl>
                                        <p:attrNameLst>
                                          <p:attrName>style.visibility</p:attrName>
                                        </p:attrNameLst>
                                      </p:cBhvr>
                                      <p:tavLst>
                                        <p:tav tm="0">
                                          <p:val>
                                            <p:strVal val="hidden"/>
                                          </p:val>
                                        </p:tav>
                                        <p:tav tm="50000">
                                          <p:val>
                                            <p:strVal val="visible"/>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35" presetClass="emph" presetSubtype="0" repeatCount="10000" fill="hold" grpId="1" nodeType="withEffect">
                                  <p:stCondLst>
                                    <p:cond delay="0"/>
                                  </p:stCondLst>
                                  <p:childTnLst>
                                    <p:anim calcmode="discrete" valueType="str">
                                      <p:cBhvr>
                                        <p:cTn id="48" dur="500" fill="hold"/>
                                        <p:tgtEl>
                                          <p:spTgt spid="23"/>
                                        </p:tgtEl>
                                        <p:attrNameLst>
                                          <p:attrName>style.visibility</p:attrName>
                                        </p:attrNameLst>
                                      </p:cBhvr>
                                      <p:tavLst>
                                        <p:tav tm="0">
                                          <p:val>
                                            <p:strVal val="hidden"/>
                                          </p:val>
                                        </p:tav>
                                        <p:tav tm="50000">
                                          <p:val>
                                            <p:strVal val="visible"/>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35" presetClass="emph" presetSubtype="0" repeatCount="10000" fill="hold" grpId="1" nodeType="withEffect">
                                  <p:stCondLst>
                                    <p:cond delay="0"/>
                                  </p:stCondLst>
                                  <p:childTnLst>
                                    <p:anim calcmode="discrete" valueType="str">
                                      <p:cBhvr>
                                        <p:cTn id="54" dur="5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par>
                                <p:cTn id="59" presetID="35" presetClass="emph" presetSubtype="0" repeatCount="10000" fill="hold" grpId="1" nodeType="withEffect">
                                  <p:stCondLst>
                                    <p:cond delay="0"/>
                                  </p:stCondLst>
                                  <p:childTnLst>
                                    <p:anim calcmode="discrete" valueType="str">
                                      <p:cBhvr>
                                        <p:cTn id="60" dur="5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par>
                                <p:cTn id="65" presetID="35" presetClass="emph" presetSubtype="0" repeatCount="10000" fill="hold" grpId="1" nodeType="withEffect">
                                  <p:stCondLst>
                                    <p:cond delay="0"/>
                                  </p:stCondLst>
                                  <p:childTnLst>
                                    <p:anim calcmode="discrete" valueType="str">
                                      <p:cBhvr>
                                        <p:cTn id="66" dur="5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par>
                                <p:cTn id="71" presetID="35" presetClass="emph" presetSubtype="0" repeatCount="10000" fill="hold" grpId="1" nodeType="withEffect">
                                  <p:stCondLst>
                                    <p:cond delay="0"/>
                                  </p:stCondLst>
                                  <p:childTnLst>
                                    <p:anim calcmode="discrete" valueType="str">
                                      <p:cBhvr>
                                        <p:cTn id="72" dur="5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childTnLst>
                                </p:cTn>
                              </p:par>
                              <p:par>
                                <p:cTn id="77" presetID="35" presetClass="emph" presetSubtype="0" repeatCount="10000" fill="hold" grpId="1" nodeType="withEffect">
                                  <p:stCondLst>
                                    <p:cond delay="0"/>
                                  </p:stCondLst>
                                  <p:childTnLst>
                                    <p:anim calcmode="discrete" valueType="str">
                                      <p:cBhvr>
                                        <p:cTn id="78" dur="5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childTnLst>
                                </p:cTn>
                              </p:par>
                              <p:par>
                                <p:cTn id="83" presetID="35" presetClass="emph" presetSubtype="0" repeatCount="10000" fill="hold" grpId="1" nodeType="withEffect">
                                  <p:stCondLst>
                                    <p:cond delay="0"/>
                                  </p:stCondLst>
                                  <p:childTnLst>
                                    <p:anim calcmode="discrete" valueType="str">
                                      <p:cBhvr>
                                        <p:cTn id="84" dur="5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childTnLst>
                                </p:cTn>
                              </p:par>
                              <p:par>
                                <p:cTn id="89" presetID="35" presetClass="emph" presetSubtype="0" repeatCount="10000" fill="hold" grpId="1" nodeType="withEffect">
                                  <p:stCondLst>
                                    <p:cond delay="0"/>
                                  </p:stCondLst>
                                  <p:childTnLst>
                                    <p:anim calcmode="discrete" valueType="str">
                                      <p:cBhvr>
                                        <p:cTn id="90" dur="500" fill="hold"/>
                                        <p:tgtEl>
                                          <p:spTgt spid="17"/>
                                        </p:tgtEl>
                                        <p:attrNameLst>
                                          <p:attrName>style.visibility</p:attrName>
                                        </p:attrNameLst>
                                      </p:cBhvr>
                                      <p:tavLst>
                                        <p:tav tm="0">
                                          <p:val>
                                            <p:strVal val="hidden"/>
                                          </p:val>
                                        </p:tav>
                                        <p:tav tm="50000">
                                          <p:val>
                                            <p:strVal val="visible"/>
                                          </p:val>
                                        </p:tav>
                                      </p:tavLst>
                                    </p:anim>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childTnLst>
                                </p:cTn>
                              </p:par>
                              <p:par>
                                <p:cTn id="95" presetID="35" presetClass="emph" presetSubtype="0" repeatCount="10000" fill="hold" grpId="1" nodeType="withEffect">
                                  <p:stCondLst>
                                    <p:cond delay="0"/>
                                  </p:stCondLst>
                                  <p:childTnLst>
                                    <p:anim calcmode="discrete" valueType="str">
                                      <p:cBhvr>
                                        <p:cTn id="96" dur="5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childTnLst>
                                </p:cTn>
                              </p:par>
                              <p:par>
                                <p:cTn id="101" presetID="35" presetClass="emph" presetSubtype="0" repeatCount="10000" fill="hold" grpId="1" nodeType="withEffect">
                                  <p:stCondLst>
                                    <p:cond delay="0"/>
                                  </p:stCondLst>
                                  <p:childTnLst>
                                    <p:anim calcmode="discrete" valueType="str">
                                      <p:cBhvr>
                                        <p:cTn id="102" dur="50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0"/>
                                        </p:tgtEl>
                                        <p:attrNameLst>
                                          <p:attrName>style.visibility</p:attrName>
                                        </p:attrNameLst>
                                      </p:cBhvr>
                                      <p:to>
                                        <p:strVal val="visible"/>
                                      </p:to>
                                    </p:set>
                                  </p:childTnLst>
                                </p:cTn>
                              </p:par>
                              <p:par>
                                <p:cTn id="107" presetID="35" presetClass="emph" presetSubtype="0" repeatCount="10000" fill="hold" grpId="1" nodeType="withEffect">
                                  <p:stCondLst>
                                    <p:cond delay="0"/>
                                  </p:stCondLst>
                                  <p:childTnLst>
                                    <p:anim calcmode="discrete" valueType="str">
                                      <p:cBhvr>
                                        <p:cTn id="108" dur="500" fill="hold"/>
                                        <p:tgtEl>
                                          <p:spTgt spid="20"/>
                                        </p:tgtEl>
                                        <p:attrNameLst>
                                          <p:attrName>style.visibility</p:attrName>
                                        </p:attrNameLst>
                                      </p:cBhvr>
                                      <p:tavLst>
                                        <p:tav tm="0">
                                          <p:val>
                                            <p:strVal val="hidden"/>
                                          </p:val>
                                        </p:tav>
                                        <p:tav tm="50000">
                                          <p:val>
                                            <p:strVal val="visible"/>
                                          </p:val>
                                        </p:tav>
                                      </p:tavLst>
                                    </p:anim>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21"/>
                                        </p:tgtEl>
                                        <p:attrNameLst>
                                          <p:attrName>style.visibility</p:attrName>
                                        </p:attrNameLst>
                                      </p:cBhvr>
                                      <p:to>
                                        <p:strVal val="visible"/>
                                      </p:to>
                                    </p:set>
                                  </p:childTnLst>
                                </p:cTn>
                              </p:par>
                              <p:par>
                                <p:cTn id="113" presetID="35" presetClass="emph" presetSubtype="0" repeatCount="10000" fill="hold" grpId="1" nodeType="withEffect">
                                  <p:stCondLst>
                                    <p:cond delay="0"/>
                                  </p:stCondLst>
                                  <p:childTnLst>
                                    <p:anim calcmode="discrete" valueType="str">
                                      <p:cBhvr>
                                        <p:cTn id="114" dur="500" fill="hold"/>
                                        <p:tgtEl>
                                          <p:spTgt spid="21"/>
                                        </p:tgtEl>
                                        <p:attrNameLst>
                                          <p:attrName>style.visibility</p:attrName>
                                        </p:attrNameLst>
                                      </p:cBhvr>
                                      <p:tavLst>
                                        <p:tav tm="0">
                                          <p:val>
                                            <p:strVal val="hidden"/>
                                          </p:val>
                                        </p:tav>
                                        <p:tav tm="50000">
                                          <p:val>
                                            <p:strVal val="visible"/>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2" fill="hold" grpId="0" nodeType="clickEffect">
                                  <p:stCondLst>
                                    <p:cond delay="0"/>
                                  </p:stCondLst>
                                  <p:childTnLst>
                                    <p:set>
                                      <p:cBhvr>
                                        <p:cTn id="118" dur="1" fill="hold">
                                          <p:stCondLst>
                                            <p:cond delay="0"/>
                                          </p:stCondLst>
                                        </p:cTn>
                                        <p:tgtEl>
                                          <p:spTgt spid="25"/>
                                        </p:tgtEl>
                                        <p:attrNameLst>
                                          <p:attrName>style.visibility</p:attrName>
                                        </p:attrNameLst>
                                      </p:cBhvr>
                                      <p:to>
                                        <p:strVal val="visible"/>
                                      </p:to>
                                    </p:set>
                                    <p:anim calcmode="lin" valueType="num">
                                      <p:cBhvr additive="base">
                                        <p:cTn id="119" dur="500" fill="hold"/>
                                        <p:tgtEl>
                                          <p:spTgt spid="25"/>
                                        </p:tgtEl>
                                        <p:attrNameLst>
                                          <p:attrName>ppt_x</p:attrName>
                                        </p:attrNameLst>
                                      </p:cBhvr>
                                      <p:tavLst>
                                        <p:tav tm="0">
                                          <p:val>
                                            <p:strVal val="1+#ppt_w/2"/>
                                          </p:val>
                                        </p:tav>
                                        <p:tav tm="100000">
                                          <p:val>
                                            <p:strVal val="#ppt_x"/>
                                          </p:val>
                                        </p:tav>
                                      </p:tavLst>
                                    </p:anim>
                                    <p:anim calcmode="lin" valueType="num">
                                      <p:cBhvr additive="base">
                                        <p:cTn id="120"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6" grpId="0" animBg="1"/>
      <p:bldP spid="6" grpId="1" animBg="1"/>
      <p:bldP spid="8" grpId="0" animBg="1"/>
      <p:bldP spid="8" grpId="1" animBg="1"/>
      <p:bldP spid="9" grpId="0" animBg="1"/>
      <p:bldP spid="9" grpId="1" animBg="1"/>
      <p:bldP spid="11" grpId="0" animBg="1"/>
      <p:bldP spid="11" grpId="1" animBg="1"/>
      <p:bldP spid="12" grpId="0" animBg="1"/>
      <p:bldP spid="12" grpId="1" animBg="1"/>
      <p:bldP spid="13" grpId="0" animBg="1"/>
      <p:bldP spid="13"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38EBD-D1AB-AA64-007C-48CB5FD7CEA3}"/>
            </a:ext>
          </a:extLst>
        </p:cNvPr>
        <p:cNvGrpSpPr/>
        <p:nvPr/>
      </p:nvGrpSpPr>
      <p:grpSpPr>
        <a:xfrm>
          <a:off x="0" y="0"/>
          <a:ext cx="0" cy="0"/>
          <a:chOff x="0" y="0"/>
          <a:chExt cx="0" cy="0"/>
        </a:xfrm>
      </p:grpSpPr>
      <p:pic>
        <p:nvPicPr>
          <p:cNvPr id="8" name="図 7">
            <a:extLst>
              <a:ext uri="{FF2B5EF4-FFF2-40B4-BE49-F238E27FC236}">
                <a16:creationId xmlns:a16="http://schemas.microsoft.com/office/drawing/2014/main" id="{AF72280C-B9BA-0E8A-E629-D0D20413B531}"/>
              </a:ext>
            </a:extLst>
          </p:cNvPr>
          <p:cNvPicPr>
            <a:picLocks noChangeAspect="1"/>
          </p:cNvPicPr>
          <p:nvPr/>
        </p:nvPicPr>
        <p:blipFill>
          <a:blip r:embed="rId2"/>
          <a:stretch>
            <a:fillRect/>
          </a:stretch>
        </p:blipFill>
        <p:spPr>
          <a:xfrm>
            <a:off x="153563" y="277170"/>
            <a:ext cx="8843853" cy="4670442"/>
          </a:xfrm>
          <a:prstGeom prst="rect">
            <a:avLst/>
          </a:prstGeom>
        </p:spPr>
      </p:pic>
      <p:sp>
        <p:nvSpPr>
          <p:cNvPr id="11" name="Rectangle 108">
            <a:extLst>
              <a:ext uri="{FF2B5EF4-FFF2-40B4-BE49-F238E27FC236}">
                <a16:creationId xmlns:a16="http://schemas.microsoft.com/office/drawing/2014/main" id="{73156E2B-11AB-59BF-C0C2-0EDCFACFE80B}"/>
              </a:ext>
            </a:extLst>
          </p:cNvPr>
          <p:cNvSpPr>
            <a:spLocks noChangeArrowheads="1"/>
          </p:cNvSpPr>
          <p:nvPr/>
        </p:nvSpPr>
        <p:spPr bwMode="auto">
          <a:xfrm>
            <a:off x="167523" y="5387714"/>
            <a:ext cx="8837622" cy="954107"/>
          </a:xfrm>
          <a:prstGeom prst="rect">
            <a:avLst/>
          </a:prstGeom>
          <a:solidFill>
            <a:srgbClr val="FFF0DC"/>
          </a:solidFill>
          <a:ln>
            <a:noFill/>
          </a:ln>
        </p:spPr>
        <p:txBody>
          <a:bodyPr wrap="square">
            <a:spAutoFit/>
          </a:bodyPr>
          <a:lstStyle/>
          <a:p>
            <a:pPr lvl="0">
              <a:spcBef>
                <a:spcPts val="0"/>
              </a:spcBef>
              <a:defRPr/>
            </a:pPr>
            <a:r>
              <a:rPr lang="ja-JP" altLang="en-US" i="0" dirty="0">
                <a:solidFill>
                  <a:srgbClr val="9933FF"/>
                </a:solidFill>
              </a:rPr>
              <a:t>画面言語</a:t>
            </a:r>
            <a:r>
              <a:rPr lang="ja-JP" altLang="en-US" i="0" dirty="0">
                <a:solidFill>
                  <a:srgbClr val="000000"/>
                </a:solidFill>
              </a:rPr>
              <a:t>：音声、文字と共に、図形、動画、表等の要素の配置、動作、操作等を駆使した人間の情報伝達の様式。</a:t>
            </a:r>
            <a:endParaRPr lang="en-US" altLang="ja-JP" i="0" dirty="0">
              <a:solidFill>
                <a:srgbClr val="000000"/>
              </a:solidFill>
            </a:endParaRPr>
          </a:p>
        </p:txBody>
      </p:sp>
    </p:spTree>
    <p:extLst>
      <p:ext uri="{BB962C8B-B14F-4D97-AF65-F5344CB8AC3E}">
        <p14:creationId xmlns:p14="http://schemas.microsoft.com/office/powerpoint/2010/main" val="139123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38EBD-D1AB-AA64-007C-48CB5FD7CEA3}"/>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4ACEF89-C1D9-2083-02F7-7E4EB2B0D713}"/>
              </a:ext>
            </a:extLst>
          </p:cNvPr>
          <p:cNvSpPr txBox="1"/>
          <p:nvPr/>
        </p:nvSpPr>
        <p:spPr>
          <a:xfrm>
            <a:off x="1" y="733952"/>
            <a:ext cx="9143999" cy="954107"/>
          </a:xfrm>
          <a:prstGeom prst="rect">
            <a:avLst/>
          </a:prstGeom>
          <a:noFill/>
        </p:spPr>
        <p:txBody>
          <a:bodyPr wrap="square">
            <a:spAutoFit/>
          </a:bodyPr>
          <a:lstStyle/>
          <a:p>
            <a:r>
              <a:rPr lang="ja-JP" altLang="en-US" dirty="0"/>
              <a:t>教育は人類が育んできた文化の情報を広く子供たちや</a:t>
            </a:r>
            <a:endParaRPr lang="en-US" altLang="ja-JP" dirty="0"/>
          </a:p>
          <a:p>
            <a:pPr>
              <a:spcBef>
                <a:spcPts val="0"/>
              </a:spcBef>
            </a:pPr>
            <a:r>
              <a:rPr lang="ja-JP" altLang="en-US" dirty="0"/>
              <a:t>人々のものにする大切な活動である。</a:t>
            </a:r>
          </a:p>
        </p:txBody>
      </p:sp>
      <p:sp>
        <p:nvSpPr>
          <p:cNvPr id="4" name="テキスト ボックス 3">
            <a:extLst>
              <a:ext uri="{FF2B5EF4-FFF2-40B4-BE49-F238E27FC236}">
                <a16:creationId xmlns:a16="http://schemas.microsoft.com/office/drawing/2014/main" id="{98D7D567-9699-01F0-C042-D40DFCC9DBCF}"/>
              </a:ext>
            </a:extLst>
          </p:cNvPr>
          <p:cNvSpPr txBox="1"/>
          <p:nvPr/>
        </p:nvSpPr>
        <p:spPr>
          <a:xfrm>
            <a:off x="0" y="1753871"/>
            <a:ext cx="9144000" cy="523220"/>
          </a:xfrm>
          <a:prstGeom prst="rect">
            <a:avLst/>
          </a:prstGeom>
          <a:noFill/>
        </p:spPr>
        <p:txBody>
          <a:bodyPr wrap="square">
            <a:spAutoFit/>
          </a:bodyPr>
          <a:lstStyle/>
          <a:p>
            <a:r>
              <a:rPr lang="ja-JP" altLang="en-US" dirty="0"/>
              <a:t>家族、社会など人々の集団は人が情報で繋がった複合体。</a:t>
            </a:r>
          </a:p>
        </p:txBody>
      </p:sp>
      <p:sp>
        <p:nvSpPr>
          <p:cNvPr id="12" name="テキスト ボックス 11">
            <a:extLst>
              <a:ext uri="{FF2B5EF4-FFF2-40B4-BE49-F238E27FC236}">
                <a16:creationId xmlns:a16="http://schemas.microsoft.com/office/drawing/2014/main" id="{9740E85F-4436-CA90-800F-FFD5D4DB39E1}"/>
              </a:ext>
            </a:extLst>
          </p:cNvPr>
          <p:cNvSpPr txBox="1"/>
          <p:nvPr/>
        </p:nvSpPr>
        <p:spPr>
          <a:xfrm>
            <a:off x="0" y="2207581"/>
            <a:ext cx="9144000" cy="523220"/>
          </a:xfrm>
          <a:prstGeom prst="rect">
            <a:avLst/>
          </a:prstGeom>
          <a:noFill/>
        </p:spPr>
        <p:txBody>
          <a:bodyPr wrap="square">
            <a:spAutoFit/>
          </a:bodyPr>
          <a:lstStyle/>
          <a:p>
            <a:r>
              <a:rPr lang="ja-JP" altLang="en-US" dirty="0"/>
              <a:t>構成員の脳内や外部にある情報によって成立している。</a:t>
            </a:r>
          </a:p>
        </p:txBody>
      </p:sp>
      <p:sp>
        <p:nvSpPr>
          <p:cNvPr id="13" name="テキスト ボックス 12">
            <a:extLst>
              <a:ext uri="{FF2B5EF4-FFF2-40B4-BE49-F238E27FC236}">
                <a16:creationId xmlns:a16="http://schemas.microsoft.com/office/drawing/2014/main" id="{64B34D28-6C7B-0A60-3FC4-C923BE749AF2}"/>
              </a:ext>
            </a:extLst>
          </p:cNvPr>
          <p:cNvSpPr txBox="1"/>
          <p:nvPr/>
        </p:nvSpPr>
        <p:spPr>
          <a:xfrm>
            <a:off x="0" y="2675252"/>
            <a:ext cx="9144000" cy="523220"/>
          </a:xfrm>
          <a:prstGeom prst="rect">
            <a:avLst/>
          </a:prstGeom>
          <a:noFill/>
        </p:spPr>
        <p:txBody>
          <a:bodyPr wrap="square">
            <a:spAutoFit/>
          </a:bodyPr>
          <a:lstStyle/>
          <a:p>
            <a:r>
              <a:rPr lang="ja-JP" altLang="en-US" dirty="0"/>
              <a:t>その情報は構成員や外部との情報交換によって形成される。</a:t>
            </a:r>
          </a:p>
        </p:txBody>
      </p:sp>
      <p:sp>
        <p:nvSpPr>
          <p:cNvPr id="15" name="テキスト ボックス 14">
            <a:extLst>
              <a:ext uri="{FF2B5EF4-FFF2-40B4-BE49-F238E27FC236}">
                <a16:creationId xmlns:a16="http://schemas.microsoft.com/office/drawing/2014/main" id="{D855C18E-0931-B91E-E51E-B53CE95EE45C}"/>
              </a:ext>
            </a:extLst>
          </p:cNvPr>
          <p:cNvSpPr txBox="1"/>
          <p:nvPr/>
        </p:nvSpPr>
        <p:spPr>
          <a:xfrm>
            <a:off x="2" y="0"/>
            <a:ext cx="2078830" cy="523220"/>
          </a:xfrm>
          <a:prstGeom prst="rect">
            <a:avLst/>
          </a:prstGeom>
          <a:noFill/>
        </p:spPr>
        <p:txBody>
          <a:bodyPr wrap="square">
            <a:spAutoFit/>
          </a:bodyPr>
          <a:lstStyle/>
          <a:p>
            <a:r>
              <a:rPr lang="ja-JP" altLang="en-US" dirty="0">
                <a:solidFill>
                  <a:srgbClr val="0000FF"/>
                </a:solidFill>
              </a:rPr>
              <a:t>情報と教育</a:t>
            </a:r>
            <a:endParaRPr lang="en-US" altLang="ja-JP" b="0" i="0" dirty="0">
              <a:solidFill>
                <a:srgbClr val="0000FF"/>
              </a:solidFill>
              <a:effectLst/>
              <a:highlight>
                <a:srgbClr val="FFFFFF"/>
              </a:highlight>
              <a:latin typeface="ヒラギノ角ゴProN W3"/>
            </a:endParaRPr>
          </a:p>
        </p:txBody>
      </p:sp>
      <p:grpSp>
        <p:nvGrpSpPr>
          <p:cNvPr id="18" name="グループ化 17">
            <a:extLst>
              <a:ext uri="{FF2B5EF4-FFF2-40B4-BE49-F238E27FC236}">
                <a16:creationId xmlns:a16="http://schemas.microsoft.com/office/drawing/2014/main" id="{65FEAD60-C5FB-3467-CE93-682B51CE1F07}"/>
              </a:ext>
            </a:extLst>
          </p:cNvPr>
          <p:cNvGrpSpPr>
            <a:grpSpLocks noChangeAspect="1"/>
          </p:cNvGrpSpPr>
          <p:nvPr/>
        </p:nvGrpSpPr>
        <p:grpSpPr>
          <a:xfrm>
            <a:off x="678657" y="3529013"/>
            <a:ext cx="1060704" cy="1271587"/>
            <a:chOff x="678657" y="3529013"/>
            <a:chExt cx="1060704" cy="1271587"/>
          </a:xfrm>
        </p:grpSpPr>
        <p:sp>
          <p:nvSpPr>
            <p:cNvPr id="16" name="楕円 15">
              <a:extLst>
                <a:ext uri="{FF2B5EF4-FFF2-40B4-BE49-F238E27FC236}">
                  <a16:creationId xmlns:a16="http://schemas.microsoft.com/office/drawing/2014/main" id="{27EF93AD-6C3F-2ED1-3300-49396F9D9608}"/>
                </a:ext>
              </a:extLst>
            </p:cNvPr>
            <p:cNvSpPr/>
            <p:nvPr/>
          </p:nvSpPr>
          <p:spPr bwMode="auto">
            <a:xfrm>
              <a:off x="750094" y="3529013"/>
              <a:ext cx="914400" cy="914400"/>
            </a:xfrm>
            <a:prstGeom prst="ellipse">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7" name="二等辺三角形 16">
              <a:extLst>
                <a:ext uri="{FF2B5EF4-FFF2-40B4-BE49-F238E27FC236}">
                  <a16:creationId xmlns:a16="http://schemas.microsoft.com/office/drawing/2014/main" id="{6468EEFD-E3AF-D6A6-83B6-8928B23364B3}"/>
                </a:ext>
              </a:extLst>
            </p:cNvPr>
            <p:cNvSpPr/>
            <p:nvPr/>
          </p:nvSpPr>
          <p:spPr bwMode="auto">
            <a:xfrm>
              <a:off x="678657" y="3886200"/>
              <a:ext cx="1060704" cy="914400"/>
            </a:xfrm>
            <a:prstGeom prst="triangle">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grpSp>
      <p:grpSp>
        <p:nvGrpSpPr>
          <p:cNvPr id="19" name="グループ化 18">
            <a:extLst>
              <a:ext uri="{FF2B5EF4-FFF2-40B4-BE49-F238E27FC236}">
                <a16:creationId xmlns:a16="http://schemas.microsoft.com/office/drawing/2014/main" id="{7ABA32C0-825C-D952-0093-3E79A1089A8B}"/>
              </a:ext>
            </a:extLst>
          </p:cNvPr>
          <p:cNvGrpSpPr>
            <a:grpSpLocks noChangeAspect="1"/>
          </p:cNvGrpSpPr>
          <p:nvPr/>
        </p:nvGrpSpPr>
        <p:grpSpPr>
          <a:xfrm>
            <a:off x="2500023" y="3975062"/>
            <a:ext cx="1060704" cy="1271587"/>
            <a:chOff x="678657" y="3529013"/>
            <a:chExt cx="1060704" cy="1271587"/>
          </a:xfrm>
        </p:grpSpPr>
        <p:sp>
          <p:nvSpPr>
            <p:cNvPr id="20" name="楕円 19">
              <a:extLst>
                <a:ext uri="{FF2B5EF4-FFF2-40B4-BE49-F238E27FC236}">
                  <a16:creationId xmlns:a16="http://schemas.microsoft.com/office/drawing/2014/main" id="{871F5140-B6BD-3836-C968-CB418E6D1E6D}"/>
                </a:ext>
              </a:extLst>
            </p:cNvPr>
            <p:cNvSpPr/>
            <p:nvPr/>
          </p:nvSpPr>
          <p:spPr bwMode="auto">
            <a:xfrm>
              <a:off x="750094" y="3529013"/>
              <a:ext cx="914400" cy="914400"/>
            </a:xfrm>
            <a:prstGeom prst="ellipse">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21" name="二等辺三角形 20">
              <a:extLst>
                <a:ext uri="{FF2B5EF4-FFF2-40B4-BE49-F238E27FC236}">
                  <a16:creationId xmlns:a16="http://schemas.microsoft.com/office/drawing/2014/main" id="{7BD5801B-41A5-E363-7AF4-71F97A4DFCEF}"/>
                </a:ext>
              </a:extLst>
            </p:cNvPr>
            <p:cNvSpPr/>
            <p:nvPr/>
          </p:nvSpPr>
          <p:spPr bwMode="auto">
            <a:xfrm>
              <a:off x="678657" y="3886200"/>
              <a:ext cx="1060704" cy="914400"/>
            </a:xfrm>
            <a:prstGeom prst="triangle">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grpSp>
      <p:grpSp>
        <p:nvGrpSpPr>
          <p:cNvPr id="22" name="グループ化 21">
            <a:extLst>
              <a:ext uri="{FF2B5EF4-FFF2-40B4-BE49-F238E27FC236}">
                <a16:creationId xmlns:a16="http://schemas.microsoft.com/office/drawing/2014/main" id="{459F7E5D-5FEE-9A1A-71A4-027D7553A8E6}"/>
              </a:ext>
            </a:extLst>
          </p:cNvPr>
          <p:cNvGrpSpPr>
            <a:grpSpLocks noChangeAspect="1"/>
          </p:cNvGrpSpPr>
          <p:nvPr/>
        </p:nvGrpSpPr>
        <p:grpSpPr>
          <a:xfrm>
            <a:off x="4141808" y="3387764"/>
            <a:ext cx="1060704" cy="1271587"/>
            <a:chOff x="678657" y="3529013"/>
            <a:chExt cx="1060704" cy="1271587"/>
          </a:xfrm>
        </p:grpSpPr>
        <p:sp>
          <p:nvSpPr>
            <p:cNvPr id="23" name="楕円 22">
              <a:extLst>
                <a:ext uri="{FF2B5EF4-FFF2-40B4-BE49-F238E27FC236}">
                  <a16:creationId xmlns:a16="http://schemas.microsoft.com/office/drawing/2014/main" id="{6ED90521-ED62-821E-5576-882B0051F394}"/>
                </a:ext>
              </a:extLst>
            </p:cNvPr>
            <p:cNvSpPr/>
            <p:nvPr/>
          </p:nvSpPr>
          <p:spPr bwMode="auto">
            <a:xfrm>
              <a:off x="750094" y="3529013"/>
              <a:ext cx="914400" cy="914400"/>
            </a:xfrm>
            <a:prstGeom prst="ellipse">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24" name="二等辺三角形 23">
              <a:extLst>
                <a:ext uri="{FF2B5EF4-FFF2-40B4-BE49-F238E27FC236}">
                  <a16:creationId xmlns:a16="http://schemas.microsoft.com/office/drawing/2014/main" id="{C13124FB-CA05-4245-3BDA-E5457D4A092E}"/>
                </a:ext>
              </a:extLst>
            </p:cNvPr>
            <p:cNvSpPr/>
            <p:nvPr/>
          </p:nvSpPr>
          <p:spPr bwMode="auto">
            <a:xfrm>
              <a:off x="678657" y="3886200"/>
              <a:ext cx="1060704" cy="914400"/>
            </a:xfrm>
            <a:prstGeom prst="triangle">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grpSp>
      <p:sp>
        <p:nvSpPr>
          <p:cNvPr id="39" name="正方形/長方形 38">
            <a:extLst>
              <a:ext uri="{FF2B5EF4-FFF2-40B4-BE49-F238E27FC236}">
                <a16:creationId xmlns:a16="http://schemas.microsoft.com/office/drawing/2014/main" id="{4F70702A-4B35-F78D-2E4F-EF71065BA5BB}"/>
              </a:ext>
            </a:extLst>
          </p:cNvPr>
          <p:cNvSpPr/>
          <p:nvPr/>
        </p:nvSpPr>
        <p:spPr bwMode="auto">
          <a:xfrm>
            <a:off x="950457" y="3914279"/>
            <a:ext cx="633016" cy="37375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ts val="1000"/>
              </a:lnSpc>
              <a:spcBef>
                <a:spcPct val="20000"/>
              </a:spcBef>
              <a:spcAft>
                <a:spcPct val="0"/>
              </a:spcAft>
              <a:buClrTx/>
              <a:buSzTx/>
              <a:buFontTx/>
              <a:buNone/>
              <a:tabLst/>
            </a:pPr>
            <a:r>
              <a:rPr kumimoji="1" lang="ja-JP" altLang="en-US"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rPr>
              <a:t>・・・</a:t>
            </a:r>
            <a:endParaRPr kumimoji="1" lang="en-US" altLang="ja-JP"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endParaRPr>
          </a:p>
          <a:p>
            <a:pPr marL="0" marR="0" indent="0" algn="l" defTabSz="914400" rtl="0" eaLnBrk="1" fontAlgn="base" latinLnBrk="0" hangingPunct="1">
              <a:lnSpc>
                <a:spcPts val="1000"/>
              </a:lnSpc>
              <a:spcBef>
                <a:spcPts val="0"/>
              </a:spcBef>
              <a:spcAft>
                <a:spcPct val="0"/>
              </a:spcAft>
              <a:buClrTx/>
              <a:buSzTx/>
              <a:buFontTx/>
              <a:buNone/>
              <a:tabLst/>
            </a:pPr>
            <a:r>
              <a:rPr lang="ja-JP" altLang="en-US" sz="2000" dirty="0">
                <a:solidFill>
                  <a:schemeClr val="accent1">
                    <a:lumMod val="75000"/>
                  </a:schemeClr>
                </a:solidFill>
                <a:ea typeface="ＭＳ Ｐゴシック" pitchFamily="50" charset="-128"/>
              </a:rPr>
              <a:t>・・・</a:t>
            </a:r>
            <a:endParaRPr kumimoji="1" lang="ja-JP" altLang="en-US"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endParaRPr>
          </a:p>
        </p:txBody>
      </p:sp>
      <p:sp>
        <p:nvSpPr>
          <p:cNvPr id="40" name="正方形/長方形 39">
            <a:extLst>
              <a:ext uri="{FF2B5EF4-FFF2-40B4-BE49-F238E27FC236}">
                <a16:creationId xmlns:a16="http://schemas.microsoft.com/office/drawing/2014/main" id="{A9871A31-7ECB-0C78-838A-54E93346985D}"/>
              </a:ext>
            </a:extLst>
          </p:cNvPr>
          <p:cNvSpPr/>
          <p:nvPr/>
        </p:nvSpPr>
        <p:spPr bwMode="auto">
          <a:xfrm>
            <a:off x="2742086" y="4308288"/>
            <a:ext cx="633016" cy="37375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ts val="1000"/>
              </a:lnSpc>
              <a:spcBef>
                <a:spcPct val="20000"/>
              </a:spcBef>
              <a:spcAft>
                <a:spcPct val="0"/>
              </a:spcAft>
              <a:buClrTx/>
              <a:buSzTx/>
              <a:buFontTx/>
              <a:buNone/>
              <a:tabLst/>
            </a:pPr>
            <a:r>
              <a:rPr kumimoji="1" lang="ja-JP" altLang="en-US"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rPr>
              <a:t>・・・</a:t>
            </a:r>
            <a:endParaRPr kumimoji="1" lang="en-US" altLang="ja-JP"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endParaRPr>
          </a:p>
          <a:p>
            <a:pPr marL="0" marR="0" indent="0" algn="l" defTabSz="914400" rtl="0" eaLnBrk="1" fontAlgn="base" latinLnBrk="0" hangingPunct="1">
              <a:lnSpc>
                <a:spcPts val="1000"/>
              </a:lnSpc>
              <a:spcBef>
                <a:spcPts val="0"/>
              </a:spcBef>
              <a:spcAft>
                <a:spcPct val="0"/>
              </a:spcAft>
              <a:buClrTx/>
              <a:buSzTx/>
              <a:buFontTx/>
              <a:buNone/>
              <a:tabLst/>
            </a:pPr>
            <a:r>
              <a:rPr lang="ja-JP" altLang="en-US" sz="2000" dirty="0">
                <a:solidFill>
                  <a:schemeClr val="accent1">
                    <a:lumMod val="75000"/>
                  </a:schemeClr>
                </a:solidFill>
                <a:ea typeface="ＭＳ Ｐゴシック" pitchFamily="50" charset="-128"/>
              </a:rPr>
              <a:t>・・・</a:t>
            </a:r>
            <a:endParaRPr kumimoji="1" lang="ja-JP" altLang="en-US"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endParaRPr>
          </a:p>
        </p:txBody>
      </p:sp>
      <p:sp>
        <p:nvSpPr>
          <p:cNvPr id="41" name="正方形/長方形 40">
            <a:extLst>
              <a:ext uri="{FF2B5EF4-FFF2-40B4-BE49-F238E27FC236}">
                <a16:creationId xmlns:a16="http://schemas.microsoft.com/office/drawing/2014/main" id="{0B175E9F-C08E-159F-14B8-8D7FFE6E2C2F}"/>
              </a:ext>
            </a:extLst>
          </p:cNvPr>
          <p:cNvSpPr/>
          <p:nvPr/>
        </p:nvSpPr>
        <p:spPr bwMode="auto">
          <a:xfrm>
            <a:off x="4421042" y="3698688"/>
            <a:ext cx="633016" cy="37375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ts val="1000"/>
              </a:lnSpc>
              <a:spcBef>
                <a:spcPct val="20000"/>
              </a:spcBef>
              <a:spcAft>
                <a:spcPct val="0"/>
              </a:spcAft>
              <a:buClrTx/>
              <a:buSzTx/>
              <a:buFontTx/>
              <a:buNone/>
              <a:tabLst/>
            </a:pPr>
            <a:r>
              <a:rPr kumimoji="1" lang="ja-JP" altLang="en-US"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rPr>
              <a:t>・・・</a:t>
            </a:r>
            <a:endParaRPr kumimoji="1" lang="en-US" altLang="ja-JP"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endParaRPr>
          </a:p>
          <a:p>
            <a:pPr marL="0" marR="0" indent="0" algn="l" defTabSz="914400" rtl="0" eaLnBrk="1" fontAlgn="base" latinLnBrk="0" hangingPunct="1">
              <a:lnSpc>
                <a:spcPts val="1000"/>
              </a:lnSpc>
              <a:spcBef>
                <a:spcPts val="0"/>
              </a:spcBef>
              <a:spcAft>
                <a:spcPct val="0"/>
              </a:spcAft>
              <a:buClrTx/>
              <a:buSzTx/>
              <a:buFontTx/>
              <a:buNone/>
              <a:tabLst/>
            </a:pPr>
            <a:r>
              <a:rPr lang="ja-JP" altLang="en-US" sz="2000" dirty="0">
                <a:solidFill>
                  <a:schemeClr val="accent1">
                    <a:lumMod val="75000"/>
                  </a:schemeClr>
                </a:solidFill>
                <a:ea typeface="ＭＳ Ｐゴシック" pitchFamily="50" charset="-128"/>
              </a:rPr>
              <a:t>・・・</a:t>
            </a:r>
            <a:endParaRPr kumimoji="1" lang="ja-JP" altLang="en-US"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endParaRPr>
          </a:p>
        </p:txBody>
      </p:sp>
      <p:cxnSp>
        <p:nvCxnSpPr>
          <p:cNvPr id="45" name="直線矢印コネクタ 44">
            <a:extLst>
              <a:ext uri="{FF2B5EF4-FFF2-40B4-BE49-F238E27FC236}">
                <a16:creationId xmlns:a16="http://schemas.microsoft.com/office/drawing/2014/main" id="{04A9AF7D-2EFF-525B-F7A0-1F890FCFFC90}"/>
              </a:ext>
            </a:extLst>
          </p:cNvPr>
          <p:cNvCxnSpPr>
            <a:cxnSpLocks/>
          </p:cNvCxnSpPr>
          <p:nvPr/>
        </p:nvCxnSpPr>
        <p:spPr bwMode="auto">
          <a:xfrm>
            <a:off x="1776761" y="4140820"/>
            <a:ext cx="713678" cy="96643"/>
          </a:xfrm>
          <a:prstGeom prst="straightConnector1">
            <a:avLst/>
          </a:prstGeom>
          <a:noFill/>
          <a:ln w="76200" cap="flat" cmpd="sng" algn="ctr">
            <a:solidFill>
              <a:schemeClr val="accent1">
                <a:lumMod val="75000"/>
              </a:schemeClr>
            </a:solidFill>
            <a:prstDash val="solid"/>
            <a:round/>
            <a:headEnd type="triangle" w="med" len="med"/>
            <a:tailEnd type="triangle" w="med" len="med"/>
          </a:ln>
          <a:effectLst/>
        </p:spPr>
      </p:cxnSp>
      <p:cxnSp>
        <p:nvCxnSpPr>
          <p:cNvPr id="47" name="直線矢印コネクタ 46">
            <a:extLst>
              <a:ext uri="{FF2B5EF4-FFF2-40B4-BE49-F238E27FC236}">
                <a16:creationId xmlns:a16="http://schemas.microsoft.com/office/drawing/2014/main" id="{4523CA70-DE26-39F4-615F-3B9DC807E46F}"/>
              </a:ext>
            </a:extLst>
          </p:cNvPr>
          <p:cNvCxnSpPr>
            <a:cxnSpLocks/>
          </p:cNvCxnSpPr>
          <p:nvPr/>
        </p:nvCxnSpPr>
        <p:spPr bwMode="auto">
          <a:xfrm flipV="1">
            <a:off x="1806497" y="3755753"/>
            <a:ext cx="2311265" cy="124871"/>
          </a:xfrm>
          <a:prstGeom prst="straightConnector1">
            <a:avLst/>
          </a:prstGeom>
          <a:noFill/>
          <a:ln w="76200" cap="flat" cmpd="sng" algn="ctr">
            <a:solidFill>
              <a:schemeClr val="accent1">
                <a:lumMod val="75000"/>
              </a:schemeClr>
            </a:solidFill>
            <a:prstDash val="solid"/>
            <a:round/>
            <a:headEnd type="triangle" w="med" len="med"/>
            <a:tailEnd type="triangle" w="med" len="med"/>
          </a:ln>
          <a:effectLst/>
        </p:spPr>
      </p:cxnSp>
      <p:cxnSp>
        <p:nvCxnSpPr>
          <p:cNvPr id="50" name="直線矢印コネクタ 49">
            <a:extLst>
              <a:ext uri="{FF2B5EF4-FFF2-40B4-BE49-F238E27FC236}">
                <a16:creationId xmlns:a16="http://schemas.microsoft.com/office/drawing/2014/main" id="{69DFB28E-4374-1621-D419-B4AD01ABD70A}"/>
              </a:ext>
            </a:extLst>
          </p:cNvPr>
          <p:cNvCxnSpPr>
            <a:cxnSpLocks/>
          </p:cNvCxnSpPr>
          <p:nvPr/>
        </p:nvCxnSpPr>
        <p:spPr bwMode="auto">
          <a:xfrm flipV="1">
            <a:off x="3479180" y="4111083"/>
            <a:ext cx="669074" cy="111512"/>
          </a:xfrm>
          <a:prstGeom prst="straightConnector1">
            <a:avLst/>
          </a:prstGeom>
          <a:noFill/>
          <a:ln w="76200" cap="flat" cmpd="sng" algn="ctr">
            <a:solidFill>
              <a:schemeClr val="accent1">
                <a:lumMod val="75000"/>
              </a:schemeClr>
            </a:solidFill>
            <a:prstDash val="solid"/>
            <a:round/>
            <a:headEnd type="triangle" w="med" len="med"/>
            <a:tailEnd type="triangle" w="med" len="med"/>
          </a:ln>
          <a:effectLst/>
        </p:spPr>
      </p:cxnSp>
      <p:grpSp>
        <p:nvGrpSpPr>
          <p:cNvPr id="82" name="グループ化 81">
            <a:extLst>
              <a:ext uri="{FF2B5EF4-FFF2-40B4-BE49-F238E27FC236}">
                <a16:creationId xmlns:a16="http://schemas.microsoft.com/office/drawing/2014/main" id="{79494153-7540-E3AC-38E4-FC968ED25FF0}"/>
              </a:ext>
            </a:extLst>
          </p:cNvPr>
          <p:cNvGrpSpPr/>
          <p:nvPr/>
        </p:nvGrpSpPr>
        <p:grpSpPr>
          <a:xfrm>
            <a:off x="757169" y="5151864"/>
            <a:ext cx="781699" cy="966437"/>
            <a:chOff x="757169" y="5151864"/>
            <a:chExt cx="781699" cy="966437"/>
          </a:xfrm>
        </p:grpSpPr>
        <p:sp>
          <p:nvSpPr>
            <p:cNvPr id="34" name="正方形/長方形 33">
              <a:extLst>
                <a:ext uri="{FF2B5EF4-FFF2-40B4-BE49-F238E27FC236}">
                  <a16:creationId xmlns:a16="http://schemas.microsoft.com/office/drawing/2014/main" id="{2271AFB7-B540-8544-726E-F521EA57CB8E}"/>
                </a:ext>
              </a:extLst>
            </p:cNvPr>
            <p:cNvSpPr/>
            <p:nvPr/>
          </p:nvSpPr>
          <p:spPr bwMode="auto">
            <a:xfrm>
              <a:off x="920720" y="5151864"/>
              <a:ext cx="618148" cy="840058"/>
            </a:xfrm>
            <a:prstGeom prst="rect">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35" name="正方形/長方形 34">
              <a:extLst>
                <a:ext uri="{FF2B5EF4-FFF2-40B4-BE49-F238E27FC236}">
                  <a16:creationId xmlns:a16="http://schemas.microsoft.com/office/drawing/2014/main" id="{E650A78A-E291-0103-6F99-38E19E364DE3}"/>
                </a:ext>
              </a:extLst>
            </p:cNvPr>
            <p:cNvSpPr/>
            <p:nvPr/>
          </p:nvSpPr>
          <p:spPr bwMode="auto">
            <a:xfrm>
              <a:off x="831511" y="5203902"/>
              <a:ext cx="618148" cy="840058"/>
            </a:xfrm>
            <a:prstGeom prst="rect">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36" name="正方形/長方形 35">
              <a:extLst>
                <a:ext uri="{FF2B5EF4-FFF2-40B4-BE49-F238E27FC236}">
                  <a16:creationId xmlns:a16="http://schemas.microsoft.com/office/drawing/2014/main" id="{A7E008FB-4129-53A2-F978-F4AE0A30A17A}"/>
                </a:ext>
              </a:extLst>
            </p:cNvPr>
            <p:cNvSpPr/>
            <p:nvPr/>
          </p:nvSpPr>
          <p:spPr bwMode="auto">
            <a:xfrm>
              <a:off x="757169" y="5278243"/>
              <a:ext cx="618148" cy="840058"/>
            </a:xfrm>
            <a:prstGeom prst="rect">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37" name="正方形/長方形 36">
              <a:extLst>
                <a:ext uri="{FF2B5EF4-FFF2-40B4-BE49-F238E27FC236}">
                  <a16:creationId xmlns:a16="http://schemas.microsoft.com/office/drawing/2014/main" id="{333611BE-3698-8A27-909C-BD5DB795EF1A}"/>
                </a:ext>
              </a:extLst>
            </p:cNvPr>
            <p:cNvSpPr/>
            <p:nvPr/>
          </p:nvSpPr>
          <p:spPr bwMode="auto">
            <a:xfrm>
              <a:off x="824076" y="5445713"/>
              <a:ext cx="633016" cy="37375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ts val="1000"/>
                </a:lnSpc>
                <a:spcBef>
                  <a:spcPct val="20000"/>
                </a:spcBef>
                <a:spcAft>
                  <a:spcPct val="0"/>
                </a:spcAft>
                <a:buClrTx/>
                <a:buSzTx/>
                <a:buFontTx/>
                <a:buNone/>
                <a:tabLst/>
              </a:pPr>
              <a:r>
                <a:rPr kumimoji="1" lang="ja-JP" altLang="en-US"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rPr>
                <a:t>・・・</a:t>
              </a:r>
              <a:endParaRPr kumimoji="1" lang="en-US" altLang="ja-JP"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endParaRPr>
            </a:p>
            <a:p>
              <a:pPr marL="0" marR="0" indent="0" algn="l" defTabSz="914400" rtl="0" eaLnBrk="1" fontAlgn="base" latinLnBrk="0" hangingPunct="1">
                <a:lnSpc>
                  <a:spcPts val="1000"/>
                </a:lnSpc>
                <a:spcBef>
                  <a:spcPts val="0"/>
                </a:spcBef>
                <a:spcAft>
                  <a:spcPct val="0"/>
                </a:spcAft>
                <a:buClrTx/>
                <a:buSzTx/>
                <a:buFontTx/>
                <a:buNone/>
                <a:tabLst/>
              </a:pPr>
              <a:r>
                <a:rPr lang="ja-JP" altLang="en-US" sz="2000" dirty="0">
                  <a:solidFill>
                    <a:schemeClr val="accent1">
                      <a:lumMod val="75000"/>
                    </a:schemeClr>
                  </a:solidFill>
                  <a:ea typeface="ＭＳ Ｐゴシック" pitchFamily="50" charset="-128"/>
                </a:rPr>
                <a:t>・・・</a:t>
              </a:r>
              <a:endParaRPr kumimoji="1" lang="ja-JP" altLang="en-US"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endParaRPr>
            </a:p>
          </p:txBody>
        </p:sp>
      </p:grpSp>
      <p:grpSp>
        <p:nvGrpSpPr>
          <p:cNvPr id="85" name="グループ化 84">
            <a:extLst>
              <a:ext uri="{FF2B5EF4-FFF2-40B4-BE49-F238E27FC236}">
                <a16:creationId xmlns:a16="http://schemas.microsoft.com/office/drawing/2014/main" id="{2770A818-4B3A-27E6-8B48-82A367AD415C}"/>
              </a:ext>
            </a:extLst>
          </p:cNvPr>
          <p:cNvGrpSpPr/>
          <p:nvPr/>
        </p:nvGrpSpPr>
        <p:grpSpPr>
          <a:xfrm>
            <a:off x="7040137" y="3833813"/>
            <a:ext cx="1627848" cy="1280880"/>
            <a:chOff x="7040137" y="3833813"/>
            <a:chExt cx="1627848" cy="1280880"/>
          </a:xfrm>
        </p:grpSpPr>
        <p:grpSp>
          <p:nvGrpSpPr>
            <p:cNvPr id="31" name="グループ化 30">
              <a:extLst>
                <a:ext uri="{FF2B5EF4-FFF2-40B4-BE49-F238E27FC236}">
                  <a16:creationId xmlns:a16="http://schemas.microsoft.com/office/drawing/2014/main" id="{055B5E44-05D7-F60E-B49F-ECD62BEF1471}"/>
                </a:ext>
              </a:extLst>
            </p:cNvPr>
            <p:cNvGrpSpPr>
              <a:grpSpLocks noChangeAspect="1"/>
            </p:cNvGrpSpPr>
            <p:nvPr/>
          </p:nvGrpSpPr>
          <p:grpSpPr>
            <a:xfrm>
              <a:off x="7607281" y="3833813"/>
              <a:ext cx="1060704" cy="1271587"/>
              <a:chOff x="678657" y="3529013"/>
              <a:chExt cx="1060704" cy="1271587"/>
            </a:xfrm>
          </p:grpSpPr>
          <p:sp>
            <p:nvSpPr>
              <p:cNvPr id="32" name="楕円 31">
                <a:extLst>
                  <a:ext uri="{FF2B5EF4-FFF2-40B4-BE49-F238E27FC236}">
                    <a16:creationId xmlns:a16="http://schemas.microsoft.com/office/drawing/2014/main" id="{28847F39-7A0C-FF72-8ACA-B574F2C3122D}"/>
                  </a:ext>
                </a:extLst>
              </p:cNvPr>
              <p:cNvSpPr/>
              <p:nvPr/>
            </p:nvSpPr>
            <p:spPr bwMode="auto">
              <a:xfrm>
                <a:off x="750094" y="3529013"/>
                <a:ext cx="914400" cy="914400"/>
              </a:xfrm>
              <a:prstGeom prst="ellipse">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33" name="二等辺三角形 32">
                <a:extLst>
                  <a:ext uri="{FF2B5EF4-FFF2-40B4-BE49-F238E27FC236}">
                    <a16:creationId xmlns:a16="http://schemas.microsoft.com/office/drawing/2014/main" id="{44C64D7B-740A-C73F-8B53-C2117F97DB3C}"/>
                  </a:ext>
                </a:extLst>
              </p:cNvPr>
              <p:cNvSpPr/>
              <p:nvPr/>
            </p:nvSpPr>
            <p:spPr bwMode="auto">
              <a:xfrm>
                <a:off x="678657" y="3886200"/>
                <a:ext cx="1060704" cy="914400"/>
              </a:xfrm>
              <a:prstGeom prst="triangle">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grpSp>
        <p:sp>
          <p:nvSpPr>
            <p:cNvPr id="44" name="正方形/長方形 43">
              <a:extLst>
                <a:ext uri="{FF2B5EF4-FFF2-40B4-BE49-F238E27FC236}">
                  <a16:creationId xmlns:a16="http://schemas.microsoft.com/office/drawing/2014/main" id="{2B499D10-85B5-9B83-3E31-479C96999F29}"/>
                </a:ext>
              </a:extLst>
            </p:cNvPr>
            <p:cNvSpPr/>
            <p:nvPr/>
          </p:nvSpPr>
          <p:spPr bwMode="auto">
            <a:xfrm>
              <a:off x="7856779" y="4114999"/>
              <a:ext cx="633016" cy="37375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ts val="1000"/>
                </a:lnSpc>
                <a:spcBef>
                  <a:spcPct val="20000"/>
                </a:spcBef>
                <a:spcAft>
                  <a:spcPct val="0"/>
                </a:spcAft>
                <a:buClrTx/>
                <a:buSzTx/>
                <a:buFontTx/>
                <a:buNone/>
                <a:tabLst/>
              </a:pPr>
              <a:r>
                <a:rPr kumimoji="1" lang="ja-JP" altLang="en-US"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rPr>
                <a:t>・・・</a:t>
              </a:r>
              <a:endParaRPr kumimoji="1" lang="en-US" altLang="ja-JP"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endParaRPr>
            </a:p>
            <a:p>
              <a:pPr marL="0" marR="0" indent="0" algn="l" defTabSz="914400" rtl="0" eaLnBrk="1" fontAlgn="base" latinLnBrk="0" hangingPunct="1">
                <a:lnSpc>
                  <a:spcPts val="1000"/>
                </a:lnSpc>
                <a:spcBef>
                  <a:spcPts val="0"/>
                </a:spcBef>
                <a:spcAft>
                  <a:spcPct val="0"/>
                </a:spcAft>
                <a:buClrTx/>
                <a:buSzTx/>
                <a:buFontTx/>
                <a:buNone/>
                <a:tabLst/>
              </a:pPr>
              <a:r>
                <a:rPr lang="ja-JP" altLang="en-US" sz="2000" dirty="0">
                  <a:solidFill>
                    <a:schemeClr val="accent1">
                      <a:lumMod val="75000"/>
                    </a:schemeClr>
                  </a:solidFill>
                  <a:ea typeface="ＭＳ Ｐゴシック" pitchFamily="50" charset="-128"/>
                </a:rPr>
                <a:t>・・・</a:t>
              </a:r>
              <a:endParaRPr kumimoji="1" lang="ja-JP" altLang="en-US"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endParaRPr>
            </a:p>
          </p:txBody>
        </p:sp>
        <p:cxnSp>
          <p:nvCxnSpPr>
            <p:cNvPr id="62" name="直線矢印コネクタ 61">
              <a:extLst>
                <a:ext uri="{FF2B5EF4-FFF2-40B4-BE49-F238E27FC236}">
                  <a16:creationId xmlns:a16="http://schemas.microsoft.com/office/drawing/2014/main" id="{CC2B6918-5540-64D5-4802-A5C1937CF639}"/>
                </a:ext>
              </a:extLst>
            </p:cNvPr>
            <p:cNvCxnSpPr>
              <a:cxnSpLocks/>
            </p:cNvCxnSpPr>
            <p:nvPr/>
          </p:nvCxnSpPr>
          <p:spPr bwMode="auto">
            <a:xfrm flipV="1">
              <a:off x="7040137" y="4624039"/>
              <a:ext cx="564995" cy="490654"/>
            </a:xfrm>
            <a:prstGeom prst="straightConnector1">
              <a:avLst/>
            </a:prstGeom>
            <a:noFill/>
            <a:ln w="76200" cap="flat" cmpd="sng" algn="ctr">
              <a:solidFill>
                <a:schemeClr val="bg1">
                  <a:lumMod val="75000"/>
                </a:schemeClr>
              </a:solidFill>
              <a:prstDash val="solid"/>
              <a:round/>
              <a:headEnd type="triangle" w="med" len="med"/>
              <a:tailEnd type="triangle" w="med" len="med"/>
            </a:ln>
            <a:effectLst/>
          </p:spPr>
        </p:cxnSp>
      </p:grpSp>
      <p:grpSp>
        <p:nvGrpSpPr>
          <p:cNvPr id="84" name="グループ化 83">
            <a:extLst>
              <a:ext uri="{FF2B5EF4-FFF2-40B4-BE49-F238E27FC236}">
                <a16:creationId xmlns:a16="http://schemas.microsoft.com/office/drawing/2014/main" id="{F7D91D7C-4BF1-8F9C-7AB9-6F4FF21F2C87}"/>
              </a:ext>
            </a:extLst>
          </p:cNvPr>
          <p:cNvGrpSpPr/>
          <p:nvPr/>
        </p:nvGrpSpPr>
        <p:grpSpPr>
          <a:xfrm>
            <a:off x="1760732" y="4088780"/>
            <a:ext cx="5478735" cy="2540621"/>
            <a:chOff x="1760732" y="4088780"/>
            <a:chExt cx="5478735" cy="2540621"/>
          </a:xfrm>
        </p:grpSpPr>
        <p:grpSp>
          <p:nvGrpSpPr>
            <p:cNvPr id="25" name="グループ化 24">
              <a:extLst>
                <a:ext uri="{FF2B5EF4-FFF2-40B4-BE49-F238E27FC236}">
                  <a16:creationId xmlns:a16="http://schemas.microsoft.com/office/drawing/2014/main" id="{12706545-56E5-8947-9051-8EBFA17C821D}"/>
                </a:ext>
              </a:extLst>
            </p:cNvPr>
            <p:cNvGrpSpPr>
              <a:grpSpLocks noChangeAspect="1"/>
            </p:cNvGrpSpPr>
            <p:nvPr/>
          </p:nvGrpSpPr>
          <p:grpSpPr>
            <a:xfrm>
              <a:off x="6178763" y="5194262"/>
              <a:ext cx="1060704" cy="1271587"/>
              <a:chOff x="678657" y="3529013"/>
              <a:chExt cx="1060704" cy="1271587"/>
            </a:xfrm>
          </p:grpSpPr>
          <p:sp>
            <p:nvSpPr>
              <p:cNvPr id="26" name="楕円 25">
                <a:extLst>
                  <a:ext uri="{FF2B5EF4-FFF2-40B4-BE49-F238E27FC236}">
                    <a16:creationId xmlns:a16="http://schemas.microsoft.com/office/drawing/2014/main" id="{9017E2A1-393B-6E85-834B-16FBC4AA1CAC}"/>
                  </a:ext>
                </a:extLst>
              </p:cNvPr>
              <p:cNvSpPr/>
              <p:nvPr/>
            </p:nvSpPr>
            <p:spPr bwMode="auto">
              <a:xfrm>
                <a:off x="750094" y="3529013"/>
                <a:ext cx="914400" cy="914400"/>
              </a:xfrm>
              <a:prstGeom prst="ellipse">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27" name="二等辺三角形 26">
                <a:extLst>
                  <a:ext uri="{FF2B5EF4-FFF2-40B4-BE49-F238E27FC236}">
                    <a16:creationId xmlns:a16="http://schemas.microsoft.com/office/drawing/2014/main" id="{7A6C6CCC-D75E-A413-9F65-D98AAC711F34}"/>
                  </a:ext>
                </a:extLst>
              </p:cNvPr>
              <p:cNvSpPr/>
              <p:nvPr/>
            </p:nvSpPr>
            <p:spPr bwMode="auto">
              <a:xfrm>
                <a:off x="678657" y="3886200"/>
                <a:ext cx="1060704" cy="914400"/>
              </a:xfrm>
              <a:prstGeom prst="triangle">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grpSp>
        <p:grpSp>
          <p:nvGrpSpPr>
            <p:cNvPr id="28" name="グループ化 27">
              <a:extLst>
                <a:ext uri="{FF2B5EF4-FFF2-40B4-BE49-F238E27FC236}">
                  <a16:creationId xmlns:a16="http://schemas.microsoft.com/office/drawing/2014/main" id="{5FCFBA5C-A50F-9F81-3EFC-6AD9C6A15870}"/>
                </a:ext>
              </a:extLst>
            </p:cNvPr>
            <p:cNvGrpSpPr>
              <a:grpSpLocks noChangeAspect="1"/>
            </p:cNvGrpSpPr>
            <p:nvPr/>
          </p:nvGrpSpPr>
          <p:grpSpPr>
            <a:xfrm>
              <a:off x="4022861" y="5357814"/>
              <a:ext cx="1060704" cy="1271587"/>
              <a:chOff x="678657" y="3529013"/>
              <a:chExt cx="1060704" cy="1271587"/>
            </a:xfrm>
          </p:grpSpPr>
          <p:sp>
            <p:nvSpPr>
              <p:cNvPr id="29" name="楕円 28">
                <a:extLst>
                  <a:ext uri="{FF2B5EF4-FFF2-40B4-BE49-F238E27FC236}">
                    <a16:creationId xmlns:a16="http://schemas.microsoft.com/office/drawing/2014/main" id="{7F673B72-6A6E-E6FF-DC97-E2466CA6E388}"/>
                  </a:ext>
                </a:extLst>
              </p:cNvPr>
              <p:cNvSpPr/>
              <p:nvPr/>
            </p:nvSpPr>
            <p:spPr bwMode="auto">
              <a:xfrm>
                <a:off x="750094" y="3529013"/>
                <a:ext cx="914400" cy="914400"/>
              </a:xfrm>
              <a:prstGeom prst="ellipse">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30" name="二等辺三角形 29">
                <a:extLst>
                  <a:ext uri="{FF2B5EF4-FFF2-40B4-BE49-F238E27FC236}">
                    <a16:creationId xmlns:a16="http://schemas.microsoft.com/office/drawing/2014/main" id="{8C3210A5-9C7D-08E5-2F2C-A9241BDFA336}"/>
                  </a:ext>
                </a:extLst>
              </p:cNvPr>
              <p:cNvSpPr/>
              <p:nvPr/>
            </p:nvSpPr>
            <p:spPr bwMode="auto">
              <a:xfrm>
                <a:off x="678657" y="3886200"/>
                <a:ext cx="1060704" cy="914400"/>
              </a:xfrm>
              <a:prstGeom prst="triangle">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grpSp>
        <p:sp>
          <p:nvSpPr>
            <p:cNvPr id="42" name="正方形/長方形 41">
              <a:extLst>
                <a:ext uri="{FF2B5EF4-FFF2-40B4-BE49-F238E27FC236}">
                  <a16:creationId xmlns:a16="http://schemas.microsoft.com/office/drawing/2014/main" id="{61E4D8AA-D29A-6CF8-9B3B-D7C1936CB1A7}"/>
                </a:ext>
              </a:extLst>
            </p:cNvPr>
            <p:cNvSpPr/>
            <p:nvPr/>
          </p:nvSpPr>
          <p:spPr bwMode="auto">
            <a:xfrm>
              <a:off x="6428262" y="5423410"/>
              <a:ext cx="633016" cy="37375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ts val="1000"/>
                </a:lnSpc>
                <a:spcBef>
                  <a:spcPct val="20000"/>
                </a:spcBef>
                <a:spcAft>
                  <a:spcPct val="0"/>
                </a:spcAft>
                <a:buClrTx/>
                <a:buSzTx/>
                <a:buFontTx/>
                <a:buNone/>
                <a:tabLst/>
              </a:pPr>
              <a:r>
                <a:rPr kumimoji="1" lang="ja-JP" altLang="en-US"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rPr>
                <a:t>・・・</a:t>
              </a:r>
              <a:endParaRPr kumimoji="1" lang="en-US" altLang="ja-JP"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endParaRPr>
            </a:p>
            <a:p>
              <a:pPr marL="0" marR="0" indent="0" algn="l" defTabSz="914400" rtl="0" eaLnBrk="1" fontAlgn="base" latinLnBrk="0" hangingPunct="1">
                <a:lnSpc>
                  <a:spcPts val="1000"/>
                </a:lnSpc>
                <a:spcBef>
                  <a:spcPts val="0"/>
                </a:spcBef>
                <a:spcAft>
                  <a:spcPct val="0"/>
                </a:spcAft>
                <a:buClrTx/>
                <a:buSzTx/>
                <a:buFontTx/>
                <a:buNone/>
                <a:tabLst/>
              </a:pPr>
              <a:r>
                <a:rPr lang="ja-JP" altLang="en-US" sz="2000" dirty="0">
                  <a:solidFill>
                    <a:schemeClr val="accent1">
                      <a:lumMod val="75000"/>
                    </a:schemeClr>
                  </a:solidFill>
                  <a:ea typeface="ＭＳ Ｐゴシック" pitchFamily="50" charset="-128"/>
                </a:rPr>
                <a:t>・・・</a:t>
              </a:r>
              <a:endParaRPr kumimoji="1" lang="ja-JP" altLang="en-US"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endParaRPr>
            </a:p>
          </p:txBody>
        </p:sp>
        <p:sp>
          <p:nvSpPr>
            <p:cNvPr id="43" name="正方形/長方形 42">
              <a:extLst>
                <a:ext uri="{FF2B5EF4-FFF2-40B4-BE49-F238E27FC236}">
                  <a16:creationId xmlns:a16="http://schemas.microsoft.com/office/drawing/2014/main" id="{45D213B9-AD33-23DE-A15C-F6C9AC46E791}"/>
                </a:ext>
              </a:extLst>
            </p:cNvPr>
            <p:cNvSpPr/>
            <p:nvPr/>
          </p:nvSpPr>
          <p:spPr bwMode="auto">
            <a:xfrm>
              <a:off x="4309530" y="5624131"/>
              <a:ext cx="633016" cy="37375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ts val="1000"/>
                </a:lnSpc>
                <a:spcBef>
                  <a:spcPct val="20000"/>
                </a:spcBef>
                <a:spcAft>
                  <a:spcPct val="0"/>
                </a:spcAft>
                <a:buClrTx/>
                <a:buSzTx/>
                <a:buFontTx/>
                <a:buNone/>
                <a:tabLst/>
              </a:pPr>
              <a:r>
                <a:rPr kumimoji="1" lang="ja-JP" altLang="en-US"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rPr>
                <a:t>・・・</a:t>
              </a:r>
              <a:endParaRPr kumimoji="1" lang="en-US" altLang="ja-JP"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endParaRPr>
            </a:p>
            <a:p>
              <a:pPr marL="0" marR="0" indent="0" algn="l" defTabSz="914400" rtl="0" eaLnBrk="1" fontAlgn="base" latinLnBrk="0" hangingPunct="1">
                <a:lnSpc>
                  <a:spcPts val="1000"/>
                </a:lnSpc>
                <a:spcBef>
                  <a:spcPts val="0"/>
                </a:spcBef>
                <a:spcAft>
                  <a:spcPct val="0"/>
                </a:spcAft>
                <a:buClrTx/>
                <a:buSzTx/>
                <a:buFontTx/>
                <a:buNone/>
                <a:tabLst/>
              </a:pPr>
              <a:r>
                <a:rPr lang="ja-JP" altLang="en-US" sz="2000" dirty="0">
                  <a:solidFill>
                    <a:schemeClr val="accent1">
                      <a:lumMod val="75000"/>
                    </a:schemeClr>
                  </a:solidFill>
                  <a:ea typeface="ＭＳ Ｐゴシック" pitchFamily="50" charset="-128"/>
                </a:rPr>
                <a:t>・・・</a:t>
              </a:r>
              <a:endParaRPr kumimoji="1" lang="ja-JP" altLang="en-US" sz="2000" b="0" i="0" u="none" strike="noStrike" cap="none" normalizeH="0" baseline="0" dirty="0">
                <a:ln>
                  <a:noFill/>
                </a:ln>
                <a:solidFill>
                  <a:schemeClr val="accent1">
                    <a:lumMod val="75000"/>
                  </a:schemeClr>
                </a:solidFill>
                <a:effectLst/>
                <a:latin typeface="Times New Roman" pitchFamily="18" charset="0"/>
                <a:ea typeface="ＭＳ Ｐゴシック" pitchFamily="50" charset="-128"/>
              </a:endParaRPr>
            </a:p>
          </p:txBody>
        </p:sp>
        <p:cxnSp>
          <p:nvCxnSpPr>
            <p:cNvPr id="65" name="直線矢印コネクタ 64">
              <a:extLst>
                <a:ext uri="{FF2B5EF4-FFF2-40B4-BE49-F238E27FC236}">
                  <a16:creationId xmlns:a16="http://schemas.microsoft.com/office/drawing/2014/main" id="{8C8E5DEA-1B03-3625-B618-B330E67B23B1}"/>
                </a:ext>
              </a:extLst>
            </p:cNvPr>
            <p:cNvCxnSpPr>
              <a:cxnSpLocks/>
            </p:cNvCxnSpPr>
            <p:nvPr/>
          </p:nvCxnSpPr>
          <p:spPr bwMode="auto">
            <a:xfrm>
              <a:off x="5165570" y="4200293"/>
              <a:ext cx="1040781" cy="981307"/>
            </a:xfrm>
            <a:prstGeom prst="straightConnector1">
              <a:avLst/>
            </a:prstGeom>
            <a:noFill/>
            <a:ln w="76200" cap="flat" cmpd="sng" algn="ctr">
              <a:solidFill>
                <a:schemeClr val="bg1">
                  <a:lumMod val="75000"/>
                </a:schemeClr>
              </a:solidFill>
              <a:prstDash val="solid"/>
              <a:round/>
              <a:headEnd type="triangle" w="med" len="med"/>
              <a:tailEnd type="triangle" w="med" len="med"/>
            </a:ln>
            <a:effectLst/>
          </p:spPr>
        </p:cxnSp>
        <p:cxnSp>
          <p:nvCxnSpPr>
            <p:cNvPr id="68" name="直線矢印コネクタ 67">
              <a:extLst>
                <a:ext uri="{FF2B5EF4-FFF2-40B4-BE49-F238E27FC236}">
                  <a16:creationId xmlns:a16="http://schemas.microsoft.com/office/drawing/2014/main" id="{46373D5C-84FE-5CBB-DD67-85A961EB489A}"/>
                </a:ext>
              </a:extLst>
            </p:cNvPr>
            <p:cNvCxnSpPr>
              <a:cxnSpLocks/>
            </p:cNvCxnSpPr>
            <p:nvPr/>
          </p:nvCxnSpPr>
          <p:spPr bwMode="auto">
            <a:xfrm flipH="1">
              <a:off x="4611169" y="4088780"/>
              <a:ext cx="71182" cy="1416405"/>
            </a:xfrm>
            <a:prstGeom prst="straightConnector1">
              <a:avLst/>
            </a:prstGeom>
            <a:noFill/>
            <a:ln w="76200" cap="flat" cmpd="sng" algn="ctr">
              <a:solidFill>
                <a:schemeClr val="bg1">
                  <a:lumMod val="75000"/>
                </a:schemeClr>
              </a:solidFill>
              <a:prstDash val="solid"/>
              <a:round/>
              <a:headEnd type="triangle" w="med" len="med"/>
              <a:tailEnd type="triangle" w="med" len="med"/>
            </a:ln>
            <a:effectLst/>
          </p:spPr>
        </p:cxnSp>
        <p:cxnSp>
          <p:nvCxnSpPr>
            <p:cNvPr id="71" name="直線矢印コネクタ 70">
              <a:extLst>
                <a:ext uri="{FF2B5EF4-FFF2-40B4-BE49-F238E27FC236}">
                  <a16:creationId xmlns:a16="http://schemas.microsoft.com/office/drawing/2014/main" id="{43A59619-8E0C-02DE-7BB5-3F80EC394C2D}"/>
                </a:ext>
              </a:extLst>
            </p:cNvPr>
            <p:cNvCxnSpPr>
              <a:cxnSpLocks/>
            </p:cNvCxnSpPr>
            <p:nvPr/>
          </p:nvCxnSpPr>
          <p:spPr bwMode="auto">
            <a:xfrm flipV="1">
              <a:off x="5173004" y="5568176"/>
              <a:ext cx="899532" cy="148682"/>
            </a:xfrm>
            <a:prstGeom prst="straightConnector1">
              <a:avLst/>
            </a:prstGeom>
            <a:noFill/>
            <a:ln w="76200" cap="flat" cmpd="sng" algn="ctr">
              <a:solidFill>
                <a:schemeClr val="bg1">
                  <a:lumMod val="75000"/>
                </a:schemeClr>
              </a:solidFill>
              <a:prstDash val="solid"/>
              <a:round/>
              <a:headEnd type="triangle" w="med" len="med"/>
              <a:tailEnd type="triangle" w="med" len="med"/>
            </a:ln>
            <a:effectLst/>
          </p:spPr>
        </p:cxnSp>
        <p:cxnSp>
          <p:nvCxnSpPr>
            <p:cNvPr id="74" name="直線矢印コネクタ 73">
              <a:extLst>
                <a:ext uri="{FF2B5EF4-FFF2-40B4-BE49-F238E27FC236}">
                  <a16:creationId xmlns:a16="http://schemas.microsoft.com/office/drawing/2014/main" id="{A0B53294-522E-B2F6-4E1B-A0A593C9F5BB}"/>
                </a:ext>
              </a:extLst>
            </p:cNvPr>
            <p:cNvCxnSpPr>
              <a:cxnSpLocks/>
            </p:cNvCxnSpPr>
            <p:nvPr/>
          </p:nvCxnSpPr>
          <p:spPr bwMode="auto">
            <a:xfrm>
              <a:off x="1760732" y="5538439"/>
              <a:ext cx="2193072" cy="230459"/>
            </a:xfrm>
            <a:prstGeom prst="straightConnector1">
              <a:avLst/>
            </a:prstGeom>
            <a:noFill/>
            <a:ln w="76200" cap="flat" cmpd="sng" algn="ctr">
              <a:solidFill>
                <a:schemeClr val="bg1">
                  <a:lumMod val="75000"/>
                </a:schemeClr>
              </a:solidFill>
              <a:prstDash val="solid"/>
              <a:round/>
              <a:headEnd type="triangle" w="med" len="med"/>
              <a:tailEnd type="triangle" w="med" len="med"/>
            </a:ln>
            <a:effectLst/>
          </p:spPr>
        </p:cxnSp>
      </p:grpSp>
      <p:cxnSp>
        <p:nvCxnSpPr>
          <p:cNvPr id="86" name="直線矢印コネクタ 85">
            <a:extLst>
              <a:ext uri="{FF2B5EF4-FFF2-40B4-BE49-F238E27FC236}">
                <a16:creationId xmlns:a16="http://schemas.microsoft.com/office/drawing/2014/main" id="{359AA2E2-E12B-E4CB-11C2-3910E3EA83BD}"/>
              </a:ext>
            </a:extLst>
          </p:cNvPr>
          <p:cNvCxnSpPr>
            <a:cxnSpLocks/>
          </p:cNvCxnSpPr>
          <p:nvPr/>
        </p:nvCxnSpPr>
        <p:spPr bwMode="auto">
          <a:xfrm flipV="1">
            <a:off x="1122556" y="4371278"/>
            <a:ext cx="81776" cy="706244"/>
          </a:xfrm>
          <a:prstGeom prst="straightConnector1">
            <a:avLst/>
          </a:prstGeom>
          <a:noFill/>
          <a:ln w="76200" cap="flat" cmpd="sng" algn="ctr">
            <a:solidFill>
              <a:srgbClr val="FF99FF"/>
            </a:solidFill>
            <a:prstDash val="solid"/>
            <a:round/>
            <a:headEnd type="triangle" w="med" len="med"/>
            <a:tailEnd type="triangle" w="med" len="med"/>
          </a:ln>
          <a:effectLst/>
        </p:spPr>
      </p:cxnSp>
      <p:cxnSp>
        <p:nvCxnSpPr>
          <p:cNvPr id="87" name="直線矢印コネクタ 86">
            <a:extLst>
              <a:ext uri="{FF2B5EF4-FFF2-40B4-BE49-F238E27FC236}">
                <a16:creationId xmlns:a16="http://schemas.microsoft.com/office/drawing/2014/main" id="{A8D406DF-7A17-317E-1985-BB92DC26A246}"/>
              </a:ext>
            </a:extLst>
          </p:cNvPr>
          <p:cNvCxnSpPr>
            <a:cxnSpLocks/>
          </p:cNvCxnSpPr>
          <p:nvPr/>
        </p:nvCxnSpPr>
        <p:spPr bwMode="auto">
          <a:xfrm flipV="1">
            <a:off x="1635512" y="4579434"/>
            <a:ext cx="1033347" cy="617034"/>
          </a:xfrm>
          <a:prstGeom prst="straightConnector1">
            <a:avLst/>
          </a:prstGeom>
          <a:noFill/>
          <a:ln w="76200" cap="flat" cmpd="sng" algn="ctr">
            <a:solidFill>
              <a:srgbClr val="FF99FF"/>
            </a:solidFill>
            <a:prstDash val="solid"/>
            <a:round/>
            <a:headEnd type="triangle" w="med" len="med"/>
            <a:tailEnd type="triangle" w="med" len="med"/>
          </a:ln>
          <a:effectLst/>
        </p:spPr>
      </p:cxnSp>
    </p:spTree>
    <p:extLst>
      <p:ext uri="{BB962C8B-B14F-4D97-AF65-F5344CB8AC3E}">
        <p14:creationId xmlns:p14="http://schemas.microsoft.com/office/powerpoint/2010/main" val="228137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p:bldP spid="13" grpId="0"/>
      <p:bldP spid="39" grpId="0"/>
      <p:bldP spid="40" grpId="0"/>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新しいﾌﾟﾚｾﾞﾝﾃｰｼｮﾝ">
  <a:themeElements>
    <a:clrScheme name="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新しいﾌﾟﾚｾﾞﾝﾃｰｼｮﾝ">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Office\Template\新しいﾌﾟﾚｾﾞﾝﾃｰｼｮﾝ.pot</Template>
  <TotalTime>166861</TotalTime>
  <Words>1043</Words>
  <Application>Microsoft Office PowerPoint</Application>
  <PresentationFormat>画面に合わせる (4:3)</PresentationFormat>
  <Paragraphs>116</Paragraphs>
  <Slides>12</Slides>
  <Notes>1</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スライド タイトル</vt:lpstr>
      </vt:variant>
      <vt:variant>
        <vt:i4>12</vt:i4>
      </vt:variant>
      <vt:variant>
        <vt:lpstr>目的別スライド ショー</vt:lpstr>
      </vt:variant>
      <vt:variant>
        <vt:i4>20</vt:i4>
      </vt:variant>
    </vt:vector>
  </HeadingPairs>
  <TitlesOfParts>
    <vt:vector size="37" baseType="lpstr">
      <vt:lpstr>ＭＳ Ｐゴシック</vt:lpstr>
      <vt:lpstr>ヒラギノ角ゴProN W3</vt:lpstr>
      <vt:lpstr>Arial</vt:lpstr>
      <vt:lpstr>Times New Roman</vt:lpstr>
      <vt:lpstr>新しいﾌﾟﾚｾﾞﾝﾃｰｼｮﾝ</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目的別スライド ショー1</vt:lpstr>
      <vt:lpstr>加速度</vt:lpstr>
      <vt:lpstr>等加速度運動</vt:lpstr>
      <vt:lpstr>t 消去公式</vt:lpstr>
      <vt:lpstr>最高点落下点</vt:lpstr>
      <vt:lpstr>要点</vt:lpstr>
      <vt:lpstr>x=∫vdt</vt:lpstr>
      <vt:lpstr>v=∫adx</vt:lpstr>
      <vt:lpstr>自由落下</vt:lpstr>
      <vt:lpstr>グラフ</vt:lpstr>
      <vt:lpstr>放物運動</vt:lpstr>
      <vt:lpstr>速度とグラフ</vt:lpstr>
      <vt:lpstr>速度とグラフ2</vt:lpstr>
      <vt:lpstr>加速度とグラフ</vt:lpstr>
      <vt:lpstr>加速度とグラフ2</vt:lpstr>
      <vt:lpstr>例1</vt:lpstr>
      <vt:lpstr>例1解</vt:lpstr>
      <vt:lpstr>例1解2</vt:lpstr>
      <vt:lpstr>例2</vt:lpstr>
      <vt:lpstr>例2解</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第3章　静磁場</dc:title>
  <dc:creator>akama</dc:creator>
  <cp:lastModifiedBy>keiichi akama</cp:lastModifiedBy>
  <cp:revision>1400</cp:revision>
  <cp:lastPrinted>2002-01-30T02:01:24Z</cp:lastPrinted>
  <dcterms:created xsi:type="dcterms:W3CDTF">2001-12-01T11:59:04Z</dcterms:created>
  <dcterms:modified xsi:type="dcterms:W3CDTF">2024-10-19T13:36:38Z</dcterms:modified>
</cp:coreProperties>
</file>