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2"/>
  </p:notesMasterIdLst>
  <p:handoutMasterIdLst>
    <p:handoutMasterId r:id="rId13"/>
  </p:handoutMasterIdLst>
  <p:sldIdLst>
    <p:sldId id="286" r:id="rId2"/>
    <p:sldId id="312" r:id="rId3"/>
    <p:sldId id="331" r:id="rId4"/>
    <p:sldId id="327" r:id="rId5"/>
    <p:sldId id="324" r:id="rId6"/>
    <p:sldId id="328" r:id="rId7"/>
    <p:sldId id="329" r:id="rId8"/>
    <p:sldId id="330" r:id="rId9"/>
    <p:sldId id="332" r:id="rId10"/>
    <p:sldId id="313" r:id="rId11"/>
  </p:sldIdLst>
  <p:sldSz cx="9144000" cy="6858000" type="screen4x3"/>
  <p:notesSz cx="6851650" cy="9747250"/>
  <p:custShowLst>
    <p:custShow name="目的別スライド ショー1" id="0">
      <p:sldLst/>
    </p:custShow>
    <p:custShow name="加速度" id="1">
      <p:sldLst/>
    </p:custShow>
    <p:custShow name="等加速度運動" id="2">
      <p:sldLst/>
    </p:custShow>
    <p:custShow name="t 消去公式" id="3">
      <p:sldLst/>
    </p:custShow>
    <p:custShow name="最高点落下点" id="4">
      <p:sldLst/>
    </p:custShow>
    <p:custShow name="要点" id="5">
      <p:sldLst/>
    </p:custShow>
    <p:custShow name="x=∫vdt" id="6">
      <p:sldLst/>
    </p:custShow>
    <p:custShow name="v=∫adx" id="7">
      <p:sldLst/>
    </p:custShow>
    <p:custShow name="自由落下" id="8">
      <p:sldLst/>
    </p:custShow>
    <p:custShow name="グラフ" id="9">
      <p:sldLst/>
    </p:custShow>
    <p:custShow name="放物運動" id="10">
      <p:sldLst/>
    </p:custShow>
    <p:custShow name="速度とグラフ" id="11">
      <p:sldLst/>
    </p:custShow>
    <p:custShow name="速度とグラフ2" id="12">
      <p:sldLst/>
    </p:custShow>
    <p:custShow name="加速度とグラフ" id="13">
      <p:sldLst/>
    </p:custShow>
    <p:custShow name="加速度とグラフ2" id="14">
      <p:sldLst/>
    </p:custShow>
    <p:custShow name="例1" id="15">
      <p:sldLst/>
    </p:custShow>
    <p:custShow name="例1解" id="16">
      <p:sldLst/>
    </p:custShow>
    <p:custShow name="例1解2" id="17">
      <p:sldLst/>
    </p:custShow>
    <p:custShow name="例2" id="18">
      <p:sldLst/>
    </p:custShow>
    <p:custShow name="例2解" id="19">
      <p:sldLst/>
    </p:custShow>
  </p:custShowLst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0F0"/>
    <a:srgbClr val="CC00FF"/>
    <a:srgbClr val="9900CC"/>
    <a:srgbClr val="FF3300"/>
    <a:srgbClr val="FF9900"/>
    <a:srgbClr val="00FF00"/>
    <a:srgbClr val="833648"/>
    <a:srgbClr val="FFF0D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7" autoAdjust="0"/>
    <p:restoredTop sz="95423" autoAdjust="0"/>
  </p:normalViewPr>
  <p:slideViewPr>
    <p:cSldViewPr snapToGrid="0">
      <p:cViewPr varScale="1">
        <p:scale>
          <a:sx n="87" d="100"/>
          <a:sy n="87" d="100"/>
        </p:scale>
        <p:origin x="104" y="1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-72" y="3810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D6EA795-C2A9-4ED0-A1EC-146A1BFE6C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603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68625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31838"/>
            <a:ext cx="4873625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30738"/>
            <a:ext cx="5026025" cy="4386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59888"/>
            <a:ext cx="2968625" cy="4873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2FB90E9-9E62-4A35-B3B3-8533D9573A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557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8614C-BC61-4BEB-AD36-19833BA863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826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56915-E38A-487F-9C68-7E4AACCA75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071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30E8A-9F81-4CBC-AD58-7CE0D987F8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844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2835F-1744-40CC-989B-9367605B7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116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BED622BC-FB2F-454B-8F73-669BB0300F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92A0170A-3BE7-12DD-499D-B2CE96C85F0F}"/>
              </a:ext>
            </a:extLst>
          </p:cNvPr>
          <p:cNvSpPr txBox="1"/>
          <p:nvPr/>
        </p:nvSpPr>
        <p:spPr>
          <a:xfrm>
            <a:off x="972767" y="2873450"/>
            <a:ext cx="7905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情報の定義を定式化する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86189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876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38EBD-D1AB-AA64-007C-48CB5FD7C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281D24D1-6CA3-4BCE-FC25-DF9848C8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4" y="0"/>
            <a:ext cx="10616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情報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6EFCD0BD-AFB9-EBF7-B516-16A7B4DAA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971" y="0"/>
            <a:ext cx="670094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因果関係</a:t>
            </a:r>
            <a:r>
              <a:rPr lang="ja-JP" altLang="en-US" dirty="0">
                <a:solidFill>
                  <a:srgbClr val="000000"/>
                </a:solidFill>
              </a:rPr>
              <a:t>において、その帰結を</a:t>
            </a:r>
            <a:endParaRPr lang="en-US" altLang="ja-JP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目標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として</a:t>
            </a:r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利用する</a:t>
            </a:r>
            <a:r>
              <a:rPr lang="en-US" altLang="ja-JP" dirty="0">
                <a:solidFill>
                  <a:srgbClr val="0000FF"/>
                </a:solidFill>
                <a:highlight>
                  <a:srgbClr val="FFFF00"/>
                </a:highlight>
              </a:rPr>
              <a:t>user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があるとき、</a:t>
            </a:r>
            <a:endParaRPr lang="en-US" altLang="ja-JP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その原因を構成する要素を</a:t>
            </a:r>
            <a:r>
              <a:rPr lang="ja-JP" altLang="en-US" dirty="0">
                <a:solidFill>
                  <a:srgbClr val="0000FF"/>
                </a:solidFill>
              </a:rPr>
              <a:t>情報</a:t>
            </a:r>
            <a:r>
              <a:rPr lang="ja-JP" altLang="en-US" dirty="0">
                <a:solidFill>
                  <a:srgbClr val="000000"/>
                </a:solidFill>
              </a:rPr>
              <a:t>という。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BE573F60-BF19-D373-F625-1E1CCABBC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00733"/>
            <a:ext cx="14867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複合体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22E05820-702C-6E60-6BC3-CCD3B466B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017" y="1500734"/>
            <a:ext cx="714063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自然界にある実体は</a:t>
            </a:r>
            <a:r>
              <a:rPr lang="ja-JP" altLang="en-US" dirty="0">
                <a:solidFill>
                  <a:srgbClr val="0000FF"/>
                </a:solidFill>
              </a:rPr>
              <a:t>基本粒子</a:t>
            </a:r>
            <a:r>
              <a:rPr lang="ja-JP" altLang="en-US" dirty="0">
                <a:solidFill>
                  <a:srgbClr val="000000"/>
                </a:solidFill>
              </a:rPr>
              <a:t>か</a:t>
            </a:r>
            <a:endParaRPr lang="en-US" altLang="ja-JP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それらが情報によって結合した</a:t>
            </a:r>
            <a:r>
              <a:rPr lang="ja-JP" altLang="en-US" dirty="0">
                <a:solidFill>
                  <a:srgbClr val="0000FF"/>
                </a:solidFill>
              </a:rPr>
              <a:t>複合体</a:t>
            </a:r>
            <a:r>
              <a:rPr lang="ja-JP" altLang="en-US" dirty="0">
                <a:solidFill>
                  <a:srgbClr val="000000"/>
                </a:solidFill>
              </a:rPr>
              <a:t>である。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0B9D7AE8-A35F-1F2A-73B4-69B312F85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8265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原子や分子も情報により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結合し、</a:t>
            </a:r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生き残り、情報を集積する。</a:t>
            </a:r>
            <a:endParaRPr lang="ja-JP" altLang="en-US" dirty="0">
              <a:highlight>
                <a:srgbClr val="FFFF00"/>
              </a:highlight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A3AB4B78-72D9-0C4E-A5BC-AC7585B0F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2406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これは生物や集団が生き残り、情報を集積する仕組みと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基本的に同じである。</a:t>
            </a:r>
            <a:endParaRPr lang="ja-JP" altLang="en-US" dirty="0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AFF7E71F-C1F7-8308-6567-103757EFA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41801"/>
            <a:ext cx="88019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原子や分子の世界では量子論を使う必要がある。</a:t>
            </a:r>
            <a:endParaRPr lang="ja-JP" altLang="en-US" dirty="0"/>
          </a:p>
        </p:txBody>
      </p:sp>
      <p:sp>
        <p:nvSpPr>
          <p:cNvPr id="10" name="Rectangle 22">
            <a:extLst>
              <a:ext uri="{FF2B5EF4-FFF2-40B4-BE49-F238E27FC236}">
                <a16:creationId xmlns:a16="http://schemas.microsoft.com/office/drawing/2014/main" id="{52B62F8A-9880-9D7A-C937-C7B3E35DA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88531"/>
            <a:ext cx="9144000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核子、原子核、原子、分子が自己を維持するための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量子情報の量</a:t>
            </a:r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を計算した。</a:t>
            </a:r>
            <a:endParaRPr lang="ja-JP" altLang="en-US" dirty="0">
              <a:highlight>
                <a:srgbClr val="FFFF00"/>
              </a:highlight>
            </a:endParaRP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08B84044-8A5B-18A9-CBC6-A4147EB21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75158"/>
            <a:ext cx="62891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原子は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量子コンピューター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を内蔵する。</a:t>
            </a:r>
            <a:endParaRPr lang="ja-JP" altLang="en-US" dirty="0"/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6C5F309D-E4D5-496E-442E-390C00D28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39230"/>
            <a:ext cx="40694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私の研究の最近の進展</a:t>
            </a:r>
          </a:p>
        </p:txBody>
      </p:sp>
      <p:sp>
        <p:nvSpPr>
          <p:cNvPr id="8" name="AutoShape 10">
            <a:extLst>
              <a:ext uri="{FF2B5EF4-FFF2-40B4-BE49-F238E27FC236}">
                <a16:creationId xmlns:a16="http://schemas.microsoft.com/office/drawing/2014/main" id="{FF32F980-4F0B-9489-E214-35658908F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5" y="0"/>
            <a:ext cx="7727693" cy="1470638"/>
          </a:xfrm>
          <a:prstGeom prst="roundRect">
            <a:avLst>
              <a:gd name="adj" fmla="val 15873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38EBD-D1AB-AA64-007C-48CB5FD7C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659FD7CF-2E19-E16E-116E-7BB1994AD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441" y="3827593"/>
            <a:ext cx="8183117" cy="676369"/>
          </a:xfrm>
          <a:prstGeom prst="rect">
            <a:avLst/>
          </a:prstGeom>
        </p:spPr>
      </p:pic>
      <p:sp>
        <p:nvSpPr>
          <p:cNvPr id="16" name="円形吹き出し 183">
            <a:extLst>
              <a:ext uri="{FF2B5EF4-FFF2-40B4-BE49-F238E27FC236}">
                <a16:creationId xmlns:a16="http://schemas.microsoft.com/office/drawing/2014/main" id="{28C334E1-AB7A-BD9E-243A-FDB7FACD6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001" y="4729758"/>
            <a:ext cx="6021096" cy="1473792"/>
          </a:xfrm>
          <a:prstGeom prst="wedgeEllipseCallout">
            <a:avLst>
              <a:gd name="adj1" fmla="val -32501"/>
              <a:gd name="adj2" fmla="val -69990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/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背景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b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のもとで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ならば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a'</a:t>
            </a:r>
          </a:p>
          <a:p>
            <a:pPr algn="ctr"/>
            <a:endParaRPr lang="ja-JP" altLang="en-US" dirty="0">
              <a:solidFill>
                <a:srgbClr val="996633"/>
              </a:solidFill>
              <a:cs typeface="Times New Roman" pitchFamily="18" charset="0"/>
            </a:endParaRPr>
          </a:p>
        </p:txBody>
      </p:sp>
      <p:sp>
        <p:nvSpPr>
          <p:cNvPr id="2" name="Rectangle 22">
            <a:extLst>
              <a:ext uri="{FF2B5EF4-FFF2-40B4-BE49-F238E27FC236}">
                <a16:creationId xmlns:a16="http://schemas.microsoft.com/office/drawing/2014/main" id="{281D24D1-6CA3-4BCE-FC25-DF9848C8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4" y="0"/>
            <a:ext cx="3346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物理的因果関係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9229B5C2-15DE-C6A7-C5AE-96B188D06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785" y="1480216"/>
            <a:ext cx="5944430" cy="647790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FE627B6-0F94-9EA0-E84D-2943942F1C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9680" y="5377784"/>
            <a:ext cx="4785818" cy="501133"/>
          </a:xfrm>
          <a:prstGeom prst="rect">
            <a:avLst/>
          </a:prstGeom>
        </p:spPr>
      </p:pic>
      <p:sp>
        <p:nvSpPr>
          <p:cNvPr id="4" name="円形吹き出し 183">
            <a:extLst>
              <a:ext uri="{FF2B5EF4-FFF2-40B4-BE49-F238E27FC236}">
                <a16:creationId xmlns:a16="http://schemas.microsoft.com/office/drawing/2014/main" id="{F49C6129-4D8D-90CA-4534-6C835A716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102" y="2187121"/>
            <a:ext cx="1036821" cy="517525"/>
          </a:xfrm>
          <a:prstGeom prst="wedgeEllipseCallout">
            <a:avLst>
              <a:gd name="adj1" fmla="val 11485"/>
              <a:gd name="adj2" fmla="val -85940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原因</a:t>
            </a:r>
          </a:p>
        </p:txBody>
      </p:sp>
      <p:sp>
        <p:nvSpPr>
          <p:cNvPr id="5" name="円形吹き出し 183">
            <a:extLst>
              <a:ext uri="{FF2B5EF4-FFF2-40B4-BE49-F238E27FC236}">
                <a16:creationId xmlns:a16="http://schemas.microsoft.com/office/drawing/2014/main" id="{D717779D-EA16-3610-C8E1-891622013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001" y="2187120"/>
            <a:ext cx="1036821" cy="517525"/>
          </a:xfrm>
          <a:prstGeom prst="wedgeEllipseCallout">
            <a:avLst>
              <a:gd name="adj1" fmla="val -15051"/>
              <a:gd name="adj2" fmla="val -90630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結果</a:t>
            </a:r>
          </a:p>
        </p:txBody>
      </p:sp>
      <p:sp>
        <p:nvSpPr>
          <p:cNvPr id="6" name="円形吹き出し 183">
            <a:extLst>
              <a:ext uri="{FF2B5EF4-FFF2-40B4-BE49-F238E27FC236}">
                <a16:creationId xmlns:a16="http://schemas.microsoft.com/office/drawing/2014/main" id="{A511F3AA-D4A9-215D-32C7-287605E8A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267" y="2174698"/>
            <a:ext cx="1307466" cy="517525"/>
          </a:xfrm>
          <a:prstGeom prst="wedgeEllipseCallout">
            <a:avLst>
              <a:gd name="adj1" fmla="val -3347"/>
              <a:gd name="adj2" fmla="val -95321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ならば</a:t>
            </a:r>
          </a:p>
        </p:txBody>
      </p:sp>
      <p:sp>
        <p:nvSpPr>
          <p:cNvPr id="7" name="円形吹き出し 183">
            <a:extLst>
              <a:ext uri="{FF2B5EF4-FFF2-40B4-BE49-F238E27FC236}">
                <a16:creationId xmlns:a16="http://schemas.microsoft.com/office/drawing/2014/main" id="{E3C41569-110F-B0ED-50DC-D21C0633D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097" y="2187120"/>
            <a:ext cx="832175" cy="517525"/>
          </a:xfrm>
          <a:prstGeom prst="wedgeEllipseCallout">
            <a:avLst>
              <a:gd name="adj1" fmla="val -16341"/>
              <a:gd name="adj2" fmla="val -89066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かつ</a:t>
            </a:r>
          </a:p>
        </p:txBody>
      </p:sp>
      <p:sp>
        <p:nvSpPr>
          <p:cNvPr id="8" name="円形吹き出し 183">
            <a:extLst>
              <a:ext uri="{FF2B5EF4-FFF2-40B4-BE49-F238E27FC236}">
                <a16:creationId xmlns:a16="http://schemas.microsoft.com/office/drawing/2014/main" id="{AAF1F5F9-CD16-7EFB-6B7C-5D79F4CFF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7989" y="2148441"/>
            <a:ext cx="1421954" cy="517525"/>
          </a:xfrm>
          <a:prstGeom prst="wedgeEllipseCallout">
            <a:avLst>
              <a:gd name="adj1" fmla="val -31706"/>
              <a:gd name="adj2" fmla="val -81248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時間順</a:t>
            </a:r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9697FD6A-372E-B5D8-AADF-19C22AB03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285" y="755238"/>
            <a:ext cx="10368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定義</a:t>
            </a:r>
          </a:p>
        </p:txBody>
      </p:sp>
      <p:sp>
        <p:nvSpPr>
          <p:cNvPr id="11" name="円形吹き出し 183">
            <a:extLst>
              <a:ext uri="{FF2B5EF4-FFF2-40B4-BE49-F238E27FC236}">
                <a16:creationId xmlns:a16="http://schemas.microsoft.com/office/drawing/2014/main" id="{99703D0B-BE3A-B851-DB4F-5C69415F0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29" y="3090697"/>
            <a:ext cx="4407148" cy="676369"/>
          </a:xfrm>
          <a:prstGeom prst="wedgeEllipseCallout">
            <a:avLst>
              <a:gd name="adj1" fmla="val -23627"/>
              <a:gd name="adj2" fmla="val 71414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/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背景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b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のもとで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が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a'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を起因</a:t>
            </a:r>
          </a:p>
        </p:txBody>
      </p:sp>
      <p:sp>
        <p:nvSpPr>
          <p:cNvPr id="12" name="円形吹き出し 183">
            <a:extLst>
              <a:ext uri="{FF2B5EF4-FFF2-40B4-BE49-F238E27FC236}">
                <a16:creationId xmlns:a16="http://schemas.microsoft.com/office/drawing/2014/main" id="{D1C3F3BE-E694-5620-4B29-555EFF408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335" y="780761"/>
            <a:ext cx="2124240" cy="626806"/>
          </a:xfrm>
          <a:prstGeom prst="wedgeEllipseCallout">
            <a:avLst>
              <a:gd name="adj1" fmla="val -3538"/>
              <a:gd name="adj2" fmla="val 46724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/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が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a'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を起因</a:t>
            </a:r>
          </a:p>
        </p:txBody>
      </p:sp>
      <p:sp>
        <p:nvSpPr>
          <p:cNvPr id="13" name="円形吹き出し 183">
            <a:extLst>
              <a:ext uri="{FF2B5EF4-FFF2-40B4-BE49-F238E27FC236}">
                <a16:creationId xmlns:a16="http://schemas.microsoft.com/office/drawing/2014/main" id="{C636430C-7DEC-6FF0-199D-E8FC304B6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0846" y="822488"/>
            <a:ext cx="1980828" cy="517525"/>
          </a:xfrm>
          <a:prstGeom prst="wedgeEllipseCallout">
            <a:avLst>
              <a:gd name="adj1" fmla="val -5390"/>
              <a:gd name="adj2" fmla="val 53222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/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ならば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a'</a:t>
            </a:r>
            <a:endParaRPr lang="ja-JP" altLang="en-US" dirty="0">
              <a:solidFill>
                <a:srgbClr val="996633"/>
              </a:solidFill>
              <a:cs typeface="Times New Roman" pitchFamily="18" charset="0"/>
            </a:endParaRPr>
          </a:p>
        </p:txBody>
      </p:sp>
      <p:sp>
        <p:nvSpPr>
          <p:cNvPr id="14" name="円形吹き出し 183">
            <a:extLst>
              <a:ext uri="{FF2B5EF4-FFF2-40B4-BE49-F238E27FC236}">
                <a16:creationId xmlns:a16="http://schemas.microsoft.com/office/drawing/2014/main" id="{5D14E668-8A0A-D1F8-5A19-9248F7D58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313" y="838000"/>
            <a:ext cx="1557798" cy="517525"/>
          </a:xfrm>
          <a:prstGeom prst="wedgeEllipseCallout">
            <a:avLst>
              <a:gd name="adj1" fmla="val -10746"/>
              <a:gd name="adj2" fmla="val 42277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/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の後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a'</a:t>
            </a:r>
            <a:endParaRPr lang="ja-JP" altLang="en-US" dirty="0">
              <a:solidFill>
                <a:srgbClr val="996633"/>
              </a:solidFill>
              <a:cs typeface="Times New Roman" pitchFamily="18" charset="0"/>
            </a:endParaRPr>
          </a:p>
        </p:txBody>
      </p:sp>
      <p:sp>
        <p:nvSpPr>
          <p:cNvPr id="15" name="円形吹き出し 183">
            <a:extLst>
              <a:ext uri="{FF2B5EF4-FFF2-40B4-BE49-F238E27FC236}">
                <a16:creationId xmlns:a16="http://schemas.microsoft.com/office/drawing/2014/main" id="{87ABD2C1-20C1-4957-B946-F592CAE38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1674" y="913594"/>
            <a:ext cx="728283" cy="324096"/>
          </a:xfrm>
          <a:prstGeom prst="wedgeEllipseCallout">
            <a:avLst>
              <a:gd name="adj1" fmla="val -7589"/>
              <a:gd name="adj2" fmla="val -43721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かつ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ED39A11E-DBA9-D7E2-68FF-DF39A92E9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179" y="789354"/>
            <a:ext cx="5513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≡</a:t>
            </a:r>
          </a:p>
        </p:txBody>
      </p:sp>
      <p:sp>
        <p:nvSpPr>
          <p:cNvPr id="18" name="円形吹き出し 183">
            <a:extLst>
              <a:ext uri="{FF2B5EF4-FFF2-40B4-BE49-F238E27FC236}">
                <a16:creationId xmlns:a16="http://schemas.microsoft.com/office/drawing/2014/main" id="{0B10B562-0C0A-2D55-07B0-0B0E1E351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773" y="3263376"/>
            <a:ext cx="1557798" cy="517525"/>
          </a:xfrm>
          <a:prstGeom prst="wedgeEllipseCallout">
            <a:avLst>
              <a:gd name="adj1" fmla="val -14382"/>
              <a:gd name="adj2" fmla="val 97003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/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b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の後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a'</a:t>
            </a:r>
            <a:endParaRPr lang="ja-JP" altLang="en-US" dirty="0">
              <a:solidFill>
                <a:srgbClr val="996633"/>
              </a:solidFill>
              <a:cs typeface="Times New Roman" pitchFamily="18" charset="0"/>
            </a:endParaRPr>
          </a:p>
        </p:txBody>
      </p:sp>
      <p:sp>
        <p:nvSpPr>
          <p:cNvPr id="19" name="円形吹き出し 183">
            <a:extLst>
              <a:ext uri="{FF2B5EF4-FFF2-40B4-BE49-F238E27FC236}">
                <a16:creationId xmlns:a16="http://schemas.microsoft.com/office/drawing/2014/main" id="{270A0C9B-E0E2-054E-B0C9-9771E609D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097" y="3260914"/>
            <a:ext cx="1557798" cy="517525"/>
          </a:xfrm>
          <a:prstGeom prst="wedgeEllipseCallout">
            <a:avLst>
              <a:gd name="adj1" fmla="val -19057"/>
              <a:gd name="adj2" fmla="val 79804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/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の後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a'</a:t>
            </a:r>
            <a:endParaRPr lang="ja-JP" altLang="en-US" dirty="0">
              <a:solidFill>
                <a:srgbClr val="996633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52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38EBD-D1AB-AA64-007C-48CB5FD7C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281D24D1-6CA3-4BCE-FC25-DF9848C8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3" y="0"/>
            <a:ext cx="13115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情報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2504BE27-19A5-2310-A1C5-EB83A0942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962" y="1576310"/>
            <a:ext cx="1428949" cy="59063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AB02A412-AC06-7E04-6042-9C9AE7D3F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1710" y="4376538"/>
            <a:ext cx="3648584" cy="676369"/>
          </a:xfrm>
          <a:prstGeom prst="rect">
            <a:avLst/>
          </a:prstGeom>
        </p:spPr>
      </p:pic>
      <p:sp>
        <p:nvSpPr>
          <p:cNvPr id="9" name="Rectangle 22">
            <a:extLst>
              <a:ext uri="{FF2B5EF4-FFF2-40B4-BE49-F238E27FC236}">
                <a16:creationId xmlns:a16="http://schemas.microsoft.com/office/drawing/2014/main" id="{A5EF78EB-4B2B-7829-4FB0-326238F40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8" y="1564386"/>
            <a:ext cx="10368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定義</a:t>
            </a:r>
          </a:p>
        </p:txBody>
      </p:sp>
      <p:sp>
        <p:nvSpPr>
          <p:cNvPr id="10" name="Rectangle 22">
            <a:extLst>
              <a:ext uri="{FF2B5EF4-FFF2-40B4-BE49-F238E27FC236}">
                <a16:creationId xmlns:a16="http://schemas.microsoft.com/office/drawing/2014/main" id="{2996F925-7229-D157-49EA-6480E2DE3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38" y="1612215"/>
            <a:ext cx="24606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/>
              <a:t>因果関係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9C6463C1-CDDE-1DB2-4A00-7F734EE8E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3096" y="1582167"/>
            <a:ext cx="24606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/>
              <a:t>があって</a:t>
            </a:r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7A020BD2-BA68-DD79-D3D0-765BF07F6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38" y="2232895"/>
            <a:ext cx="62800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/>
              <a:t>結果</a:t>
            </a:r>
            <a:r>
              <a:rPr lang="en-US" altLang="ja-JP" sz="3200" i="1" dirty="0">
                <a:latin typeface="Bookman Old Style" panose="02050604050505020204" pitchFamily="18" charset="0"/>
              </a:rPr>
              <a:t>g</a:t>
            </a:r>
            <a:r>
              <a:rPr lang="ja-JP" altLang="en-US" sz="3200" dirty="0"/>
              <a:t>を　</a:t>
            </a:r>
            <a:r>
              <a:rPr lang="en-US" altLang="ja-JP" sz="3200" dirty="0"/>
              <a:t>user </a:t>
            </a:r>
            <a:r>
              <a:rPr lang="en-US" altLang="ja-JP" sz="3200" i="1" dirty="0">
                <a:latin typeface="Bookman Old Style" panose="02050604050505020204" pitchFamily="18" charset="0"/>
              </a:rPr>
              <a:t>u</a:t>
            </a:r>
            <a:r>
              <a:rPr lang="en-US" altLang="ja-JP" sz="3200" dirty="0"/>
              <a:t> </a:t>
            </a:r>
            <a:r>
              <a:rPr lang="ja-JP" altLang="en-US" sz="3200" dirty="0"/>
              <a:t>が　利用するとき</a:t>
            </a:r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91D64FBF-D92A-4DD9-5CC5-D5BF569E9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38" y="2844225"/>
            <a:ext cx="78903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/>
              <a:t>内容</a:t>
            </a:r>
            <a:r>
              <a:rPr lang="en-US" altLang="ja-JP" sz="3200" i="1" dirty="0">
                <a:latin typeface="Bookman Old Style" panose="02050604050505020204" pitchFamily="18" charset="0"/>
              </a:rPr>
              <a:t>a</a:t>
            </a:r>
            <a:r>
              <a:rPr lang="ja-JP" altLang="en-US" sz="3200" dirty="0"/>
              <a:t>、背景</a:t>
            </a:r>
            <a:r>
              <a:rPr lang="en-US" altLang="ja-JP" sz="3200" i="1" dirty="0">
                <a:latin typeface="Bookman Old Style" panose="02050604050505020204" pitchFamily="18" charset="0"/>
              </a:rPr>
              <a:t>b</a:t>
            </a:r>
            <a:r>
              <a:rPr lang="ja-JP" altLang="en-US" sz="3200" dirty="0"/>
              <a:t>、目標</a:t>
            </a:r>
            <a:r>
              <a:rPr lang="en-US" altLang="ja-JP" sz="3200" i="1" dirty="0">
                <a:latin typeface="Bookman Old Style" panose="02050604050505020204" pitchFamily="18" charset="0"/>
              </a:rPr>
              <a:t>g</a:t>
            </a:r>
            <a:r>
              <a:rPr lang="ja-JP" altLang="en-US" sz="3200" dirty="0"/>
              <a:t>、</a:t>
            </a:r>
            <a:r>
              <a:rPr lang="en-US" altLang="ja-JP" sz="3200" dirty="0"/>
              <a:t>user</a:t>
            </a:r>
            <a:r>
              <a:rPr lang="ja-JP" altLang="en-US" sz="3200" dirty="0"/>
              <a:t> </a:t>
            </a:r>
            <a:r>
              <a:rPr lang="en-US" altLang="ja-JP" sz="3200" i="1" dirty="0">
                <a:latin typeface="Bookman Old Style" panose="02050604050505020204" pitchFamily="18" charset="0"/>
              </a:rPr>
              <a:t>u</a:t>
            </a:r>
            <a:r>
              <a:rPr lang="ja-JP" altLang="en-US" sz="3200" dirty="0"/>
              <a:t>の</a:t>
            </a:r>
            <a:r>
              <a:rPr lang="ja-JP" altLang="en-US" sz="3200" dirty="0">
                <a:solidFill>
                  <a:srgbClr val="0000FF"/>
                </a:solidFill>
              </a:rPr>
              <a:t>情報</a:t>
            </a:r>
            <a:r>
              <a:rPr lang="en-US" altLang="ja-JP" sz="3200" i="1" dirty="0" err="1">
                <a:latin typeface="Bookman Old Style" panose="02050604050505020204" pitchFamily="18" charset="0"/>
              </a:rPr>
              <a:t>i</a:t>
            </a:r>
            <a:r>
              <a:rPr lang="ja-JP" altLang="en-US" sz="3200" dirty="0"/>
              <a:t>がある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A875135-7CF7-6888-470B-483994DE5C78}"/>
              </a:ext>
            </a:extLst>
          </p:cNvPr>
          <p:cNvSpPr txBox="1"/>
          <p:nvPr/>
        </p:nvSpPr>
        <p:spPr>
          <a:xfrm>
            <a:off x="1140500" y="3510378"/>
            <a:ext cx="15865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という。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8B3906-4389-345E-C16B-155D42DEB1F4}"/>
              </a:ext>
            </a:extLst>
          </p:cNvPr>
          <p:cNvSpPr txBox="1"/>
          <p:nvPr/>
        </p:nvSpPr>
        <p:spPr>
          <a:xfrm>
            <a:off x="71218" y="4453113"/>
            <a:ext cx="15865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これを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C1AECE0-9422-F549-40C1-FA779AA0ED26}"/>
              </a:ext>
            </a:extLst>
          </p:cNvPr>
          <p:cNvSpPr txBox="1"/>
          <p:nvPr/>
        </p:nvSpPr>
        <p:spPr>
          <a:xfrm>
            <a:off x="5297223" y="4453113"/>
            <a:ext cx="15865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と表す。</a:t>
            </a:r>
            <a:endParaRPr lang="ja-JP" altLang="en-US" dirty="0"/>
          </a:p>
        </p:txBody>
      </p:sp>
      <p:sp>
        <p:nvSpPr>
          <p:cNvPr id="18" name="円形吹き出し 183">
            <a:extLst>
              <a:ext uri="{FF2B5EF4-FFF2-40B4-BE49-F238E27FC236}">
                <a16:creationId xmlns:a16="http://schemas.microsoft.com/office/drawing/2014/main" id="{11F6EFBC-AB3A-6D04-AF80-323799917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946" y="497434"/>
            <a:ext cx="4407148" cy="788093"/>
          </a:xfrm>
          <a:prstGeom prst="wedgeEllipseCallout">
            <a:avLst>
              <a:gd name="adj1" fmla="val -12771"/>
              <a:gd name="adj2" fmla="val 104644"/>
            </a:avLst>
          </a:prstGeom>
          <a:solidFill>
            <a:srgbClr val="FFF0F0"/>
          </a:solidFill>
          <a:ln w="9525" algn="ctr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/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背景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b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のもとで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が</a:t>
            </a:r>
            <a:r>
              <a:rPr lang="en-US" altLang="ja-JP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g</a:t>
            </a:r>
            <a:r>
              <a:rPr lang="ja-JP" altLang="en-US" dirty="0">
                <a:solidFill>
                  <a:srgbClr val="996633"/>
                </a:solidFill>
                <a:cs typeface="Times New Roman" pitchFamily="18" charset="0"/>
              </a:rPr>
              <a:t>を起因</a:t>
            </a:r>
          </a:p>
        </p:txBody>
      </p:sp>
    </p:spTree>
    <p:extLst>
      <p:ext uri="{BB962C8B-B14F-4D97-AF65-F5344CB8AC3E}">
        <p14:creationId xmlns:p14="http://schemas.microsoft.com/office/powerpoint/2010/main" val="73531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0699BE20-FDB6-7416-1D21-099BFEDEE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628" y="1267046"/>
            <a:ext cx="5210902" cy="77163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BF9E67FA-DACA-D219-FDB8-D5A7DBFD6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436" y="2515613"/>
            <a:ext cx="4706007" cy="153373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E41AF63F-E313-B386-1178-A3AF40E950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544" y="4160647"/>
            <a:ext cx="2333951" cy="590632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51FBB9C-4CAC-2761-42E9-88EFF48CD6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3310" y="5383948"/>
            <a:ext cx="819264" cy="590632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C579ED5-3288-58D2-CEE4-EDF98511C3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45866" y="5412832"/>
            <a:ext cx="724001" cy="581106"/>
          </a:xfrm>
          <a:prstGeom prst="rect">
            <a:avLst/>
          </a:prstGeom>
        </p:spPr>
      </p:pic>
      <p:sp>
        <p:nvSpPr>
          <p:cNvPr id="4" name="Rectangle 22">
            <a:extLst>
              <a:ext uri="{FF2B5EF4-FFF2-40B4-BE49-F238E27FC236}">
                <a16:creationId xmlns:a16="http://schemas.microsoft.com/office/drawing/2014/main" id="{5F7529B8-4E93-C227-EB9F-E2730FC4E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3" y="0"/>
            <a:ext cx="2088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背景情報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E12469-1D88-B39F-D78F-BFDA3CBCF11A}"/>
              </a:ext>
            </a:extLst>
          </p:cNvPr>
          <p:cNvSpPr txBox="1"/>
          <p:nvPr/>
        </p:nvSpPr>
        <p:spPr>
          <a:xfrm>
            <a:off x="6254665" y="1391252"/>
            <a:ext cx="25737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が証明できる。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11AD20-DCC3-A2DF-9A3E-03EE62194F13}"/>
              </a:ext>
            </a:extLst>
          </p:cNvPr>
          <p:cNvSpPr txBox="1"/>
          <p:nvPr/>
        </p:nvSpPr>
        <p:spPr>
          <a:xfrm>
            <a:off x="2189632" y="5391983"/>
            <a:ext cx="8192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16B86C6-53F2-E1C1-CF76-48E11BB0925D}"/>
              </a:ext>
            </a:extLst>
          </p:cNvPr>
          <p:cNvSpPr txBox="1"/>
          <p:nvPr/>
        </p:nvSpPr>
        <p:spPr>
          <a:xfrm>
            <a:off x="3724949" y="5391983"/>
            <a:ext cx="33343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の</a:t>
            </a:r>
            <a:r>
              <a:rPr lang="ja-JP" altLang="en-US" sz="3200" dirty="0">
                <a:solidFill>
                  <a:srgbClr val="0000FF"/>
                </a:solidFill>
              </a:rPr>
              <a:t>背景情報</a:t>
            </a:r>
            <a:r>
              <a:rPr lang="ja-JP" altLang="en-US" sz="3200" dirty="0"/>
              <a:t>という。</a:t>
            </a:r>
          </a:p>
        </p:txBody>
      </p:sp>
      <p:sp>
        <p:nvSpPr>
          <p:cNvPr id="8" name="Rectangle 22">
            <a:extLst>
              <a:ext uri="{FF2B5EF4-FFF2-40B4-BE49-F238E27FC236}">
                <a16:creationId xmlns:a16="http://schemas.microsoft.com/office/drawing/2014/main" id="{A7ADA09F-8894-9CFF-F9DF-E60E8C8D5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3" y="750983"/>
            <a:ext cx="52109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原因背景入れ替え可能</a:t>
            </a:r>
          </a:p>
        </p:txBody>
      </p:sp>
    </p:spTree>
    <p:extLst>
      <p:ext uri="{BB962C8B-B14F-4D97-AF65-F5344CB8AC3E}">
        <p14:creationId xmlns:p14="http://schemas.microsoft.com/office/powerpoint/2010/main" val="414198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364B3E0D-5953-5A16-1C48-6E30FAA9B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944" y="1888721"/>
            <a:ext cx="3572374" cy="60968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85F624A6-C54B-86A7-65A1-C61FB5BEE3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188" y="2493672"/>
            <a:ext cx="4191585" cy="60015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CCC518D-4066-7C42-8617-38D1E3F1C6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396" y="3076397"/>
            <a:ext cx="1829055" cy="581106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CE5108E-D20C-12A8-BCF3-AF3BC753B3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7095" y="2519322"/>
            <a:ext cx="1638529" cy="533474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B9714E5-0C31-9EE3-EEA5-5D5E645699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04892" y="5071286"/>
            <a:ext cx="1667108" cy="504895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0C021760-91C5-1D38-F994-14B11A7B06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3041" y="5041912"/>
            <a:ext cx="1848108" cy="514422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07C621D2-EA90-5558-8BD3-CFD85D00B1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5272" y="633552"/>
            <a:ext cx="7735380" cy="752580"/>
          </a:xfrm>
          <a:prstGeom prst="rect">
            <a:avLst/>
          </a:prstGeom>
        </p:spPr>
      </p:pic>
      <p:sp>
        <p:nvSpPr>
          <p:cNvPr id="38" name="Rectangle 22">
            <a:extLst>
              <a:ext uri="{FF2B5EF4-FFF2-40B4-BE49-F238E27FC236}">
                <a16:creationId xmlns:a16="http://schemas.microsoft.com/office/drawing/2014/main" id="{162E10DE-2BD7-14B3-A819-EF8EEF500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6643" y="1336757"/>
            <a:ext cx="21929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情報変換　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D354C44-9CE2-2B47-685A-DA125489C642}"/>
              </a:ext>
            </a:extLst>
          </p:cNvPr>
          <p:cNvSpPr txBox="1"/>
          <p:nvPr/>
        </p:nvSpPr>
        <p:spPr>
          <a:xfrm>
            <a:off x="4102662" y="56552"/>
            <a:ext cx="50413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定義に基づいて証明できる。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948A2F6-4885-D429-C528-3AB520B19665}"/>
              </a:ext>
            </a:extLst>
          </p:cNvPr>
          <p:cNvSpPr txBox="1"/>
          <p:nvPr/>
        </p:nvSpPr>
        <p:spPr>
          <a:xfrm>
            <a:off x="639272" y="3756571"/>
            <a:ext cx="7735380" cy="117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内容が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 </a:t>
            </a:r>
            <a:r>
              <a:rPr lang="ja-JP" altLang="en-US" sz="3200" dirty="0"/>
              <a:t>から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4400" baseline="-25000" dirty="0" err="1">
                <a:cs typeface="Times New Roman" panose="02020603050405020304" pitchFamily="18" charset="0"/>
              </a:rPr>
              <a:t>tr</a:t>
            </a:r>
            <a:r>
              <a:rPr lang="ja-JP" altLang="en-US" sz="3200" dirty="0"/>
              <a:t>へ</a:t>
            </a:r>
            <a:r>
              <a:rPr lang="ja-JP" altLang="en-US" sz="3200" dirty="0">
                <a:solidFill>
                  <a:srgbClr val="0000FF"/>
                </a:solidFill>
              </a:rPr>
              <a:t>変換され</a:t>
            </a:r>
            <a:endParaRPr lang="en-US" altLang="ja-JP" sz="3200" dirty="0">
              <a:solidFill>
                <a:srgbClr val="0000FF"/>
              </a:solidFill>
            </a:endParaRPr>
          </a:p>
          <a:p>
            <a:r>
              <a:rPr lang="ja-JP" altLang="en-US" sz="3200" dirty="0">
                <a:solidFill>
                  <a:srgbClr val="0000FF"/>
                </a:solidFill>
              </a:rPr>
              <a:t>情報が 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から 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4400" baseline="-25000" dirty="0" err="1">
                <a:cs typeface="Times New Roman" panose="02020603050405020304" pitchFamily="18" charset="0"/>
              </a:rPr>
              <a:t>tr</a:t>
            </a:r>
            <a:r>
              <a:rPr lang="en-US" altLang="ja-JP" sz="4400" baseline="-25000" dirty="0"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へ</a:t>
            </a:r>
            <a:r>
              <a:rPr lang="ja-JP" altLang="en-US" sz="3200" dirty="0">
                <a:solidFill>
                  <a:srgbClr val="0000FF"/>
                </a:solidFill>
              </a:rPr>
              <a:t>変換された</a:t>
            </a:r>
            <a:r>
              <a:rPr lang="ja-JP" altLang="en-US" sz="3200" dirty="0"/>
              <a:t>という。</a:t>
            </a:r>
          </a:p>
        </p:txBody>
      </p:sp>
      <p:sp>
        <p:nvSpPr>
          <p:cNvPr id="41" name="Rectangle 22">
            <a:extLst>
              <a:ext uri="{FF2B5EF4-FFF2-40B4-BE49-F238E27FC236}">
                <a16:creationId xmlns:a16="http://schemas.microsoft.com/office/drawing/2014/main" id="{B8EB046E-62AA-7B22-5954-BFAD8C0E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7450"/>
            <a:ext cx="52109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因果関係の三段論法</a:t>
            </a:r>
          </a:p>
        </p:txBody>
      </p:sp>
      <p:sp>
        <p:nvSpPr>
          <p:cNvPr id="42" name="Rectangle 22">
            <a:extLst>
              <a:ext uri="{FF2B5EF4-FFF2-40B4-BE49-F238E27FC236}">
                <a16:creationId xmlns:a16="http://schemas.microsoft.com/office/drawing/2014/main" id="{0B491FFC-CCC7-64AB-A535-741520ACC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42358"/>
            <a:ext cx="23709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sz="3200" dirty="0">
                <a:solidFill>
                  <a:srgbClr val="0000FF"/>
                </a:solidFill>
              </a:rPr>
              <a:t>情報伝達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BF64A13-B4BA-E854-CC2A-CBAC11904D18}"/>
              </a:ext>
            </a:extLst>
          </p:cNvPr>
          <p:cNvSpPr txBox="1"/>
          <p:nvPr/>
        </p:nvSpPr>
        <p:spPr>
          <a:xfrm>
            <a:off x="2079351" y="5031345"/>
            <a:ext cx="11736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更に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C1ABF0F-485F-648C-6041-70CC09610C26}"/>
              </a:ext>
            </a:extLst>
          </p:cNvPr>
          <p:cNvSpPr txBox="1"/>
          <p:nvPr/>
        </p:nvSpPr>
        <p:spPr>
          <a:xfrm>
            <a:off x="4667138" y="5072055"/>
            <a:ext cx="195474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の場合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B4C6DBB-93D2-7EB8-F0F1-146C689EF8FB}"/>
              </a:ext>
            </a:extLst>
          </p:cNvPr>
          <p:cNvSpPr txBox="1"/>
          <p:nvPr/>
        </p:nvSpPr>
        <p:spPr>
          <a:xfrm>
            <a:off x="712188" y="5678779"/>
            <a:ext cx="7735380" cy="117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 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と 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4400" baseline="-25000" dirty="0" err="1">
                <a:cs typeface="Times New Roman" panose="02020603050405020304" pitchFamily="18" charset="0"/>
              </a:rPr>
              <a:t>tr</a:t>
            </a:r>
            <a:r>
              <a:rPr lang="ja-JP" altLang="en-US" sz="3200" dirty="0"/>
              <a:t>を同じものとみなす。</a:t>
            </a:r>
            <a:endParaRPr lang="en-US" altLang="ja-JP" sz="3200" dirty="0">
              <a:solidFill>
                <a:srgbClr val="0000FF"/>
              </a:solidFill>
            </a:endParaRPr>
          </a:p>
          <a:p>
            <a:r>
              <a:rPr lang="ja-JP" altLang="en-US" sz="3200" dirty="0">
                <a:solidFill>
                  <a:srgbClr val="0000FF"/>
                </a:solidFill>
              </a:rPr>
              <a:t>情報 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3200" dirty="0">
                <a:solidFill>
                  <a:srgbClr val="0000FF"/>
                </a:solidFill>
              </a:rPr>
              <a:t>が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 </a:t>
            </a:r>
            <a:r>
              <a:rPr lang="ja-JP" altLang="en-US" sz="3200" dirty="0"/>
              <a:t>から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4400" baseline="-25000" dirty="0" err="1">
                <a:cs typeface="Times New Roman" panose="02020603050405020304" pitchFamily="18" charset="0"/>
              </a:rPr>
              <a:t>tr</a:t>
            </a:r>
            <a:r>
              <a:rPr lang="ja-JP" altLang="en-US" sz="3200" dirty="0"/>
              <a:t>へ</a:t>
            </a:r>
            <a:r>
              <a:rPr lang="ja-JP" altLang="en-US" sz="3200" dirty="0">
                <a:solidFill>
                  <a:srgbClr val="0000FF"/>
                </a:solidFill>
              </a:rPr>
              <a:t>伝達された</a:t>
            </a:r>
            <a:r>
              <a:rPr lang="ja-JP" altLang="en-US" sz="3200" dirty="0"/>
              <a:t>という。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2CDAE7F-CD64-53D3-E6C5-566373D76372}"/>
              </a:ext>
            </a:extLst>
          </p:cNvPr>
          <p:cNvSpPr txBox="1"/>
          <p:nvPr/>
        </p:nvSpPr>
        <p:spPr>
          <a:xfrm>
            <a:off x="5132388" y="2493672"/>
            <a:ext cx="25737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とすると</a:t>
            </a:r>
          </a:p>
        </p:txBody>
      </p:sp>
    </p:spTree>
    <p:extLst>
      <p:ext uri="{BB962C8B-B14F-4D97-AF65-F5344CB8AC3E}">
        <p14:creationId xmlns:p14="http://schemas.microsoft.com/office/powerpoint/2010/main" val="17846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45296EE-F4C8-E735-B2E4-AB59E2657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57" y="398576"/>
            <a:ext cx="3610479" cy="59063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78E1951-3FAF-EF4E-A5D5-CFBB53EC3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57" y="1121639"/>
            <a:ext cx="5106113" cy="58110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5B67BDB-8EBB-E947-4585-FC78F56926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057" y="1702745"/>
            <a:ext cx="1971950" cy="60015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7ADD391-A2B6-5DE0-A319-241C36CEEA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1461" y="1121639"/>
            <a:ext cx="2210108" cy="56205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E83D9B6-6F08-1547-D028-CC06A652AE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003" y="3965478"/>
            <a:ext cx="4858428" cy="67636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5911C45-B676-85AB-1F40-8BF6BB13DA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1779" y="4710077"/>
            <a:ext cx="4515480" cy="62873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5FE414A-6674-9394-A046-2EFE11DA03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17418" y="4527417"/>
            <a:ext cx="2667372" cy="638264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D6F46BA-8B52-11AA-41FB-4FC0E42D6764}"/>
              </a:ext>
            </a:extLst>
          </p:cNvPr>
          <p:cNvSpPr txBox="1"/>
          <p:nvPr/>
        </p:nvSpPr>
        <p:spPr>
          <a:xfrm>
            <a:off x="890489" y="2753445"/>
            <a:ext cx="77353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情報 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4400" baseline="-25000" dirty="0" err="1">
                <a:cs typeface="Times New Roman" panose="02020603050405020304" pitchFamily="18" charset="0"/>
              </a:rPr>
              <a:t>ext</a:t>
            </a:r>
            <a:r>
              <a:rPr lang="en-US" altLang="ja-JP" sz="4400" baseline="-25000" dirty="0"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を</a:t>
            </a:r>
            <a:r>
              <a:rPr lang="ja-JP" altLang="en-US" sz="3200" dirty="0">
                <a:solidFill>
                  <a:srgbClr val="0000FF"/>
                </a:solidFill>
              </a:rPr>
              <a:t>情報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の</a:t>
            </a:r>
            <a:r>
              <a:rPr lang="ja-JP" altLang="en-US" sz="3200" dirty="0">
                <a:solidFill>
                  <a:srgbClr val="0000FF"/>
                </a:solidFill>
              </a:rPr>
              <a:t>延伸情報</a:t>
            </a:r>
            <a:r>
              <a:rPr lang="ja-JP" altLang="en-US" sz="3200" dirty="0"/>
              <a:t>という。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CA35EAB-4DB4-7CAD-5E12-332DEA536780}"/>
              </a:ext>
            </a:extLst>
          </p:cNvPr>
          <p:cNvSpPr txBox="1"/>
          <p:nvPr/>
        </p:nvSpPr>
        <p:spPr>
          <a:xfrm>
            <a:off x="890489" y="6085817"/>
            <a:ext cx="77353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情報 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4400" baseline="-25000" dirty="0" err="1">
                <a:cs typeface="Times New Roman" panose="02020603050405020304" pitchFamily="18" charset="0"/>
              </a:rPr>
              <a:t>int</a:t>
            </a:r>
            <a:r>
              <a:rPr lang="en-US" altLang="ja-JP" sz="4400" baseline="-25000" dirty="0"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を</a:t>
            </a:r>
            <a:r>
              <a:rPr lang="ja-JP" altLang="en-US" sz="3200" dirty="0">
                <a:solidFill>
                  <a:srgbClr val="0000FF"/>
                </a:solidFill>
              </a:rPr>
              <a:t>情報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2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okman Old Style" panose="02050604050505020204" pitchFamily="18" charset="0"/>
                <a:ea typeface="ＭＳ Ｐゴシック" charset="-128"/>
                <a:cs typeface="Times New Roman" panose="02020603050405020304" pitchFamily="18" charset="0"/>
              </a:rPr>
              <a:t>i</a:t>
            </a:r>
            <a:r>
              <a:rPr kumimoji="1" lang="en-US" altLang="ja-JP" sz="4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charset="-128"/>
                <a:cs typeface="Times New Roman" panose="02020603050405020304" pitchFamily="18" charset="0"/>
              </a:rPr>
              <a:t>fin</a:t>
            </a:r>
            <a:r>
              <a:rPr lang="ja-JP" altLang="en-US" sz="3200" dirty="0"/>
              <a:t>の</a:t>
            </a:r>
            <a:r>
              <a:rPr lang="ja-JP" altLang="en-US" sz="3200" dirty="0">
                <a:solidFill>
                  <a:srgbClr val="0000FF"/>
                </a:solidFill>
              </a:rPr>
              <a:t>中間情報</a:t>
            </a:r>
            <a:r>
              <a:rPr lang="ja-JP" altLang="en-US" sz="3200" dirty="0"/>
              <a:t>という。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18D03C4-651B-A8B0-06D1-1777BBD907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1057" y="5313647"/>
            <a:ext cx="2229161" cy="57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09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199AE-ADC0-3F84-1A13-C76B7FDAC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E965804-19CA-635F-E663-A23E5BE8E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40" y="149822"/>
            <a:ext cx="3600953" cy="61921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DEE2E05-B00A-1851-C2D0-9558B5FA1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4094"/>
            <a:ext cx="3915321" cy="666843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7D8B260-0458-E741-9ECE-888B0EE97F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1708" y="321991"/>
            <a:ext cx="1562318" cy="71447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7B232DF-BF76-8470-E92E-32674D753654}"/>
              </a:ext>
            </a:extLst>
          </p:cNvPr>
          <p:cNvSpPr txBox="1"/>
          <p:nvPr/>
        </p:nvSpPr>
        <p:spPr>
          <a:xfrm>
            <a:off x="6295294" y="386842"/>
            <a:ext cx="16342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の場合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5B156D6-8A45-7BA9-B6B7-CFAD7F05DE7D}"/>
              </a:ext>
            </a:extLst>
          </p:cNvPr>
          <p:cNvSpPr txBox="1"/>
          <p:nvPr/>
        </p:nvSpPr>
        <p:spPr>
          <a:xfrm>
            <a:off x="0" y="3034766"/>
            <a:ext cx="9144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内容</a:t>
            </a:r>
            <a:r>
              <a:rPr lang="en-US" altLang="ja-JP" sz="3200" dirty="0"/>
              <a:t> 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 </a:t>
            </a:r>
            <a:r>
              <a:rPr lang="ja-JP" altLang="en-US" sz="3200" dirty="0"/>
              <a:t>が</a:t>
            </a:r>
            <a:r>
              <a:rPr lang="en-US" altLang="ja-JP" sz="3200" dirty="0"/>
              <a:t> 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u</a:t>
            </a:r>
            <a:r>
              <a:rPr lang="ja-JP" altLang="en-US" sz="3200" dirty="0"/>
              <a:t>内部に関するとき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を</a:t>
            </a:r>
            <a:r>
              <a:rPr lang="ja-JP" altLang="en-US" sz="3200" dirty="0">
                <a:solidFill>
                  <a:srgbClr val="0000FF"/>
                </a:solidFill>
              </a:rPr>
              <a:t>内部情報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253B7E9D-2320-6D07-D7ED-BE7B9915B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7" y="2365045"/>
            <a:ext cx="3600953" cy="619211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911291B-0F73-E06B-AA69-274EF430E966}"/>
              </a:ext>
            </a:extLst>
          </p:cNvPr>
          <p:cNvSpPr txBox="1"/>
          <p:nvPr/>
        </p:nvSpPr>
        <p:spPr>
          <a:xfrm>
            <a:off x="704310" y="1410937"/>
            <a:ext cx="68852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users 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u</a:t>
            </a:r>
            <a:r>
              <a:rPr lang="en-US" altLang="ja-JP" sz="3200" dirty="0"/>
              <a:t>, 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u'</a:t>
            </a:r>
            <a:r>
              <a:rPr lang="ja-JP" altLang="en-US" sz="3200" dirty="0"/>
              <a:t>は</a:t>
            </a:r>
            <a:r>
              <a:rPr lang="ja-JP" altLang="en-US" sz="3200" dirty="0">
                <a:solidFill>
                  <a:srgbClr val="0000FF"/>
                </a:solidFill>
              </a:rPr>
              <a:t>情報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を</a:t>
            </a:r>
            <a:r>
              <a:rPr lang="ja-JP" altLang="en-US" sz="3200" dirty="0">
                <a:solidFill>
                  <a:srgbClr val="0000FF"/>
                </a:solidFill>
              </a:rPr>
              <a:t>共有する</a:t>
            </a:r>
            <a:r>
              <a:rPr lang="ja-JP" altLang="en-US" sz="3200" dirty="0"/>
              <a:t>という。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D1545C3-40BE-B8E5-800E-925105B9F86B}"/>
              </a:ext>
            </a:extLst>
          </p:cNvPr>
          <p:cNvSpPr txBox="1"/>
          <p:nvPr/>
        </p:nvSpPr>
        <p:spPr>
          <a:xfrm>
            <a:off x="3896314" y="2382262"/>
            <a:ext cx="23305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において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4F3F82E-AFE0-01B9-2C23-E993ABBB2A97}"/>
              </a:ext>
            </a:extLst>
          </p:cNvPr>
          <p:cNvSpPr txBox="1"/>
          <p:nvPr/>
        </p:nvSpPr>
        <p:spPr>
          <a:xfrm>
            <a:off x="0" y="3619541"/>
            <a:ext cx="9144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内容</a:t>
            </a:r>
            <a:r>
              <a:rPr lang="en-US" altLang="ja-JP" sz="3200" dirty="0"/>
              <a:t> 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 </a:t>
            </a:r>
            <a:r>
              <a:rPr lang="ja-JP" altLang="en-US" sz="3200" dirty="0"/>
              <a:t>が</a:t>
            </a:r>
            <a:r>
              <a:rPr lang="en-US" altLang="ja-JP" sz="3200" dirty="0"/>
              <a:t> 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u</a:t>
            </a:r>
            <a:r>
              <a:rPr lang="ja-JP" altLang="en-US" sz="3200" dirty="0"/>
              <a:t>外部に関するとき</a:t>
            </a:r>
            <a:r>
              <a:rPr lang="en-US" altLang="ja-JP" sz="3200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sz="3200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3200" dirty="0"/>
              <a:t>を</a:t>
            </a:r>
            <a:r>
              <a:rPr lang="ja-JP" altLang="en-US" sz="3200" dirty="0">
                <a:solidFill>
                  <a:srgbClr val="0000FF"/>
                </a:solidFill>
              </a:rPr>
              <a:t>環境情報</a:t>
            </a:r>
            <a:r>
              <a:rPr lang="ja-JP" altLang="en-US" sz="3200" dirty="0"/>
              <a:t>という。</a:t>
            </a:r>
          </a:p>
        </p:txBody>
      </p:sp>
    </p:spTree>
    <p:extLst>
      <p:ext uri="{BB962C8B-B14F-4D97-AF65-F5344CB8AC3E}">
        <p14:creationId xmlns:p14="http://schemas.microsoft.com/office/powerpoint/2010/main" val="416633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38EBD-D1AB-AA64-007C-48CB5FD7C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>
            <a:extLst>
              <a:ext uri="{FF2B5EF4-FFF2-40B4-BE49-F238E27FC236}">
                <a16:creationId xmlns:a16="http://schemas.microsoft.com/office/drawing/2014/main" id="{281D24D1-6CA3-4BCE-FC25-DF9848C8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4" y="0"/>
            <a:ext cx="10616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情報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6EFCD0BD-AFB9-EBF7-B516-16A7B4DAA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971" y="0"/>
            <a:ext cx="670094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因果関係</a:t>
            </a:r>
            <a:r>
              <a:rPr lang="ja-JP" altLang="en-US" dirty="0">
                <a:solidFill>
                  <a:srgbClr val="000000"/>
                </a:solidFill>
              </a:rPr>
              <a:t>において、その帰結を</a:t>
            </a:r>
            <a:endParaRPr lang="en-US" altLang="ja-JP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目標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として</a:t>
            </a:r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</a:rPr>
              <a:t>利用する</a:t>
            </a:r>
            <a:r>
              <a:rPr lang="en-US" altLang="ja-JP" dirty="0">
                <a:solidFill>
                  <a:srgbClr val="0000FF"/>
                </a:solidFill>
                <a:highlight>
                  <a:srgbClr val="FFFF00"/>
                </a:highlight>
              </a:rPr>
              <a:t>user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があるとき、</a:t>
            </a:r>
            <a:endParaRPr lang="en-US" altLang="ja-JP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その原因を構成する要素を</a:t>
            </a:r>
            <a:r>
              <a:rPr lang="ja-JP" altLang="en-US" dirty="0">
                <a:solidFill>
                  <a:srgbClr val="0000FF"/>
                </a:solidFill>
              </a:rPr>
              <a:t>情報</a:t>
            </a:r>
            <a:r>
              <a:rPr lang="ja-JP" altLang="en-US" dirty="0">
                <a:solidFill>
                  <a:srgbClr val="000000"/>
                </a:solidFill>
              </a:rPr>
              <a:t>という。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BE573F60-BF19-D373-F625-1E1CCABBC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00733"/>
            <a:ext cx="14867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複合体</a:t>
            </a:r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22E05820-702C-6E60-6BC3-CCD3B466B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017" y="1500734"/>
            <a:ext cx="714063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自然界にある実体は</a:t>
            </a:r>
            <a:r>
              <a:rPr lang="ja-JP" altLang="en-US" dirty="0">
                <a:solidFill>
                  <a:srgbClr val="0000FF"/>
                </a:solidFill>
              </a:rPr>
              <a:t>基本粒子</a:t>
            </a:r>
            <a:r>
              <a:rPr lang="ja-JP" altLang="en-US" dirty="0">
                <a:solidFill>
                  <a:srgbClr val="000000"/>
                </a:solidFill>
              </a:rPr>
              <a:t>か</a:t>
            </a:r>
            <a:endParaRPr lang="en-US" altLang="ja-JP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00"/>
                </a:solidFill>
              </a:rPr>
              <a:t>それらが情報によって結合した</a:t>
            </a:r>
            <a:r>
              <a:rPr lang="ja-JP" altLang="en-US" dirty="0">
                <a:solidFill>
                  <a:srgbClr val="0000FF"/>
                </a:solidFill>
              </a:rPr>
              <a:t>複合体</a:t>
            </a:r>
            <a:r>
              <a:rPr lang="ja-JP" altLang="en-US" dirty="0">
                <a:solidFill>
                  <a:srgbClr val="000000"/>
                </a:solidFill>
              </a:rPr>
              <a:t>である。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0B9D7AE8-A35F-1F2A-73B4-69B312F85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82656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原子や分子も情報により</a:t>
            </a:r>
            <a:r>
              <a:rPr lang="ja-JP" altLang="en-US" dirty="0">
                <a:solidFill>
                  <a:srgbClr val="000000"/>
                </a:solidFill>
                <a:highlight>
                  <a:srgbClr val="FFFF00"/>
                </a:highlight>
              </a:rPr>
              <a:t>結合し、</a:t>
            </a:r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生き残り、情報を集積する。</a:t>
            </a:r>
            <a:endParaRPr lang="ja-JP" altLang="en-US" dirty="0">
              <a:highlight>
                <a:srgbClr val="FFFF00"/>
              </a:highlight>
            </a:endParaRPr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A3AB4B78-72D9-0C4E-A5BC-AC7585B0F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2406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これは生物や集団が生き残り、情報を集積する仕組みと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基本的に同じである。</a:t>
            </a:r>
            <a:endParaRPr lang="ja-JP" altLang="en-US" dirty="0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AFF7E71F-C1F7-8308-6567-103757EFA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41801"/>
            <a:ext cx="88019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原子や分子の世界では量子論を使う必要がある。</a:t>
            </a:r>
            <a:endParaRPr lang="ja-JP" altLang="en-US" dirty="0"/>
          </a:p>
        </p:txBody>
      </p:sp>
      <p:sp>
        <p:nvSpPr>
          <p:cNvPr id="10" name="Rectangle 22">
            <a:extLst>
              <a:ext uri="{FF2B5EF4-FFF2-40B4-BE49-F238E27FC236}">
                <a16:creationId xmlns:a16="http://schemas.microsoft.com/office/drawing/2014/main" id="{52B62F8A-9880-9D7A-C937-C7B3E35DA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088531"/>
            <a:ext cx="9144000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核子、原子核、原子、分子が自己を維持するための</a:t>
            </a:r>
            <a:endParaRPr lang="en-US" altLang="ja-JP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ja-JP" altLang="en-US" dirty="0">
                <a:solidFill>
                  <a:srgbClr val="0000FF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量子情報の量</a:t>
            </a:r>
            <a:r>
              <a:rPr lang="ja-JP" altLang="en-US" dirty="0">
                <a:solidFill>
                  <a:srgbClr val="222222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を計算した。</a:t>
            </a:r>
            <a:endParaRPr lang="ja-JP" altLang="en-US" dirty="0">
              <a:highlight>
                <a:srgbClr val="FFFF00"/>
              </a:highlight>
            </a:endParaRP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08B84044-8A5B-18A9-CBC6-A4147EB21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75158"/>
            <a:ext cx="62891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原子は</a:t>
            </a:r>
            <a:r>
              <a:rPr lang="ja-JP" altLang="en-US" dirty="0">
                <a:solidFill>
                  <a:srgbClr val="0000FF"/>
                </a:solidFill>
                <a:latin typeface="Arial" panose="020B0604020202020204" pitchFamily="34" charset="0"/>
              </a:rPr>
              <a:t>量子コンピューター</a:t>
            </a:r>
            <a:r>
              <a:rPr lang="ja-JP" altLang="en-US" dirty="0">
                <a:solidFill>
                  <a:srgbClr val="222222"/>
                </a:solidFill>
                <a:latin typeface="Arial" panose="020B0604020202020204" pitchFamily="34" charset="0"/>
              </a:rPr>
              <a:t>を内蔵する。</a:t>
            </a:r>
            <a:endParaRPr lang="ja-JP" altLang="en-US" dirty="0"/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6C5F309D-E4D5-496E-442E-390C00D28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39230"/>
            <a:ext cx="40694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ja-JP" altLang="en-US" dirty="0">
                <a:solidFill>
                  <a:srgbClr val="0000FF"/>
                </a:solidFill>
              </a:rPr>
              <a:t>私の研究の最近の進展</a:t>
            </a:r>
          </a:p>
        </p:txBody>
      </p:sp>
      <p:sp>
        <p:nvSpPr>
          <p:cNvPr id="8" name="AutoShape 10">
            <a:extLst>
              <a:ext uri="{FF2B5EF4-FFF2-40B4-BE49-F238E27FC236}">
                <a16:creationId xmlns:a16="http://schemas.microsoft.com/office/drawing/2014/main" id="{7FBF86F4-3B86-9444-0B2F-084E6E92A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5" y="0"/>
            <a:ext cx="7727693" cy="1470638"/>
          </a:xfrm>
          <a:prstGeom prst="roundRect">
            <a:avLst>
              <a:gd name="adj" fmla="val 15873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8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theme/theme1.xml><?xml version="1.0" encoding="utf-8"?>
<a:theme xmlns:a="http://schemas.openxmlformats.org/drawingml/2006/main" name="新しいﾌﾟﾚｾﾞﾝﾃｰｼｮﾝ">
  <a:themeElements>
    <a:clrScheme name="新しいﾌﾟﾚｾﾞﾝﾃｰｼｮﾝ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ﾌﾟﾚｾﾞﾝﾃｰｼｮﾝ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Office\Template\新しいﾌﾟﾚｾﾞﾝﾃｰｼｮﾝ.pot</Template>
  <TotalTime>158308</TotalTime>
  <Words>534</Words>
  <Application>Microsoft Office PowerPoint</Application>
  <PresentationFormat>画面に合わせる (4:3)</PresentationFormat>
  <Paragraphs>80</Paragraphs>
  <Slides>10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  <vt:variant>
        <vt:lpstr>目的別スライド ショー</vt:lpstr>
      </vt:variant>
      <vt:variant>
        <vt:i4>20</vt:i4>
      </vt:variant>
    </vt:vector>
  </HeadingPairs>
  <TitlesOfParts>
    <vt:vector size="34" baseType="lpstr">
      <vt:lpstr>Arial</vt:lpstr>
      <vt:lpstr>Bookman Old Style</vt:lpstr>
      <vt:lpstr>Times New Roman</vt:lpstr>
      <vt:lpstr>新しいﾌﾟﾚｾﾞﾝﾃｰｼｮﾝ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目的別スライド ショー1</vt:lpstr>
      <vt:lpstr>加速度</vt:lpstr>
      <vt:lpstr>等加速度運動</vt:lpstr>
      <vt:lpstr>t 消去公式</vt:lpstr>
      <vt:lpstr>最高点落下点</vt:lpstr>
      <vt:lpstr>要点</vt:lpstr>
      <vt:lpstr>x=∫vdt</vt:lpstr>
      <vt:lpstr>v=∫adx</vt:lpstr>
      <vt:lpstr>自由落下</vt:lpstr>
      <vt:lpstr>グラフ</vt:lpstr>
      <vt:lpstr>放物運動</vt:lpstr>
      <vt:lpstr>速度とグラフ</vt:lpstr>
      <vt:lpstr>速度とグラフ2</vt:lpstr>
      <vt:lpstr>加速度とグラフ</vt:lpstr>
      <vt:lpstr>加速度とグラフ2</vt:lpstr>
      <vt:lpstr>例1</vt:lpstr>
      <vt:lpstr>例1解</vt:lpstr>
      <vt:lpstr>例1解2</vt:lpstr>
      <vt:lpstr>例2</vt:lpstr>
      <vt:lpstr>例2解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第3章　静磁場</dc:title>
  <dc:creator>akama</dc:creator>
  <cp:lastModifiedBy>keiichi akama</cp:lastModifiedBy>
  <cp:revision>1372</cp:revision>
  <cp:lastPrinted>2002-01-30T02:01:24Z</cp:lastPrinted>
  <dcterms:created xsi:type="dcterms:W3CDTF">2001-12-01T11:59:04Z</dcterms:created>
  <dcterms:modified xsi:type="dcterms:W3CDTF">2024-06-15T12:59:07Z</dcterms:modified>
</cp:coreProperties>
</file>