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7"/>
  </p:notesMasterIdLst>
  <p:handoutMasterIdLst>
    <p:handoutMasterId r:id="rId8"/>
  </p:handoutMasterIdLst>
  <p:sldIdLst>
    <p:sldId id="447" r:id="rId2"/>
    <p:sldId id="1485" r:id="rId3"/>
    <p:sldId id="1488" r:id="rId4"/>
    <p:sldId id="1484" r:id="rId5"/>
    <p:sldId id="1486" r:id="rId6"/>
  </p:sldIdLst>
  <p:sldSz cx="9144000" cy="6858000" type="screen4x3"/>
  <p:notesSz cx="6851650" cy="9747250"/>
  <p:custShowLst>
    <p:custShow name="目的別スライド ショー1" id="0">
      <p:sldLst/>
    </p:custShow>
    <p:custShow name="加速度" id="1">
      <p:sldLst/>
    </p:custShow>
    <p:custShow name="等加速度運動" id="2">
      <p:sldLst/>
    </p:custShow>
    <p:custShow name="t 消去公式" id="3">
      <p:sldLst/>
    </p:custShow>
    <p:custShow name="最高点落下点" id="4">
      <p:sldLst/>
    </p:custShow>
    <p:custShow name="要点" id="5">
      <p:sldLst/>
    </p:custShow>
    <p:custShow name="x=∫vdt" id="6">
      <p:sldLst/>
    </p:custShow>
    <p:custShow name="v=∫adx" id="7">
      <p:sldLst/>
    </p:custShow>
    <p:custShow name="自由落下" id="8">
      <p:sldLst/>
    </p:custShow>
    <p:custShow name="グラフ" id="9">
      <p:sldLst/>
    </p:custShow>
    <p:custShow name="放物運動" id="10">
      <p:sldLst/>
    </p:custShow>
    <p:custShow name="速度とグラフ" id="11">
      <p:sldLst/>
    </p:custShow>
    <p:custShow name="速度とグラフ2" id="12">
      <p:sldLst/>
    </p:custShow>
    <p:custShow name="加速度とグラフ" id="13">
      <p:sldLst/>
    </p:custShow>
    <p:custShow name="加速度とグラフ2" id="14">
      <p:sldLst/>
    </p:custShow>
    <p:custShow name="Hamiltonianの導出" id="15">
      <p:sldLst/>
    </p:custShow>
    <p:custShow name="正準方程式" id="16">
      <p:sldLst/>
    </p:custShow>
    <p:custShow name="Hamiltonian定式化" id="17">
      <p:sldLst/>
    </p:custShow>
    <p:custShow name="例１" id="18">
      <p:sldLst/>
    </p:custShow>
    <p:custShow name="例２" id="19">
      <p:sldLst/>
    </p:custShow>
    <p:custShow name="例３" id="20">
      <p:sldLst/>
    </p:custShow>
    <p:custShow name="Hamiltonianの導出　例１" id="21">
      <p:sldLst/>
    </p:custShow>
    <p:custShow name="Hamiltonianの導出　例２" id="22">
      <p:sldLst/>
    </p:custShow>
    <p:custShow name="全エネルギー保存" id="23">
      <p:sldLst/>
    </p:custShow>
    <p:custShow name="例２の２" id="24">
      <p:sldLst/>
    </p:custShow>
    <p:custShow name="例２の３" id="25">
      <p:sldLst/>
    </p:custShow>
    <p:custShow name="例３の２" id="26">
      <p:sldLst/>
    </p:custShow>
    <p:custShow name="例３の３" id="27">
      <p:sldLst/>
    </p:custShow>
    <p:custShow name="例３の４" id="28">
      <p:sldLst/>
    </p:custShow>
    <p:custShow name="例" id="29">
      <p:sldLst/>
    </p:custShow>
  </p:custShowLst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CCFF"/>
    <a:srgbClr val="FF99CC"/>
    <a:srgbClr val="FFCC99"/>
    <a:srgbClr val="0000FF"/>
    <a:srgbClr val="9900CC"/>
    <a:srgbClr val="CC00FF"/>
    <a:srgbClr val="FF6699"/>
    <a:srgbClr val="FF7C8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1" autoAdjust="0"/>
    <p:restoredTop sz="92520" autoAdjust="0"/>
  </p:normalViewPr>
  <p:slideViewPr>
    <p:cSldViewPr snapToGrid="0">
      <p:cViewPr varScale="1">
        <p:scale>
          <a:sx n="83" d="100"/>
          <a:sy n="83" d="100"/>
        </p:scale>
        <p:origin x="85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200"/>
    </p:cViewPr>
  </p:sorterViewPr>
  <p:notesViewPr>
    <p:cSldViewPr snapToGrid="0">
      <p:cViewPr>
        <p:scale>
          <a:sx n="200" d="100"/>
          <a:sy n="200" d="100"/>
        </p:scale>
        <p:origin x="-72" y="3810"/>
      </p:cViewPr>
      <p:guideLst>
        <p:guide orient="horz" pos="307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D6EA795-C2A9-4ED0-A1EC-146A1BFE6C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603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31838"/>
            <a:ext cx="4873625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30738"/>
            <a:ext cx="5026025" cy="4386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2FB90E9-9E62-4A35-B3B3-8533D9573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557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F61AE-5893-4785-AB8F-7E9DD0D8A72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0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063C4-1C5C-47E5-970E-64B73632447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37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8D249-3491-4618-8281-0755E6AE3C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20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F4A5-6ECB-4B21-AF8D-C05CBA9F61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3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1DDEF-1F04-4DA8-915E-9421B3E0165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6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FE39-59EE-4B4E-AAAD-475BB0AB10D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5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D5D5-4B90-4E82-880C-02E1CDE75FA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4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0B9A-6974-484A-A940-9E89D87FAF1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5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2C6F1-1701-4950-8AF8-345AFC5CCFE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6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0948-7FC4-4C75-8E2A-32CEB357F00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5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92716-3C0B-4C2C-9716-B859D92F86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3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8450C-A50F-4B83-95B2-78C9DEB45559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8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almonpony2.sakura.ne.jp/physics/mechanics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itama-med.ac.jp/uinfo/butsuri/dept/reseduc/gamengengokenkyu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524256"/>
            <a:ext cx="9144000" cy="57424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2023. </a:t>
            </a:r>
            <a:r>
              <a:rPr kumimoji="1" lang="en-US" altLang="ja-JP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4.15  CBI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研究会発表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ja-JP" altLang="en-US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</a:rPr>
              <a:t>動く電子教科書、特徴、読み方</a:t>
            </a:r>
            <a:endParaRPr kumimoji="1" lang="en-US" altLang="ja-JP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ＭＳ Ｐゴシック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ＭＳ Ｐゴシック"/>
                <a:cs typeface="+mn-cs"/>
              </a:rPr>
              <a:t>埼玉医大　赤間啓一</a:t>
            </a:r>
          </a:p>
        </p:txBody>
      </p:sp>
    </p:spTree>
    <p:extLst>
      <p:ext uri="{BB962C8B-B14F-4D97-AF65-F5344CB8AC3E}">
        <p14:creationId xmlns:p14="http://schemas.microsoft.com/office/powerpoint/2010/main" val="231838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201051B9-CA7A-E040-6953-001FB0179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602" y="840601"/>
            <a:ext cx="5143011" cy="1082048"/>
          </a:xfrm>
        </p:spPr>
        <p:txBody>
          <a:bodyPr/>
          <a:lstStyle/>
          <a:p>
            <a:pPr algn="l"/>
            <a:r>
              <a:rPr lang="en-US" altLang="ja-JP" sz="3600" i="0" kern="0" dirty="0">
                <a:solidFill>
                  <a:schemeClr val="tx1"/>
                </a:solidFill>
              </a:rPr>
              <a:t>3</a:t>
            </a:r>
            <a:r>
              <a:rPr lang="ja-JP" altLang="en-US" sz="3600" i="0" kern="0" dirty="0">
                <a:solidFill>
                  <a:schemeClr val="tx1"/>
                </a:solidFill>
              </a:rPr>
              <a:t>．</a:t>
            </a:r>
            <a:r>
              <a:rPr lang="ja-JP" altLang="en-US" sz="3600" dirty="0">
                <a:solidFill>
                  <a:schemeClr val="tx1"/>
                </a:solidFill>
                <a:ea typeface="ＭＳ Ｐゴシック" charset="-128"/>
              </a:rPr>
              <a:t>本書の特徴、読み方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0" name="Rectangle 108">
            <a:extLst>
              <a:ext uri="{FF2B5EF4-FFF2-40B4-BE49-F238E27FC236}">
                <a16:creationId xmlns:a16="http://schemas.microsoft.com/office/drawing/2014/main" id="{25DEA961-285D-1FDE-0354-1522483F4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341"/>
            <a:ext cx="9144000" cy="461665"/>
          </a:xfrm>
          <a:prstGeom prst="rect">
            <a:avLst/>
          </a:prstGeom>
          <a:solidFill>
            <a:srgbClr val="008888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動く電子教科書　力学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(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上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)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　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0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章　序章　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3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．本書の特徴、読み方　　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9" name="Rectangle 108">
            <a:hlinkClick r:id="rId3"/>
            <a:extLst>
              <a:ext uri="{FF2B5EF4-FFF2-40B4-BE49-F238E27FC236}">
                <a16:creationId xmlns:a16="http://schemas.microsoft.com/office/drawing/2014/main" id="{F8A785D2-229C-21FD-E891-2A427FC9E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solidFill>
            <a:srgbClr val="A0D0D0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http://salmonpony2.sakura.ne.jp/physics/mechanics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  <a:hlinkClick r:id="rId3"/>
              </a:rPr>
              <a:t>/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3" name="Rectangle 108">
            <a:extLst>
              <a:ext uri="{FF2B5EF4-FFF2-40B4-BE49-F238E27FC236}">
                <a16:creationId xmlns:a16="http://schemas.microsoft.com/office/drawing/2014/main" id="{C0CB0C27-3FAC-63BE-C80D-D65237E27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18" y="1935080"/>
            <a:ext cx="84843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各項、ホームページから　　で開き、　　で講義も聴ける。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" name="Rectangle 108">
            <a:extLst>
              <a:ext uri="{FF2B5EF4-FFF2-40B4-BE49-F238E27FC236}">
                <a16:creationId xmlns:a16="http://schemas.microsoft.com/office/drawing/2014/main" id="{226374E8-05D9-3367-F2AD-6159A1E3E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846" y="3731156"/>
            <a:ext cx="55914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画面言語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を使って分かり易く解説。</a:t>
            </a:r>
          </a:p>
        </p:txBody>
      </p:sp>
      <p:sp>
        <p:nvSpPr>
          <p:cNvPr id="9" name="Rectangle 108">
            <a:extLst>
              <a:ext uri="{FF2B5EF4-FFF2-40B4-BE49-F238E27FC236}">
                <a16:creationId xmlns:a16="http://schemas.microsoft.com/office/drawing/2014/main" id="{77B9C0E0-7A60-593D-7630-C90143557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051" y="3061264"/>
            <a:ext cx="51302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論理の繋がり、体系構造を重視。</a:t>
            </a:r>
          </a:p>
        </p:txBody>
      </p:sp>
      <p:sp>
        <p:nvSpPr>
          <p:cNvPr id="11" name="Rectangle 108">
            <a:extLst>
              <a:ext uri="{FF2B5EF4-FFF2-40B4-BE49-F238E27FC236}">
                <a16:creationId xmlns:a16="http://schemas.microsoft.com/office/drawing/2014/main" id="{AA911D6D-00C0-A46C-8219-25DACD483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18" y="5319485"/>
            <a:ext cx="82695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基礎事項から高度事項まで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丁寧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(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すぎるかも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な解説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pic>
        <p:nvPicPr>
          <p:cNvPr id="4" name="図 3" descr="図形&#10;&#10;自動的に生成された説明">
            <a:extLst>
              <a:ext uri="{FF2B5EF4-FFF2-40B4-BE49-F238E27FC236}">
                <a16:creationId xmlns:a16="http://schemas.microsoft.com/office/drawing/2014/main" id="{795ED018-44DD-0EA3-D37D-CD01F3A273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873" y="2026026"/>
            <a:ext cx="327586" cy="368534"/>
          </a:xfrm>
          <a:prstGeom prst="rect">
            <a:avLst/>
          </a:prstGeom>
        </p:spPr>
      </p:pic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8A02D58C-6E4E-3983-43E0-2A9235FC7A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475" y="2043599"/>
            <a:ext cx="440579" cy="368534"/>
          </a:xfrm>
          <a:prstGeom prst="rect">
            <a:avLst/>
          </a:prstGeom>
        </p:spPr>
      </p:pic>
      <p:sp>
        <p:nvSpPr>
          <p:cNvPr id="13" name="AutoShape 3">
            <a:extLst>
              <a:ext uri="{FF2B5EF4-FFF2-40B4-BE49-F238E27FC236}">
                <a16:creationId xmlns:a16="http://schemas.microsoft.com/office/drawing/2014/main" id="{D21DCF9C-1B23-BBC9-0D3C-8EC51DD0F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6278" y="2984780"/>
            <a:ext cx="892261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4" name="Line 5">
            <a:extLst>
              <a:ext uri="{FF2B5EF4-FFF2-40B4-BE49-F238E27FC236}">
                <a16:creationId xmlns:a16="http://schemas.microsoft.com/office/drawing/2014/main" id="{5B4A7AA1-DEFB-CFAC-9DAD-C55873C274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8581" y="3488780"/>
            <a:ext cx="859862" cy="600757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5" name="AutoShape 10">
            <a:extLst>
              <a:ext uri="{FF2B5EF4-FFF2-40B4-BE49-F238E27FC236}">
                <a16:creationId xmlns:a16="http://schemas.microsoft.com/office/drawing/2014/main" id="{5527E6B5-F401-A647-CF79-4ACE6BCB3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9246" y="3727316"/>
            <a:ext cx="442912" cy="471487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EF4AC28B-B4C3-A56A-93B3-868DC7DBE2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8646" y="3373465"/>
            <a:ext cx="933287" cy="474279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7" name="AutoShape 222">
            <a:extLst>
              <a:ext uri="{FF2B5EF4-FFF2-40B4-BE49-F238E27FC236}">
                <a16:creationId xmlns:a16="http://schemas.microsoft.com/office/drawing/2014/main" id="{E4005160-3548-731F-49FA-6554E4399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347" y="2995518"/>
            <a:ext cx="1062487" cy="523219"/>
          </a:xfrm>
          <a:prstGeom prst="wedgeRoundRectCallout">
            <a:avLst>
              <a:gd name="adj1" fmla="val 120078"/>
              <a:gd name="adj2" fmla="val -7001"/>
              <a:gd name="adj3" fmla="val 16667"/>
            </a:avLst>
          </a:prstGeom>
          <a:solidFill>
            <a:srgbClr val="FFF0DC"/>
          </a:solidFill>
          <a:ln w="28575" algn="ctr">
            <a:solidFill>
              <a:srgbClr val="FFF0D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846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40">
            <a:extLst>
              <a:ext uri="{FF2B5EF4-FFF2-40B4-BE49-F238E27FC236}">
                <a16:creationId xmlns:a16="http://schemas.microsoft.com/office/drawing/2014/main" id="{F28D9D07-11B7-743D-63B5-73830A71A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801" y="3734374"/>
            <a:ext cx="1065475" cy="471487"/>
          </a:xfrm>
          <a:prstGeom prst="roundRect">
            <a:avLst>
              <a:gd name="adj" fmla="val 42278"/>
            </a:avLst>
          </a:prstGeom>
          <a:solidFill>
            <a:srgbClr val="FFF0DC"/>
          </a:solidFill>
          <a:ln w="2857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9" name="Rectangle 108">
            <a:extLst>
              <a:ext uri="{FF2B5EF4-FFF2-40B4-BE49-F238E27FC236}">
                <a16:creationId xmlns:a16="http://schemas.microsoft.com/office/drawing/2014/main" id="{B6F08702-2B58-C702-0445-ED62659E5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18" y="5754996"/>
            <a:ext cx="82695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進んだ分野との繋がりの平明な解説。</a:t>
            </a:r>
          </a:p>
        </p:txBody>
      </p:sp>
      <p:sp>
        <p:nvSpPr>
          <p:cNvPr id="20" name="Rectangle 108">
            <a:extLst>
              <a:ext uri="{FF2B5EF4-FFF2-40B4-BE49-F238E27FC236}">
                <a16:creationId xmlns:a16="http://schemas.microsoft.com/office/drawing/2014/main" id="{950281DE-8E58-6D67-E354-B7FDA586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218" y="2364663"/>
            <a:ext cx="84843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項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5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分～最長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分程度。ニ－ズに合わせて読める。</a:t>
            </a:r>
          </a:p>
        </p:txBody>
      </p:sp>
      <p:sp>
        <p:nvSpPr>
          <p:cNvPr id="21" name="Rectangle 108">
            <a:extLst>
              <a:ext uri="{FF2B5EF4-FFF2-40B4-BE49-F238E27FC236}">
                <a16:creationId xmlns:a16="http://schemas.microsoft.com/office/drawing/2014/main" id="{95EB2735-A55D-8CFA-313A-EA94DB08E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729" y="1935080"/>
            <a:ext cx="7789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1)</a:t>
            </a:r>
          </a:p>
        </p:txBody>
      </p:sp>
      <p:sp>
        <p:nvSpPr>
          <p:cNvPr id="22" name="Rectangle 108">
            <a:extLst>
              <a:ext uri="{FF2B5EF4-FFF2-40B4-BE49-F238E27FC236}">
                <a16:creationId xmlns:a16="http://schemas.microsoft.com/office/drawing/2014/main" id="{EA64A0BA-23CA-7EDA-817A-32117FC1D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729" y="3044300"/>
            <a:ext cx="7789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2)</a:t>
            </a:r>
          </a:p>
        </p:txBody>
      </p:sp>
      <p:sp>
        <p:nvSpPr>
          <p:cNvPr id="23" name="Rectangle 108">
            <a:extLst>
              <a:ext uri="{FF2B5EF4-FFF2-40B4-BE49-F238E27FC236}">
                <a16:creationId xmlns:a16="http://schemas.microsoft.com/office/drawing/2014/main" id="{6348FA61-F4E3-9A84-966B-195036028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0" y="3714111"/>
            <a:ext cx="7789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3)</a:t>
            </a:r>
          </a:p>
        </p:txBody>
      </p:sp>
      <p:sp>
        <p:nvSpPr>
          <p:cNvPr id="24" name="Rectangle 108">
            <a:extLst>
              <a:ext uri="{FF2B5EF4-FFF2-40B4-BE49-F238E27FC236}">
                <a16:creationId xmlns:a16="http://schemas.microsoft.com/office/drawing/2014/main" id="{6229C220-9674-02C9-1347-E72627616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729" y="5301689"/>
            <a:ext cx="7789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4)</a:t>
            </a:r>
          </a:p>
        </p:txBody>
      </p:sp>
      <p:sp>
        <p:nvSpPr>
          <p:cNvPr id="2" name="Rectangle 108">
            <a:extLst>
              <a:ext uri="{FF2B5EF4-FFF2-40B4-BE49-F238E27FC236}">
                <a16:creationId xmlns:a16="http://schemas.microsoft.com/office/drawing/2014/main" id="{7411B9CA-5A85-FDD1-2256-0529D207C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3" y="4358598"/>
            <a:ext cx="9151729" cy="830997"/>
          </a:xfrm>
          <a:prstGeom prst="rect">
            <a:avLst/>
          </a:prstGeom>
          <a:solidFill>
            <a:srgbClr val="FFF0DC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ここで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画面言語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とは、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PC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、スマホ等で、音声、文字と共に、図形、動画、表等の要素の配置、動作、操作等を駆使した情報交換の形態です。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74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1" grpId="0"/>
      <p:bldP spid="13" grpId="0" animBg="1"/>
      <p:bldP spid="13" grpId="1" animBg="1"/>
      <p:bldP spid="14" grpId="0" animBg="1"/>
      <p:bldP spid="15" grpId="0" animBg="1"/>
      <p:bldP spid="15" grpId="1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8">
            <a:extLst>
              <a:ext uri="{FF2B5EF4-FFF2-40B4-BE49-F238E27FC236}">
                <a16:creationId xmlns:a16="http://schemas.microsoft.com/office/drawing/2014/main" id="{3B32CE1A-BD86-F5F6-CCB8-59018C0A0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601" y="651687"/>
            <a:ext cx="91551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．ニ－ズに合わせて項目を選び、　 を視聴し、　 を読む。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201051B9-CA7A-E040-6953-001FB0179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361"/>
            <a:ext cx="5410640" cy="523053"/>
          </a:xfrm>
        </p:spPr>
        <p:txBody>
          <a:bodyPr/>
          <a:lstStyle/>
          <a:p>
            <a:pPr algn="l"/>
            <a:r>
              <a:rPr lang="ja-JP" altLang="en-US" sz="2800" dirty="0">
                <a:solidFill>
                  <a:schemeClr val="tx1"/>
                </a:solidFill>
                <a:ea typeface="ＭＳ Ｐゴシック" charset="-128"/>
              </a:rPr>
              <a:t>本書の読み方のアドバイス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pic>
        <p:nvPicPr>
          <p:cNvPr id="4" name="図 3" descr="図形&#10;&#10;自動的に生成された説明">
            <a:extLst>
              <a:ext uri="{FF2B5EF4-FFF2-40B4-BE49-F238E27FC236}">
                <a16:creationId xmlns:a16="http://schemas.microsoft.com/office/drawing/2014/main" id="{795ED018-44DD-0EA3-D37D-CD01F3A27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989" y="760627"/>
            <a:ext cx="327586" cy="368534"/>
          </a:xfrm>
          <a:prstGeom prst="rect">
            <a:avLst/>
          </a:prstGeom>
        </p:spPr>
      </p:pic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8A02D58C-6E4E-3983-43E0-2A9235FC7A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410" y="761769"/>
            <a:ext cx="440579" cy="368534"/>
          </a:xfrm>
          <a:prstGeom prst="rect">
            <a:avLst/>
          </a:prstGeom>
        </p:spPr>
      </p:pic>
      <p:sp>
        <p:nvSpPr>
          <p:cNvPr id="21" name="Rectangle 108">
            <a:extLst>
              <a:ext uri="{FF2B5EF4-FFF2-40B4-BE49-F238E27FC236}">
                <a16:creationId xmlns:a16="http://schemas.microsoft.com/office/drawing/2014/main" id="{95EB2735-A55D-8CFA-313A-EA94DB08E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875" y="1339997"/>
            <a:ext cx="87568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基本的な所を順番に読む。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(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参考は後回しにしてよい。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)</a:t>
            </a:r>
          </a:p>
        </p:txBody>
      </p:sp>
      <p:sp>
        <p:nvSpPr>
          <p:cNvPr id="26" name="Rectangle 108">
            <a:extLst>
              <a:ext uri="{FF2B5EF4-FFF2-40B4-BE49-F238E27FC236}">
                <a16:creationId xmlns:a16="http://schemas.microsoft.com/office/drawing/2014/main" id="{63FCD580-9168-DA62-83F6-33FB35B92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601" y="2578956"/>
            <a:ext cx="47638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 必要興味に合わせて読む。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9" name="Rectangle 108">
            <a:extLst>
              <a:ext uri="{FF2B5EF4-FFF2-40B4-BE49-F238E27FC236}">
                <a16:creationId xmlns:a16="http://schemas.microsoft.com/office/drawing/2014/main" id="{9F3F8EC0-6749-48F4-25AF-09F0B892A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601" y="4244615"/>
            <a:ext cx="51430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．能動的視聴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active reading</a:t>
            </a:r>
          </a:p>
        </p:txBody>
      </p:sp>
      <p:sp>
        <p:nvSpPr>
          <p:cNvPr id="31" name="Rectangle 108">
            <a:extLst>
              <a:ext uri="{FF2B5EF4-FFF2-40B4-BE49-F238E27FC236}">
                <a16:creationId xmlns:a16="http://schemas.microsoft.com/office/drawing/2014/main" id="{FEDBDCE0-986D-379C-F392-8BAFDC08B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601" y="4939489"/>
            <a:ext cx="91809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1) 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を止めたり戻ったりして画面言語を確認しながら読む。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4" name="Rectangle 108">
            <a:extLst>
              <a:ext uri="{FF2B5EF4-FFF2-40B4-BE49-F238E27FC236}">
                <a16:creationId xmlns:a16="http://schemas.microsoft.com/office/drawing/2014/main" id="{8256DCE6-11C1-42A8-15A4-EED5598F8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302" y="6127735"/>
            <a:ext cx="69356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2)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計算は自分でやってみる。確かめる。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5" name="Rectangle 108">
            <a:extLst>
              <a:ext uri="{FF2B5EF4-FFF2-40B4-BE49-F238E27FC236}">
                <a16:creationId xmlns:a16="http://schemas.microsoft.com/office/drawing/2014/main" id="{E94ED5CA-B0D7-CC51-1D3F-9F22D8A00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838" y="1839933"/>
            <a:ext cx="87568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大学講義の予復習や独学自修に読む人。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6" name="Rectangle 108">
            <a:extLst>
              <a:ext uri="{FF2B5EF4-FFF2-40B4-BE49-F238E27FC236}">
                <a16:creationId xmlns:a16="http://schemas.microsoft.com/office/drawing/2014/main" id="{CCB4BDCB-BDC2-4895-DE17-49F374AB7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838" y="3082443"/>
            <a:ext cx="83831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勉強したことがある人、ある程度知っている人。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部分的に興味のある人、教育指導に利用したい人。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pic>
        <p:nvPicPr>
          <p:cNvPr id="68" name="図 67" descr="図形&#10;&#10;自動的に生成された説明">
            <a:extLst>
              <a:ext uri="{FF2B5EF4-FFF2-40B4-BE49-F238E27FC236}">
                <a16:creationId xmlns:a16="http://schemas.microsoft.com/office/drawing/2014/main" id="{E6078889-9AC8-2803-5DC7-D5B138F9D1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086" y="5525327"/>
            <a:ext cx="327586" cy="368534"/>
          </a:xfrm>
          <a:prstGeom prst="rect">
            <a:avLst/>
          </a:prstGeom>
        </p:spPr>
      </p:pic>
      <p:sp>
        <p:nvSpPr>
          <p:cNvPr id="70" name="Rectangle 108">
            <a:extLst>
              <a:ext uri="{FF2B5EF4-FFF2-40B4-BE49-F238E27FC236}">
                <a16:creationId xmlns:a16="http://schemas.microsoft.com/office/drawing/2014/main" id="{CF8A4B2C-F5E7-1C57-33BD-A721AA68E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301" y="5420930"/>
            <a:ext cx="9130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更に確認するには　　を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step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毎に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前後しながら動かすとよい。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pic>
        <p:nvPicPr>
          <p:cNvPr id="2" name="図 1" descr="アイコン&#10;&#10;自動的に生成された説明">
            <a:extLst>
              <a:ext uri="{FF2B5EF4-FFF2-40B4-BE49-F238E27FC236}">
                <a16:creationId xmlns:a16="http://schemas.microsoft.com/office/drawing/2014/main" id="{935D87D1-DD0A-E8B3-7B95-5CBBA7CC0E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91" y="5062145"/>
            <a:ext cx="440579" cy="3685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704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/>
      <p:bldP spid="26" grpId="0"/>
      <p:bldP spid="29" grpId="0"/>
      <p:bldP spid="31" grpId="0"/>
      <p:bldP spid="64" grpId="0"/>
      <p:bldP spid="65" grpId="0"/>
      <p:bldP spid="66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201051B9-CA7A-E040-6953-001FB0179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873" y="5515"/>
            <a:ext cx="3596413" cy="583791"/>
          </a:xfrm>
        </p:spPr>
        <p:txBody>
          <a:bodyPr/>
          <a:lstStyle/>
          <a:p>
            <a:pPr algn="l"/>
            <a:r>
              <a:rPr lang="ja-JP" altLang="en-US" sz="2800" i="0" kern="0" dirty="0">
                <a:solidFill>
                  <a:schemeClr val="tx1"/>
                </a:solidFill>
              </a:rPr>
              <a:t>画面言語について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0" name="Rectangle 108">
            <a:extLst>
              <a:ext uri="{FF2B5EF4-FFF2-40B4-BE49-F238E27FC236}">
                <a16:creationId xmlns:a16="http://schemas.microsoft.com/office/drawing/2014/main" id="{950281DE-8E58-6D67-E354-B7FDA586E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872" y="2259163"/>
            <a:ext cx="8612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画面要素の意味が送り手受け手に了解されている。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7" name="Rectangle 108">
            <a:extLst>
              <a:ext uri="{FF2B5EF4-FFF2-40B4-BE49-F238E27FC236}">
                <a16:creationId xmlns:a16="http://schemas.microsoft.com/office/drawing/2014/main" id="{76526495-B7B4-D972-680B-CC01D9980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66" y="2732119"/>
            <a:ext cx="88303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文字、記号、図、図形、図解、表、グラフ、動画、漫画、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アニメ、ボタン、リンク、入力ボックス、チェックボックス等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" name="Rectangle 108">
            <a:extLst>
              <a:ext uri="{FF2B5EF4-FFF2-40B4-BE49-F238E27FC236}">
                <a16:creationId xmlns:a16="http://schemas.microsoft.com/office/drawing/2014/main" id="{6BA0712F-76BF-394F-2BC4-83E420DC0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873" y="3686226"/>
            <a:ext cx="8830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配置、動作、操作の意味が送り手受け手了解されている。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" name="Rectangle 108">
            <a:extLst>
              <a:ext uri="{FF2B5EF4-FFF2-40B4-BE49-F238E27FC236}">
                <a16:creationId xmlns:a16="http://schemas.microsoft.com/office/drawing/2014/main" id="{122B3C0A-74DE-4C0D-B534-1647FD531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8" y="639404"/>
            <a:ext cx="9151729" cy="1569660"/>
          </a:xfrm>
          <a:prstGeom prst="rect">
            <a:avLst/>
          </a:prstGeom>
          <a:solidFill>
            <a:srgbClr val="FFF0DC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画面言語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とは、テレビ、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PC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、スマホ等の画面上で、音声、文字と共に、図形、表、動画等あらゆる要素の配置、動作、操作等を駆使する人間の情報交換の形態を指します。これは、今や、音声言語、文字言語を超える伝達力を持つ新しい「言語」であると考えています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Rectangle 108">
            <a:extLst>
              <a:ext uri="{FF2B5EF4-FFF2-40B4-BE49-F238E27FC236}">
                <a16:creationId xmlns:a16="http://schemas.microsoft.com/office/drawing/2014/main" id="{08A4C1C6-60EB-6AC5-C687-886F62123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66" y="4209281"/>
            <a:ext cx="82710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配置　主系列、副系列、線状性、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4" name="Rectangle 108">
            <a:extLst>
              <a:ext uri="{FF2B5EF4-FFF2-40B4-BE49-F238E27FC236}">
                <a16:creationId xmlns:a16="http://schemas.microsoft.com/office/drawing/2014/main" id="{242507DF-0995-00B8-F58B-E8C1744ED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8" y="4668437"/>
            <a:ext cx="8830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動作　表示、移動、伸長、収縮、点滅、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ポップアップ等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" name="Rectangle 108">
            <a:extLst>
              <a:ext uri="{FF2B5EF4-FFF2-40B4-BE49-F238E27FC236}">
                <a16:creationId xmlns:a16="http://schemas.microsoft.com/office/drawing/2014/main" id="{21895D31-6E0E-A70B-7AD6-F719ECFB7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8" y="5200524"/>
            <a:ext cx="86934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操作　クリック、タップ、スワイプ、ドラッグ、プルダウン等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9" name="Rectangle 108">
            <a:extLst>
              <a:ext uri="{FF2B5EF4-FFF2-40B4-BE49-F238E27FC236}">
                <a16:creationId xmlns:a16="http://schemas.microsoft.com/office/drawing/2014/main" id="{BB7B8F9D-6C06-EF97-ED57-CCAC5CF04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873" y="5671186"/>
            <a:ext cx="11844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文法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" name="Rectangle 108">
            <a:extLst>
              <a:ext uri="{FF2B5EF4-FFF2-40B4-BE49-F238E27FC236}">
                <a16:creationId xmlns:a16="http://schemas.microsoft.com/office/drawing/2014/main" id="{EDCF7881-C60B-8B62-46D0-8B2972C33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621" y="5741542"/>
            <a:ext cx="784730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画面要素の配置、動作、操作に送りて受けてが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了解しあう規則がある。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1" name="Rectangle 108">
            <a:extLst>
              <a:ext uri="{FF2B5EF4-FFF2-40B4-BE49-F238E27FC236}">
                <a16:creationId xmlns:a16="http://schemas.microsoft.com/office/drawing/2014/main" id="{CE350ABE-F8F5-20EB-622D-2CC3F07D8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5150" y="97355"/>
            <a:ext cx="35964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  <a:hlinkClick r:id="rId3"/>
              </a:rPr>
              <a:t>筆者らの科研費研究報告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参照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59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03"/>
    </mc:Choice>
    <mc:Fallback xmlns="">
      <p:transition spd="slow" advTm="261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7" grpId="0"/>
      <p:bldP spid="8" grpId="0"/>
      <p:bldP spid="2" grpId="0" animBg="1"/>
      <p:bldP spid="3" grpId="0"/>
      <p:bldP spid="4" grpId="0"/>
      <p:bldP spid="6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108">
            <a:extLst>
              <a:ext uri="{FF2B5EF4-FFF2-40B4-BE49-F238E27FC236}">
                <a16:creationId xmlns:a16="http://schemas.microsoft.com/office/drawing/2014/main" id="{A54A84B5-4058-43BA-0DDA-FD0422420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282" y="1485374"/>
            <a:ext cx="47403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法則、公式、既出事項の提示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charset="-128"/>
              <a:cs typeface="+mn-cs"/>
            </a:endParaRPr>
          </a:p>
        </p:txBody>
      </p:sp>
      <p:sp>
        <p:nvSpPr>
          <p:cNvPr id="96" name="Rectangle 108">
            <a:extLst>
              <a:ext uri="{FF2B5EF4-FFF2-40B4-BE49-F238E27FC236}">
                <a16:creationId xmlns:a16="http://schemas.microsoft.com/office/drawing/2014/main" id="{41A20597-0A07-2C60-9B6A-1964CF74A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814" y="1915070"/>
            <a:ext cx="57148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検索、参照、検出、導出関係の明示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charset="-128"/>
              <a:cs typeface="+mn-cs"/>
            </a:endParaRPr>
          </a:p>
        </p:txBody>
      </p:sp>
      <p:sp>
        <p:nvSpPr>
          <p:cNvPr id="97" name="Rectangle 108">
            <a:extLst>
              <a:ext uri="{FF2B5EF4-FFF2-40B4-BE49-F238E27FC236}">
                <a16:creationId xmlns:a16="http://schemas.microsoft.com/office/drawing/2014/main" id="{18DB57A9-8997-0C29-5293-5B7D78AA3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367" y="2364921"/>
            <a:ext cx="43130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補足、説明の提示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charset="-128"/>
              <a:cs typeface="+mn-cs"/>
            </a:endParaRPr>
          </a:p>
        </p:txBody>
      </p:sp>
      <p:sp>
        <p:nvSpPr>
          <p:cNvPr id="98" name="Rectangle 108">
            <a:extLst>
              <a:ext uri="{FF2B5EF4-FFF2-40B4-BE49-F238E27FC236}">
                <a16:creationId xmlns:a16="http://schemas.microsoft.com/office/drawing/2014/main" id="{0E9B015D-1B99-EAAA-044F-2BB88A6F8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46" y="1067348"/>
            <a:ext cx="17678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注意誘導</a:t>
            </a:r>
          </a:p>
        </p:txBody>
      </p:sp>
      <p:sp>
        <p:nvSpPr>
          <p:cNvPr id="99" name="AutoShape 3">
            <a:extLst>
              <a:ext uri="{FF2B5EF4-FFF2-40B4-BE49-F238E27FC236}">
                <a16:creationId xmlns:a16="http://schemas.microsoft.com/office/drawing/2014/main" id="{CD4B07DF-99F0-8D76-CFDA-E4B97572D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683" y="1174415"/>
            <a:ext cx="358380" cy="323599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0" name="AutoShape 10">
            <a:extLst>
              <a:ext uri="{FF2B5EF4-FFF2-40B4-BE49-F238E27FC236}">
                <a16:creationId xmlns:a16="http://schemas.microsoft.com/office/drawing/2014/main" id="{7D7EEBF2-FAAE-1FFA-7452-5E3C23A0E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97" y="1181171"/>
            <a:ext cx="348915" cy="307213"/>
          </a:xfrm>
          <a:prstGeom prst="roundRect">
            <a:avLst>
              <a:gd name="adj" fmla="val 36787"/>
            </a:avLst>
          </a:prstGeom>
          <a:noFill/>
          <a:ln w="3810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1" name="AutoShape 222">
            <a:extLst>
              <a:ext uri="{FF2B5EF4-FFF2-40B4-BE49-F238E27FC236}">
                <a16:creationId xmlns:a16="http://schemas.microsoft.com/office/drawing/2014/main" id="{0D3B81ED-9C6A-732A-5D71-D0DD4E314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44" y="1604774"/>
            <a:ext cx="395506" cy="323600"/>
          </a:xfrm>
          <a:prstGeom prst="wedgeRoundRectCallout">
            <a:avLst>
              <a:gd name="adj1" fmla="val 48051"/>
              <a:gd name="adj2" fmla="val -12937"/>
              <a:gd name="adj3" fmla="val 16667"/>
            </a:avLst>
          </a:prstGeom>
          <a:solidFill>
            <a:srgbClr val="FFF0DC"/>
          </a:solidFill>
          <a:ln w="28575" algn="ctr">
            <a:solidFill>
              <a:srgbClr val="FFF0D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846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2" name="Rectangle 108">
            <a:extLst>
              <a:ext uri="{FF2B5EF4-FFF2-40B4-BE49-F238E27FC236}">
                <a16:creationId xmlns:a16="http://schemas.microsoft.com/office/drawing/2014/main" id="{3D312057-4D09-3801-EEF1-6FCC92914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5264" y="1025972"/>
            <a:ext cx="21659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テーマ提示</a:t>
            </a:r>
          </a:p>
        </p:txBody>
      </p:sp>
      <p:sp>
        <p:nvSpPr>
          <p:cNvPr id="103" name="AutoShape 240">
            <a:extLst>
              <a:ext uri="{FF2B5EF4-FFF2-40B4-BE49-F238E27FC236}">
                <a16:creationId xmlns:a16="http://schemas.microsoft.com/office/drawing/2014/main" id="{33B7583C-555B-BB2D-8C0B-9E4AB0664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90" y="1151337"/>
            <a:ext cx="749408" cy="288831"/>
          </a:xfrm>
          <a:prstGeom prst="roundRect">
            <a:avLst>
              <a:gd name="adj" fmla="val 42278"/>
            </a:avLst>
          </a:prstGeom>
          <a:solidFill>
            <a:srgbClr val="FFF0DC"/>
          </a:solidFill>
          <a:ln w="2857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4" name="Line 2">
            <a:extLst>
              <a:ext uri="{FF2B5EF4-FFF2-40B4-BE49-F238E27FC236}">
                <a16:creationId xmlns:a16="http://schemas.microsoft.com/office/drawing/2014/main" id="{DB92466D-49A9-6FA9-9083-016C856F8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529" y="2272045"/>
            <a:ext cx="535726" cy="0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5" name="Line 9">
            <a:extLst>
              <a:ext uri="{FF2B5EF4-FFF2-40B4-BE49-F238E27FC236}">
                <a16:creationId xmlns:a16="http://schemas.microsoft.com/office/drawing/2014/main" id="{E8E05000-1DBC-9161-37D9-D58D60C6F4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6818" y="2093162"/>
            <a:ext cx="566296" cy="0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6" name="AutoShape 222">
            <a:extLst>
              <a:ext uri="{FF2B5EF4-FFF2-40B4-BE49-F238E27FC236}">
                <a16:creationId xmlns:a16="http://schemas.microsoft.com/office/drawing/2014/main" id="{EB70374F-5A1C-AF1F-01AC-808CE56D0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46" y="2455269"/>
            <a:ext cx="508680" cy="304034"/>
          </a:xfrm>
          <a:prstGeom prst="wedgeRoundRectCallout">
            <a:avLst>
              <a:gd name="adj1" fmla="val 88695"/>
              <a:gd name="adj2" fmla="val -48012"/>
              <a:gd name="adj3" fmla="val 16667"/>
            </a:avLst>
          </a:prstGeom>
          <a:solidFill>
            <a:srgbClr val="FFF0DC"/>
          </a:solidFill>
          <a:ln w="6350" algn="ctr">
            <a:solidFill>
              <a:srgbClr val="FFCC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846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7" name="Rectangle 108">
            <a:extLst>
              <a:ext uri="{FF2B5EF4-FFF2-40B4-BE49-F238E27FC236}">
                <a16:creationId xmlns:a16="http://schemas.microsoft.com/office/drawing/2014/main" id="{26574FF5-1043-52EE-0ECC-E36C5E6CD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879" y="2798236"/>
            <a:ext cx="38902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論理関係、体系の明示。</a:t>
            </a:r>
          </a:p>
        </p:txBody>
      </p:sp>
      <p:sp>
        <p:nvSpPr>
          <p:cNvPr id="108" name="Rectangle 108">
            <a:extLst>
              <a:ext uri="{FF2B5EF4-FFF2-40B4-BE49-F238E27FC236}">
                <a16:creationId xmlns:a16="http://schemas.microsoft.com/office/drawing/2014/main" id="{4C290156-DA71-6E9A-455A-1BD9B33CD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43" y="2798236"/>
            <a:ext cx="4286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メタ言語、パラ言語の明示。</a:t>
            </a:r>
          </a:p>
        </p:txBody>
      </p:sp>
      <p:sp>
        <p:nvSpPr>
          <p:cNvPr id="109" name="Rectangle 2">
            <a:extLst>
              <a:ext uri="{FF2B5EF4-FFF2-40B4-BE49-F238E27FC236}">
                <a16:creationId xmlns:a16="http://schemas.microsoft.com/office/drawing/2014/main" id="{37ABAD1C-86CB-6617-A502-C5B183434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684" y="1598060"/>
            <a:ext cx="395507" cy="341719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2" name="Rectangle 108">
            <a:extLst>
              <a:ext uri="{FF2B5EF4-FFF2-40B4-BE49-F238E27FC236}">
                <a16:creationId xmlns:a16="http://schemas.microsoft.com/office/drawing/2014/main" id="{A6B3A801-CB63-859B-175C-6244FB708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66" y="6200742"/>
            <a:ext cx="5263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検索負荷の軽減。分かり易くなる。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9659940-D5E6-DC38-7924-1BDEFB754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4091721" cy="511314"/>
          </a:xfrm>
        </p:spPr>
        <p:txBody>
          <a:bodyPr anchor="t"/>
          <a:lstStyle/>
          <a:p>
            <a:pPr algn="l"/>
            <a:r>
              <a:rPr lang="ja-JP" altLang="en-US" sz="2800" dirty="0">
                <a:solidFill>
                  <a:srgbClr val="0000FF"/>
                </a:solidFill>
              </a:rPr>
              <a:t>本書でよく使う画面言語</a:t>
            </a:r>
            <a:endParaRPr kumimoji="1" lang="ja-JP" altLang="en-US" sz="2800" dirty="0">
              <a:solidFill>
                <a:srgbClr val="0000FF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9DCD546-B8BD-78ED-76DC-A10E22B8F344}"/>
              </a:ext>
            </a:extLst>
          </p:cNvPr>
          <p:cNvSpPr txBox="1">
            <a:spLocks/>
          </p:cNvSpPr>
          <p:nvPr/>
        </p:nvSpPr>
        <p:spPr bwMode="auto">
          <a:xfrm>
            <a:off x="0" y="523276"/>
            <a:ext cx="4572000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よく使う画面要素と意味</a:t>
            </a:r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CD5C35B5-BF43-C0A0-1673-6763F42C4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2846" y="388719"/>
            <a:ext cx="892261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0947B6E8-9F4C-E4B2-83CD-3BCAF7A893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65149" y="892719"/>
            <a:ext cx="859862" cy="600757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0" name="AutoShape 10">
            <a:extLst>
              <a:ext uri="{FF2B5EF4-FFF2-40B4-BE49-F238E27FC236}">
                <a16:creationId xmlns:a16="http://schemas.microsoft.com/office/drawing/2014/main" id="{27C86620-DDDC-773D-D95E-E3AB160EE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1114" y="1223106"/>
            <a:ext cx="442912" cy="471487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3F1ADB91-90F0-F6B3-ADD0-493E5D4E8A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15214" y="777404"/>
            <a:ext cx="933287" cy="474279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2" name="AutoShape 222">
            <a:extLst>
              <a:ext uri="{FF2B5EF4-FFF2-40B4-BE49-F238E27FC236}">
                <a16:creationId xmlns:a16="http://schemas.microsoft.com/office/drawing/2014/main" id="{1A2ED1FA-1D66-C21D-202E-D1D4D0084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915" y="399457"/>
            <a:ext cx="1062487" cy="523219"/>
          </a:xfrm>
          <a:prstGeom prst="wedgeRoundRectCallout">
            <a:avLst>
              <a:gd name="adj1" fmla="val 120078"/>
              <a:gd name="adj2" fmla="val -7001"/>
              <a:gd name="adj3" fmla="val 16667"/>
            </a:avLst>
          </a:prstGeom>
          <a:solidFill>
            <a:srgbClr val="FFF0DC"/>
          </a:solidFill>
          <a:ln w="28575" algn="ctr">
            <a:solidFill>
              <a:srgbClr val="FFF0DC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C846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" name="AutoShape 240">
            <a:extLst>
              <a:ext uri="{FF2B5EF4-FFF2-40B4-BE49-F238E27FC236}">
                <a16:creationId xmlns:a16="http://schemas.microsoft.com/office/drawing/2014/main" id="{D7D481A1-4D03-F482-E9A1-97236CC95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8843" y="1373047"/>
            <a:ext cx="1065475" cy="471487"/>
          </a:xfrm>
          <a:prstGeom prst="roundRect">
            <a:avLst>
              <a:gd name="adj" fmla="val 42278"/>
            </a:avLst>
          </a:prstGeom>
          <a:solidFill>
            <a:srgbClr val="FFF0DC"/>
          </a:solidFill>
          <a:ln w="28575" algn="ctr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A1356A60-85FC-EFDC-9749-18F41E3F3A47}"/>
              </a:ext>
            </a:extLst>
          </p:cNvPr>
          <p:cNvSpPr txBox="1">
            <a:spLocks/>
          </p:cNvSpPr>
          <p:nvPr/>
        </p:nvSpPr>
        <p:spPr bwMode="auto">
          <a:xfrm>
            <a:off x="-11474" y="3529075"/>
            <a:ext cx="4572000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よく使う文章構成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91CAF3D0-4D6B-ED9F-4C25-4E70259E83AF}"/>
              </a:ext>
            </a:extLst>
          </p:cNvPr>
          <p:cNvSpPr txBox="1">
            <a:spLocks/>
          </p:cNvSpPr>
          <p:nvPr/>
        </p:nvSpPr>
        <p:spPr bwMode="auto">
          <a:xfrm>
            <a:off x="364379" y="4046482"/>
            <a:ext cx="1933658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①・・・・・・・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2CD08FCC-F611-6277-DFE3-56147C9086D0}"/>
              </a:ext>
            </a:extLst>
          </p:cNvPr>
          <p:cNvSpPr txBox="1">
            <a:spLocks/>
          </p:cNvSpPr>
          <p:nvPr/>
        </p:nvSpPr>
        <p:spPr bwMode="auto">
          <a:xfrm>
            <a:off x="380724" y="4432658"/>
            <a:ext cx="2106969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②・・・・・・・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FFEA0324-F397-6A5B-B325-D230C56149FF}"/>
              </a:ext>
            </a:extLst>
          </p:cNvPr>
          <p:cNvSpPr txBox="1">
            <a:spLocks/>
          </p:cNvSpPr>
          <p:nvPr/>
        </p:nvSpPr>
        <p:spPr bwMode="auto">
          <a:xfrm>
            <a:off x="380725" y="4818833"/>
            <a:ext cx="1922746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⑤・・・・・・・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3BAF18B4-7DB1-06C4-706B-DE6F74C07B29}"/>
              </a:ext>
            </a:extLst>
          </p:cNvPr>
          <p:cNvSpPr txBox="1">
            <a:spLocks/>
          </p:cNvSpPr>
          <p:nvPr/>
        </p:nvSpPr>
        <p:spPr bwMode="auto">
          <a:xfrm>
            <a:off x="380724" y="5200886"/>
            <a:ext cx="1905019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⑥・・・・・・・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49B72BEB-2FC5-9F1A-B70A-C21B6989D08F}"/>
              </a:ext>
            </a:extLst>
          </p:cNvPr>
          <p:cNvSpPr txBox="1">
            <a:spLocks/>
          </p:cNvSpPr>
          <p:nvPr/>
        </p:nvSpPr>
        <p:spPr bwMode="auto">
          <a:xfrm>
            <a:off x="2786044" y="4059644"/>
            <a:ext cx="1933658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③・・・・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D752FB07-45A2-6F9F-C444-B6273B7DD6E6}"/>
              </a:ext>
            </a:extLst>
          </p:cNvPr>
          <p:cNvSpPr txBox="1">
            <a:spLocks/>
          </p:cNvSpPr>
          <p:nvPr/>
        </p:nvSpPr>
        <p:spPr bwMode="auto">
          <a:xfrm>
            <a:off x="2765503" y="4441697"/>
            <a:ext cx="2106969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④・・・・</a:t>
            </a:r>
          </a:p>
        </p:txBody>
      </p:sp>
      <p:sp>
        <p:nvSpPr>
          <p:cNvPr id="23" name="Line 13">
            <a:extLst>
              <a:ext uri="{FF2B5EF4-FFF2-40B4-BE49-F238E27FC236}">
                <a16:creationId xmlns:a16="http://schemas.microsoft.com/office/drawing/2014/main" id="{F5FD3819-248B-EA4C-2F19-ABC56246C7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4524" y="4301231"/>
            <a:ext cx="892262" cy="260688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4" name="Line 5">
            <a:extLst>
              <a:ext uri="{FF2B5EF4-FFF2-40B4-BE49-F238E27FC236}">
                <a16:creationId xmlns:a16="http://schemas.microsoft.com/office/drawing/2014/main" id="{4532BDB3-9F0D-F311-6499-7CAD69142F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07279" y="4892277"/>
            <a:ext cx="1077685" cy="213695"/>
          </a:xfrm>
          <a:prstGeom prst="line">
            <a:avLst/>
          </a:prstGeom>
          <a:noFill/>
          <a:ln w="57150">
            <a:solidFill>
              <a:srgbClr val="00B0F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5" name="AutoShape 10">
            <a:extLst>
              <a:ext uri="{FF2B5EF4-FFF2-40B4-BE49-F238E27FC236}">
                <a16:creationId xmlns:a16="http://schemas.microsoft.com/office/drawing/2014/main" id="{5FE66071-DC27-593E-A1D0-2762F2BD6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388" y="4442916"/>
            <a:ext cx="513064" cy="471487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6" name="AutoShape 3">
            <a:extLst>
              <a:ext uri="{FF2B5EF4-FFF2-40B4-BE49-F238E27FC236}">
                <a16:creationId xmlns:a16="http://schemas.microsoft.com/office/drawing/2014/main" id="{E470CA80-F390-89B8-8585-465393860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488" y="4452571"/>
            <a:ext cx="892261" cy="471487"/>
          </a:xfrm>
          <a:prstGeom prst="roundRect">
            <a:avLst>
              <a:gd name="adj" fmla="val 36787"/>
            </a:avLst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DC862D6D-D00A-3FE1-4797-B6C22E8FC82C}"/>
              </a:ext>
            </a:extLst>
          </p:cNvPr>
          <p:cNvSpPr txBox="1">
            <a:spLocks/>
          </p:cNvSpPr>
          <p:nvPr/>
        </p:nvSpPr>
        <p:spPr bwMode="auto">
          <a:xfrm>
            <a:off x="5649269" y="4052168"/>
            <a:ext cx="1933658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①・・・・・・・</a:t>
            </a: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0C58A24C-5226-B5C1-E236-413E1F8E6481}"/>
              </a:ext>
            </a:extLst>
          </p:cNvPr>
          <p:cNvSpPr txBox="1">
            <a:spLocks/>
          </p:cNvSpPr>
          <p:nvPr/>
        </p:nvSpPr>
        <p:spPr bwMode="auto">
          <a:xfrm>
            <a:off x="5641412" y="4438075"/>
            <a:ext cx="2106969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②・・・・・・・</a:t>
            </a: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5B3C29E3-97F6-4952-2677-9897E702304C}"/>
              </a:ext>
            </a:extLst>
          </p:cNvPr>
          <p:cNvSpPr txBox="1">
            <a:spLocks/>
          </p:cNvSpPr>
          <p:nvPr/>
        </p:nvSpPr>
        <p:spPr bwMode="auto">
          <a:xfrm>
            <a:off x="5656552" y="5551946"/>
            <a:ext cx="1922746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⑤・・・・・・・</a:t>
            </a: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1D6CE97-6FE3-48F4-9379-52F5CAF6A682}"/>
              </a:ext>
            </a:extLst>
          </p:cNvPr>
          <p:cNvSpPr txBox="1">
            <a:spLocks/>
          </p:cNvSpPr>
          <p:nvPr/>
        </p:nvSpPr>
        <p:spPr bwMode="auto">
          <a:xfrm>
            <a:off x="5638630" y="5907236"/>
            <a:ext cx="1905019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⑥・・・・・・・</a:t>
            </a: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17068C19-3D19-EBF0-FB2A-A40813E02476}"/>
              </a:ext>
            </a:extLst>
          </p:cNvPr>
          <p:cNvSpPr txBox="1">
            <a:spLocks/>
          </p:cNvSpPr>
          <p:nvPr/>
        </p:nvSpPr>
        <p:spPr bwMode="auto">
          <a:xfrm>
            <a:off x="5652731" y="4820833"/>
            <a:ext cx="1933658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③・・・・・・・</a:t>
            </a: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8D9F47AC-D19F-5660-EC81-65C0439C54FA}"/>
              </a:ext>
            </a:extLst>
          </p:cNvPr>
          <p:cNvSpPr txBox="1">
            <a:spLocks/>
          </p:cNvSpPr>
          <p:nvPr/>
        </p:nvSpPr>
        <p:spPr bwMode="auto">
          <a:xfrm>
            <a:off x="5643239" y="5180469"/>
            <a:ext cx="2106969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④・・・・・・・</a:t>
            </a: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4157A096-37E5-2481-5BDD-BA644C3BD2E0}"/>
              </a:ext>
            </a:extLst>
          </p:cNvPr>
          <p:cNvSpPr txBox="1">
            <a:spLocks/>
          </p:cNvSpPr>
          <p:nvPr/>
        </p:nvSpPr>
        <p:spPr bwMode="auto">
          <a:xfrm>
            <a:off x="5334000" y="3529075"/>
            <a:ext cx="3798526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音声、文字言語の構成</a:t>
            </a: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08D170B7-B66B-42AA-012B-4BF29F459EF5}"/>
              </a:ext>
            </a:extLst>
          </p:cNvPr>
          <p:cNvSpPr txBox="1">
            <a:spLocks/>
          </p:cNvSpPr>
          <p:nvPr/>
        </p:nvSpPr>
        <p:spPr bwMode="auto">
          <a:xfrm>
            <a:off x="211869" y="5750206"/>
            <a:ext cx="4572000" cy="51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参照関係を記号で明示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90658A50-2F5E-7B93-6A74-BA35640C36BD}"/>
              </a:ext>
            </a:extLst>
          </p:cNvPr>
          <p:cNvSpPr txBox="1">
            <a:spLocks/>
          </p:cNvSpPr>
          <p:nvPr/>
        </p:nvSpPr>
        <p:spPr bwMode="auto">
          <a:xfrm>
            <a:off x="7400009" y="4049820"/>
            <a:ext cx="1719873" cy="1056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接続詞等</a:t>
            </a:r>
            <a:endParaRPr kumimoji="1" lang="en-US" altLang="ja-JP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で記述</a:t>
            </a:r>
          </a:p>
        </p:txBody>
      </p:sp>
      <p:sp>
        <p:nvSpPr>
          <p:cNvPr id="72" name="Rectangle 108">
            <a:extLst>
              <a:ext uri="{FF2B5EF4-FFF2-40B4-BE49-F238E27FC236}">
                <a16:creationId xmlns:a16="http://schemas.microsoft.com/office/drawing/2014/main" id="{28905A88-1A6A-0B37-1322-10642082B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5947" y="5007667"/>
            <a:ext cx="139812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分かりにくい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charset="-128"/>
                <a:cs typeface="+mn-cs"/>
              </a:rPr>
              <a:t>場合がある。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471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03"/>
    </mc:Choice>
    <mc:Fallback xmlns="">
      <p:transition spd="slow" advTm="261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  <p:bldP spid="97" grpId="0"/>
      <p:bldP spid="98" grpId="0"/>
      <p:bldP spid="99" grpId="0" animBg="1"/>
      <p:bldP spid="99" grpId="1" animBg="1"/>
      <p:bldP spid="100" grpId="0" animBg="1"/>
      <p:bldP spid="100" grpId="1" animBg="1"/>
      <p:bldP spid="101" grpId="0" animBg="1"/>
      <p:bldP spid="102" grpId="0"/>
      <p:bldP spid="103" grpId="0" animBg="1"/>
      <p:bldP spid="104" grpId="0" animBg="1"/>
      <p:bldP spid="105" grpId="0" animBg="1"/>
      <p:bldP spid="106" grpId="0" animBg="1"/>
      <p:bldP spid="107" grpId="0"/>
      <p:bldP spid="108" grpId="0"/>
      <p:bldP spid="109" grpId="0" animBg="1"/>
      <p:bldP spid="112" grpId="0"/>
      <p:bldP spid="4" grpId="0"/>
      <p:bldP spid="6" grpId="0" animBg="1"/>
      <p:bldP spid="6" grpId="1" animBg="1"/>
      <p:bldP spid="9" grpId="0" animBg="1"/>
      <p:bldP spid="10" grpId="0" animBg="1"/>
      <p:bldP spid="10" grpId="1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1" grpId="0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/>
      <p:bldP spid="28" grpId="0"/>
      <p:bldP spid="29" grpId="0"/>
      <p:bldP spid="30" grpId="0"/>
      <p:bldP spid="31" grpId="0"/>
      <p:bldP spid="64" grpId="0"/>
      <p:bldP spid="69" grpId="0"/>
      <p:bldP spid="70" grpId="0"/>
      <p:bldP spid="71" grpId="0"/>
      <p:bldP spid="7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|10.5|9.4|1.7|10.9|3.4|9.9|1.8|18.4|1|1|1.2|14.2|0.5|18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|10.5|9.4|1.7|10.9|3.4|9.9|1.8|18.4|1|1|1.2|14.2|0.5|18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8|1.2|1.3|1.2|0.8|0.8|0.4|0.4|0.4|1.2|0.4|0.8|0.4|0.5|0.4|0.8|0.4|0.8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8|1.2|1.3|1.2|0.8|0.8|0.4|0.4|0.4|1.2|0.4|0.8|0.4|0.5|0.4|0.8|0.4|0.8|0.4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Office\Template\新しいﾌﾟﾚｾﾞﾝﾃｰｼｮﾝ.pot</Template>
  <TotalTime>256820</TotalTime>
  <Words>682</Words>
  <Application>Microsoft Office PowerPoint</Application>
  <PresentationFormat>画面に合わせる (4:3)</PresentationFormat>
  <Paragraphs>72</Paragraphs>
  <Slides>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  <vt:variant>
        <vt:lpstr>目的別スライド ショー</vt:lpstr>
      </vt:variant>
      <vt:variant>
        <vt:i4>30</vt:i4>
      </vt:variant>
    </vt:vector>
  </HeadingPairs>
  <TitlesOfParts>
    <vt:vector size="38" baseType="lpstr">
      <vt:lpstr>ＭＳ Ｐゴシック</vt:lpstr>
      <vt:lpstr>Times New Roman</vt:lpstr>
      <vt:lpstr>標準デザイン</vt:lpstr>
      <vt:lpstr>PowerPoint プレゼンテーション</vt:lpstr>
      <vt:lpstr>3．本書の特徴、読み方</vt:lpstr>
      <vt:lpstr>本書の読み方のアドバイス</vt:lpstr>
      <vt:lpstr>画面言語について</vt:lpstr>
      <vt:lpstr>本書でよく使う画面言語</vt:lpstr>
      <vt:lpstr>目的別スライド ショー1</vt:lpstr>
      <vt:lpstr>加速度</vt:lpstr>
      <vt:lpstr>等加速度運動</vt:lpstr>
      <vt:lpstr>t 消去公式</vt:lpstr>
      <vt:lpstr>最高点落下点</vt:lpstr>
      <vt:lpstr>要点</vt:lpstr>
      <vt:lpstr>x=∫vdt</vt:lpstr>
      <vt:lpstr>v=∫adx</vt:lpstr>
      <vt:lpstr>自由落下</vt:lpstr>
      <vt:lpstr>グラフ</vt:lpstr>
      <vt:lpstr>放物運動</vt:lpstr>
      <vt:lpstr>速度とグラフ</vt:lpstr>
      <vt:lpstr>速度とグラフ2</vt:lpstr>
      <vt:lpstr>加速度とグラフ</vt:lpstr>
      <vt:lpstr>加速度とグラフ2</vt:lpstr>
      <vt:lpstr>Hamiltonianの導出</vt:lpstr>
      <vt:lpstr>正準方程式</vt:lpstr>
      <vt:lpstr>Hamiltonian定式化</vt:lpstr>
      <vt:lpstr>例１</vt:lpstr>
      <vt:lpstr>例２</vt:lpstr>
      <vt:lpstr>例３</vt:lpstr>
      <vt:lpstr>Hamiltonianの導出　例１</vt:lpstr>
      <vt:lpstr>Hamiltonianの導出　例２</vt:lpstr>
      <vt:lpstr>全エネルギー保存</vt:lpstr>
      <vt:lpstr>例２の２</vt:lpstr>
      <vt:lpstr>例２の３</vt:lpstr>
      <vt:lpstr>例３の２</vt:lpstr>
      <vt:lpstr>例３の３</vt:lpstr>
      <vt:lpstr>例３の４</vt:lpstr>
      <vt:lpstr>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　静磁場</dc:title>
  <dc:creator>akama</dc:creator>
  <cp:lastModifiedBy>keiichi akama</cp:lastModifiedBy>
  <cp:revision>3596</cp:revision>
  <cp:lastPrinted>2002-01-30T02:01:24Z</cp:lastPrinted>
  <dcterms:created xsi:type="dcterms:W3CDTF">2001-12-01T11:59:04Z</dcterms:created>
  <dcterms:modified xsi:type="dcterms:W3CDTF">2024-11-11T03:57:13Z</dcterms:modified>
</cp:coreProperties>
</file>