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7"/>
  </p:notesMasterIdLst>
  <p:handoutMasterIdLst>
    <p:handoutMasterId r:id="rId18"/>
  </p:handoutMasterIdLst>
  <p:sldIdLst>
    <p:sldId id="447" r:id="rId2"/>
    <p:sldId id="970" r:id="rId3"/>
    <p:sldId id="986" r:id="rId4"/>
    <p:sldId id="973" r:id="rId5"/>
    <p:sldId id="983" r:id="rId6"/>
    <p:sldId id="987" r:id="rId7"/>
    <p:sldId id="984" r:id="rId8"/>
    <p:sldId id="988" r:id="rId9"/>
    <p:sldId id="979" r:id="rId10"/>
    <p:sldId id="989" r:id="rId11"/>
    <p:sldId id="971" r:id="rId12"/>
    <p:sldId id="982" r:id="rId13"/>
    <p:sldId id="990" r:id="rId14"/>
    <p:sldId id="980" r:id="rId15"/>
    <p:sldId id="975" r:id="rId16"/>
  </p:sldIdLst>
  <p:sldSz cx="9144000" cy="6858000" type="screen4x3"/>
  <p:notesSz cx="6851650" cy="9747250"/>
  <p:custShowLst>
    <p:custShow name="目的別スライド ショー1" id="0">
      <p:sldLst/>
    </p:custShow>
    <p:custShow name="加速度" id="1">
      <p:sldLst/>
    </p:custShow>
    <p:custShow name="等加速度運動" id="2">
      <p:sldLst/>
    </p:custShow>
    <p:custShow name="t 消去公式" id="3">
      <p:sldLst/>
    </p:custShow>
    <p:custShow name="最高点落下点" id="4">
      <p:sldLst/>
    </p:custShow>
    <p:custShow name="要点" id="5">
      <p:sldLst/>
    </p:custShow>
    <p:custShow name="x=∫vdt" id="6">
      <p:sldLst/>
    </p:custShow>
    <p:custShow name="v=∫adx" id="7">
      <p:sldLst/>
    </p:custShow>
    <p:custShow name="自由落下" id="8">
      <p:sldLst/>
    </p:custShow>
    <p:custShow name="グラフ" id="9">
      <p:sldLst/>
    </p:custShow>
    <p:custShow name="放物運動" id="10">
      <p:sldLst/>
    </p:custShow>
    <p:custShow name="速度とグラフ" id="11">
      <p:sldLst/>
    </p:custShow>
    <p:custShow name="速度とグラフ2" id="12">
      <p:sldLst/>
    </p:custShow>
    <p:custShow name="加速度とグラフ" id="13">
      <p:sldLst/>
    </p:custShow>
    <p:custShow name="加速度とグラフ2" id="14">
      <p:sldLst/>
    </p:custShow>
    <p:custShow name="Hamiltonianの導出" id="15">
      <p:sldLst/>
    </p:custShow>
    <p:custShow name="正準方程式" id="16">
      <p:sldLst/>
    </p:custShow>
    <p:custShow name="Hamiltonian定式化" id="17">
      <p:sldLst/>
    </p:custShow>
    <p:custShow name="例１" id="18">
      <p:sldLst/>
    </p:custShow>
    <p:custShow name="例２" id="19">
      <p:sldLst/>
    </p:custShow>
    <p:custShow name="例３" id="20">
      <p:sldLst/>
    </p:custShow>
    <p:custShow name="Hamiltonianの導出　例１" id="21">
      <p:sldLst/>
    </p:custShow>
    <p:custShow name="Hamiltonianの導出　例２" id="22">
      <p:sldLst/>
    </p:custShow>
    <p:custShow name="全エネルギー保存" id="23">
      <p:sldLst/>
    </p:custShow>
    <p:custShow name="例２の２" id="24">
      <p:sldLst/>
    </p:custShow>
    <p:custShow name="例２の３" id="25">
      <p:sldLst/>
    </p:custShow>
    <p:custShow name="例３の２" id="26">
      <p:sldLst/>
    </p:custShow>
    <p:custShow name="例３の３" id="27">
      <p:sldLst/>
    </p:custShow>
    <p:custShow name="例３の４" id="28">
      <p:sldLst/>
    </p:custShow>
    <p:custShow name="例" id="29">
      <p:sldLst/>
    </p:custShow>
  </p:custShowLst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00FF"/>
    <a:srgbClr val="CC66FF"/>
    <a:srgbClr val="FFCCFF"/>
    <a:srgbClr val="CC99FF"/>
    <a:srgbClr val="00FFFF"/>
    <a:srgbClr val="00FF00"/>
    <a:srgbClr val="33CCFF"/>
    <a:srgbClr val="00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1" autoAdjust="0"/>
    <p:restoredTop sz="93429" autoAdjust="0"/>
  </p:normalViewPr>
  <p:slideViewPr>
    <p:cSldViewPr snapToGrid="0">
      <p:cViewPr varScale="1">
        <p:scale>
          <a:sx n="58" d="100"/>
          <a:sy n="58" d="100"/>
        </p:scale>
        <p:origin x="133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00"/>
    </p:cViewPr>
  </p:sorterViewPr>
  <p:notesViewPr>
    <p:cSldViewPr snapToGrid="0">
      <p:cViewPr>
        <p:scale>
          <a:sx n="200" d="100"/>
          <a:sy n="200" d="100"/>
        </p:scale>
        <p:origin x="-72" y="3810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D6EA795-C2A9-4ED0-A1EC-146A1BFE6C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60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3625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2FB90E9-9E62-4A35-B3B3-8533D9573A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9557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F61AE-5893-4785-AB8F-7E9DD0D8A720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63C4-1C5C-47E5-970E-64B73632447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D249-3491-4618-8281-0755E6AE3C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F4A5-6ECB-4B21-AF8D-C05CBA9F61F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3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1DDEF-1F04-4DA8-915E-9421B3E0165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AFE39-59EE-4B4E-AAAD-475BB0AB10D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5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D5D5-4B90-4E82-880C-02E1CDE75FA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4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0B9A-6974-484A-A940-9E89D87FAF1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C6F1-1701-4950-8AF8-345AFC5CCFE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6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E0948-7FC4-4C75-8E2A-32CEB357F00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5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2716-3C0B-4C2C-9716-B859D92F86F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3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8450C-A50F-4B83-95B2-78C9DEB45559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3e.kanazawa-it.ac.jp/math/physics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zmodo.jp/2020/07/smartphone-sensors-guide.html" TargetMode="External"/><Relationship Id="rId2" Type="http://schemas.openxmlformats.org/officeDocument/2006/relationships/hyperlink" Target="https://kkblab.com/make/javascript/acc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ekly.ascii.jp/elem/000/002/605/2605536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tfolio.fu-berlin.de/web/99602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24256"/>
            <a:ext cx="9144000" cy="57424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/>
                <a:cs typeface="+mn-cs"/>
              </a:rPr>
              <a:t>2021. 9.25  CBI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/>
                <a:cs typeface="+mn-cs"/>
              </a:rPr>
              <a:t>研究会発表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algn="ctr">
              <a:spcBef>
                <a:spcPct val="0"/>
              </a:spcBef>
              <a:defRPr/>
            </a:pPr>
            <a:r>
              <a:rPr lang="ja-JP" alt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ＭＳ Ｐゴシック"/>
              </a:rPr>
              <a:t>物理学会物理教育セッション</a:t>
            </a:r>
            <a:endParaRPr lang="en-US" altLang="ja-JP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ＭＳ Ｐゴシック"/>
            </a:endParaRPr>
          </a:p>
          <a:p>
            <a:pPr lvl="0" algn="ctr">
              <a:spcBef>
                <a:spcPct val="0"/>
              </a:spcBef>
              <a:defRPr/>
            </a:pPr>
            <a:endParaRPr kumimoji="1" lang="en-US" altLang="ja-JP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/>
                <a:cs typeface="+mn-cs"/>
              </a:rPr>
              <a:t>埼玉医大　赤間啓一</a:t>
            </a:r>
          </a:p>
        </p:txBody>
      </p:sp>
    </p:spTree>
    <p:extLst>
      <p:ext uri="{BB962C8B-B14F-4D97-AF65-F5344CB8AC3E}">
        <p14:creationId xmlns:p14="http://schemas.microsoft.com/office/powerpoint/2010/main" val="23183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180C519-4434-4EAD-B970-EA1791D97F10}"/>
              </a:ext>
            </a:extLst>
          </p:cNvPr>
          <p:cNvSpPr/>
          <p:nvPr/>
        </p:nvSpPr>
        <p:spPr>
          <a:xfrm>
            <a:off x="0" y="-33010"/>
            <a:ext cx="9098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MS-Mincho"/>
              </a:rPr>
              <a:t>https://w3e.kanazawa-it.ac.jp/math/physics/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20aN1-10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0F0C10-D0C4-43CA-8B0A-025D9599D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60"/>
            <a:ext cx="9151711" cy="610114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6691FA-E326-4B32-BB86-DD84672677AB}"/>
              </a:ext>
            </a:extLst>
          </p:cNvPr>
          <p:cNvSpPr txBox="1"/>
          <p:nvPr/>
        </p:nvSpPr>
        <p:spPr>
          <a:xfrm>
            <a:off x="6822374" y="0"/>
            <a:ext cx="4643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3"/>
              </a:rPr>
              <a:t>KIT</a:t>
            </a:r>
            <a:r>
              <a:rPr lang="ja-JP" altLang="en-US" dirty="0">
                <a:hlinkClick r:id="rId3"/>
              </a:rPr>
              <a:t>物理ナビゲーション </a:t>
            </a:r>
            <a:r>
              <a:rPr lang="en-US" altLang="ja-JP" dirty="0">
                <a:hlinkClick r:id="rId3"/>
              </a:rPr>
              <a:t>(kanazawa-it.ac.jp)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0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0B09440-B510-4464-AA14-C81F7DB2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35"/>
            <a:ext cx="9105255" cy="65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180C519-4434-4EAD-B970-EA1791D97F10}"/>
              </a:ext>
            </a:extLst>
          </p:cNvPr>
          <p:cNvSpPr/>
          <p:nvPr/>
        </p:nvSpPr>
        <p:spPr>
          <a:xfrm>
            <a:off x="22754" y="0"/>
            <a:ext cx="9098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遠隔授業として実施可能な物理学実験テーマと指導方法の開発</a:t>
            </a:r>
            <a:r>
              <a:rPr lang="en-US" altLang="ja-JP" dirty="0">
                <a:solidFill>
                  <a:srgbClr val="0000FF"/>
                </a:solidFill>
              </a:rPr>
              <a:t>III</a:t>
            </a:r>
            <a:r>
              <a:rPr lang="ja-JP" altLang="en-US" sz="2400" dirty="0">
                <a:solidFill>
                  <a:srgbClr val="0000FF"/>
                </a:solidFill>
              </a:rPr>
              <a:t>金沢大理工</a:t>
            </a:r>
            <a:r>
              <a:rPr lang="en-US" altLang="ja-JP" sz="2400" dirty="0">
                <a:solidFill>
                  <a:srgbClr val="0000FF"/>
                </a:solidFill>
              </a:rPr>
              <a:t>, </a:t>
            </a:r>
            <a:r>
              <a:rPr lang="ja-JP" altLang="en-US" sz="2400" dirty="0">
                <a:solidFill>
                  <a:srgbClr val="0000FF"/>
                </a:solidFill>
              </a:rPr>
              <a:t>金沢大自然　</a:t>
            </a:r>
            <a:r>
              <a:rPr lang="zh-TW" altLang="en-US" sz="2400" dirty="0">
                <a:solidFill>
                  <a:srgbClr val="0000FF"/>
                </a:solidFill>
              </a:rPr>
              <a:t>大橋政司、井田啓介、石渡光生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23pN1-1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BFF364-D307-402E-AD1E-A58455B3563A}"/>
              </a:ext>
            </a:extLst>
          </p:cNvPr>
          <p:cNvSpPr txBox="1"/>
          <p:nvPr/>
        </p:nvSpPr>
        <p:spPr>
          <a:xfrm>
            <a:off x="22754" y="1045029"/>
            <a:ext cx="9014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S-Mincho"/>
              </a:rPr>
              <a:t>学生が所有する道具や機器</a:t>
            </a:r>
            <a:r>
              <a:rPr lang="en-US" altLang="ja-JP" sz="2800" b="0" i="0" u="none" strike="noStrike" baseline="0" dirty="0">
                <a:latin typeface="TimesNewRomanPSMT"/>
              </a:rPr>
              <a:t>PC</a:t>
            </a:r>
            <a:r>
              <a:rPr lang="ja-JP" altLang="en-US" sz="2800" b="0" i="0" u="none" strike="noStrike" baseline="0" dirty="0">
                <a:latin typeface="MS-Mincho"/>
              </a:rPr>
              <a:t>やスマートフォンなどを使った実験課題テーマ作り</a:t>
            </a:r>
            <a:endParaRPr lang="en-US" altLang="ja-JP" sz="2800" b="0" i="0" u="none" strike="noStrike" baseline="0" dirty="0">
              <a:latin typeface="MS-Mincho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68E01-76BE-479F-A892-992E83BB62E4}"/>
              </a:ext>
            </a:extLst>
          </p:cNvPr>
          <p:cNvSpPr txBox="1"/>
          <p:nvPr/>
        </p:nvSpPr>
        <p:spPr>
          <a:xfrm>
            <a:off x="45508" y="2090058"/>
            <a:ext cx="9098492" cy="414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物理学実験  </a:t>
            </a:r>
            <a:r>
              <a:rPr lang="en-US" altLang="ja-JP" dirty="0"/>
              <a:t>4~5 </a:t>
            </a:r>
            <a:r>
              <a:rPr lang="ja-JP" altLang="en-US" dirty="0"/>
              <a:t>種目の遠隔実験課題</a:t>
            </a:r>
            <a:endParaRPr lang="en-US" altLang="ja-JP" dirty="0"/>
          </a:p>
          <a:p>
            <a:r>
              <a:rPr lang="ja-JP" altLang="en-US" dirty="0">
                <a:latin typeface="MS-Mincho"/>
              </a:rPr>
              <a:t>大学初年次対象　</a:t>
            </a:r>
            <a:r>
              <a:rPr lang="ja-JP" altLang="en-US" dirty="0"/>
              <a:t>オンデマンド配信　</a:t>
            </a:r>
            <a:endParaRPr lang="en-US" altLang="ja-JP" dirty="0"/>
          </a:p>
          <a:p>
            <a:r>
              <a:rPr lang="ja-JP" altLang="en-US" dirty="0"/>
              <a:t>レポートは</a:t>
            </a:r>
            <a:r>
              <a:rPr lang="en-US" altLang="ja-JP" dirty="0"/>
              <a:t>word</a:t>
            </a:r>
            <a:r>
              <a:rPr lang="ja-JP" altLang="en-US" dirty="0"/>
              <a:t>ファイルを</a:t>
            </a:r>
            <a:r>
              <a:rPr lang="en-US" altLang="ja-JP" dirty="0"/>
              <a:t>web</a:t>
            </a:r>
            <a:r>
              <a:rPr lang="ja-JP" altLang="en-US" dirty="0"/>
              <a:t>上でアップロードにより提出</a:t>
            </a:r>
            <a:endParaRPr lang="en-US" altLang="ja-JP" dirty="0"/>
          </a:p>
          <a:p>
            <a:r>
              <a:rPr lang="en-US" altLang="ja-JP" dirty="0"/>
              <a:t>(1) </a:t>
            </a:r>
            <a:r>
              <a:rPr lang="ja-JP" altLang="en-US" dirty="0"/>
              <a:t>学内サーバーのシミュレーターで行う計算物理学課題 </a:t>
            </a:r>
            <a:endParaRPr lang="en-US" altLang="ja-JP" dirty="0"/>
          </a:p>
          <a:p>
            <a:r>
              <a:rPr lang="en-US" altLang="ja-JP" dirty="0"/>
              <a:t>(2)</a:t>
            </a:r>
            <a:r>
              <a:rPr lang="ja-JP" altLang="en-US" dirty="0"/>
              <a:t>エクセルを用いた統計処理の課題</a:t>
            </a:r>
            <a:endParaRPr lang="en-US" altLang="ja-JP" dirty="0"/>
          </a:p>
          <a:p>
            <a:r>
              <a:rPr lang="en-US" altLang="ja-JP" dirty="0"/>
              <a:t>(3) </a:t>
            </a:r>
            <a:r>
              <a:rPr lang="ja-JP" altLang="en-US" dirty="0"/>
              <a:t>スマートフォンを用いて自宅で工夫して実施する課題</a:t>
            </a:r>
            <a:endParaRPr lang="en-US" altLang="ja-JP" dirty="0"/>
          </a:p>
          <a:p>
            <a:r>
              <a:rPr lang="ja-JP" altLang="en-US" dirty="0"/>
              <a:t>落下　加速度計　空気密度（気圧センサー）　摩擦</a:t>
            </a:r>
            <a:endParaRPr lang="en-US" altLang="ja-JP" dirty="0"/>
          </a:p>
          <a:p>
            <a:r>
              <a:rPr lang="ja-JP" altLang="en-US" dirty="0"/>
              <a:t>ルーブリックで評価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65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23pN1-1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BFF364-D307-402E-AD1E-A58455B3563A}"/>
              </a:ext>
            </a:extLst>
          </p:cNvPr>
          <p:cNvSpPr txBox="1"/>
          <p:nvPr/>
        </p:nvSpPr>
        <p:spPr>
          <a:xfrm>
            <a:off x="0" y="0"/>
            <a:ext cx="9014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S-Mincho"/>
              </a:rPr>
              <a:t>加速度センサー</a:t>
            </a:r>
            <a:endParaRPr lang="en-US" altLang="ja-JP" sz="2800" b="0" i="0" u="none" strike="noStrike" baseline="0" dirty="0">
              <a:latin typeface="MS-Mincho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68E01-76BE-479F-A892-992E83BB62E4}"/>
              </a:ext>
            </a:extLst>
          </p:cNvPr>
          <p:cNvSpPr txBox="1"/>
          <p:nvPr/>
        </p:nvSpPr>
        <p:spPr>
          <a:xfrm>
            <a:off x="-42062" y="1378243"/>
            <a:ext cx="9098492" cy="259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window.addEventListener</a:t>
            </a:r>
            <a:r>
              <a:rPr lang="en-US" altLang="ja-JP" dirty="0"/>
              <a:t>("</a:t>
            </a:r>
            <a:r>
              <a:rPr lang="en-US" altLang="ja-JP" dirty="0" err="1"/>
              <a:t>devicemotion</a:t>
            </a:r>
            <a:r>
              <a:rPr lang="en-US" altLang="ja-JP" dirty="0"/>
              <a:t>", (</a:t>
            </a:r>
            <a:r>
              <a:rPr lang="en-US" altLang="ja-JP" dirty="0" err="1"/>
              <a:t>dat</a:t>
            </a:r>
            <a:r>
              <a:rPr lang="en-US" altLang="ja-JP" dirty="0"/>
              <a:t>) =&gt; {</a:t>
            </a:r>
          </a:p>
          <a:p>
            <a:r>
              <a:rPr lang="en-US" altLang="ja-JP" dirty="0"/>
              <a:t>    </a:t>
            </a:r>
            <a:r>
              <a:rPr lang="en-US" altLang="ja-JP" dirty="0" err="1"/>
              <a:t>aX</a:t>
            </a:r>
            <a:r>
              <a:rPr lang="en-US" altLang="ja-JP" dirty="0"/>
              <a:t> = </a:t>
            </a:r>
            <a:r>
              <a:rPr lang="en-US" altLang="ja-JP" dirty="0" err="1"/>
              <a:t>dat.accelerationIncludingGravity.x</a:t>
            </a:r>
            <a:r>
              <a:rPr lang="en-US" altLang="ja-JP" dirty="0"/>
              <a:t>;    </a:t>
            </a:r>
            <a:endParaRPr lang="ja-JP" altLang="en-US" dirty="0"/>
          </a:p>
          <a:p>
            <a:r>
              <a:rPr lang="ja-JP" altLang="en-US" dirty="0"/>
              <a:t>    </a:t>
            </a:r>
            <a:r>
              <a:rPr lang="en-US" altLang="ja-JP" dirty="0" err="1"/>
              <a:t>aY</a:t>
            </a:r>
            <a:r>
              <a:rPr lang="en-US" altLang="ja-JP" dirty="0"/>
              <a:t> = </a:t>
            </a:r>
            <a:r>
              <a:rPr lang="en-US" altLang="ja-JP" dirty="0" err="1"/>
              <a:t>dat.accelerationIncludingGravity.y</a:t>
            </a:r>
            <a:r>
              <a:rPr lang="en-US" altLang="ja-JP" dirty="0"/>
              <a:t>;    </a:t>
            </a:r>
            <a:endParaRPr lang="ja-JP" altLang="en-US" dirty="0"/>
          </a:p>
          <a:p>
            <a:r>
              <a:rPr lang="ja-JP" altLang="en-US" dirty="0"/>
              <a:t>    </a:t>
            </a:r>
            <a:r>
              <a:rPr lang="en-US" altLang="ja-JP" dirty="0" err="1"/>
              <a:t>aZ</a:t>
            </a:r>
            <a:r>
              <a:rPr lang="en-US" altLang="ja-JP" dirty="0"/>
              <a:t> = </a:t>
            </a:r>
            <a:r>
              <a:rPr lang="en-US" altLang="ja-JP" dirty="0" err="1"/>
              <a:t>dat.accelerationIncludingGravity.z</a:t>
            </a:r>
            <a:r>
              <a:rPr lang="en-US" altLang="ja-JP" dirty="0"/>
              <a:t>;    </a:t>
            </a:r>
            <a:endParaRPr lang="ja-JP" altLang="en-US" dirty="0"/>
          </a:p>
          <a:p>
            <a:r>
              <a:rPr lang="en-US" altLang="ja-JP" dirty="0"/>
              <a:t>});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04DBF0-6A91-4739-8BB9-ED1070C47BC8}"/>
              </a:ext>
            </a:extLst>
          </p:cNvPr>
          <p:cNvSpPr txBox="1"/>
          <p:nvPr/>
        </p:nvSpPr>
        <p:spPr>
          <a:xfrm>
            <a:off x="2508661" y="0"/>
            <a:ext cx="6910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https://kkblab.com/make/javascript/acc.html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CA2970-F1DD-45B8-AA91-DEE0495537CE}"/>
              </a:ext>
            </a:extLst>
          </p:cNvPr>
          <p:cNvSpPr txBox="1"/>
          <p:nvPr/>
        </p:nvSpPr>
        <p:spPr>
          <a:xfrm>
            <a:off x="-1" y="523220"/>
            <a:ext cx="8668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2"/>
              </a:rPr>
              <a:t>スマホの加速度センサを使う </a:t>
            </a:r>
            <a:r>
              <a:rPr lang="en-US" altLang="ja-JP" dirty="0">
                <a:hlinkClick r:id="rId2"/>
              </a:rPr>
              <a:t>- </a:t>
            </a:r>
            <a:r>
              <a:rPr lang="ja-JP" altLang="en-US" dirty="0">
                <a:hlinkClick r:id="rId2"/>
              </a:rPr>
              <a:t>こくぶん研究室 </a:t>
            </a:r>
            <a:r>
              <a:rPr lang="en-US" altLang="ja-JP" dirty="0">
                <a:hlinkClick r:id="rId2"/>
              </a:rPr>
              <a:t>(kkblab.com)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C022E8-F5F4-434D-B2A9-CE7913D11907}"/>
              </a:ext>
            </a:extLst>
          </p:cNvPr>
          <p:cNvSpPr txBox="1"/>
          <p:nvPr/>
        </p:nvSpPr>
        <p:spPr>
          <a:xfrm>
            <a:off x="9143999" y="4104161"/>
            <a:ext cx="5918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https://www.gizmodo.jp/2020/07/smartphone-sensors-guide.html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ACDE96-0EFE-4CEB-A9D9-3EECE57C4AFB}"/>
              </a:ext>
            </a:extLst>
          </p:cNvPr>
          <p:cNvSpPr txBox="1"/>
          <p:nvPr/>
        </p:nvSpPr>
        <p:spPr>
          <a:xfrm>
            <a:off x="-42062" y="4048596"/>
            <a:ext cx="90984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スマホに使われているセンサー、徹底解説しちゃいます </a:t>
            </a:r>
            <a:r>
              <a:rPr lang="en-US" altLang="ja-JP" dirty="0">
                <a:hlinkClick r:id="rId3"/>
              </a:rPr>
              <a:t>| </a:t>
            </a:r>
            <a:r>
              <a:rPr lang="ja-JP" altLang="en-US" dirty="0">
                <a:hlinkClick r:id="rId3"/>
              </a:rPr>
              <a:t>ギズモード・ジャパン </a:t>
            </a:r>
            <a:r>
              <a:rPr lang="en-US" altLang="ja-JP" dirty="0">
                <a:hlinkClick r:id="rId3"/>
              </a:rPr>
              <a:t>(gizmodo.jp)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471E24-8463-4934-95E3-EAF8C7BE2EA1}"/>
              </a:ext>
            </a:extLst>
          </p:cNvPr>
          <p:cNvSpPr txBox="1"/>
          <p:nvPr/>
        </p:nvSpPr>
        <p:spPr>
          <a:xfrm>
            <a:off x="-21031" y="5204583"/>
            <a:ext cx="918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>
                <a:hlinkClick r:id="rId4"/>
              </a:rPr>
              <a:t>【Android</a:t>
            </a:r>
            <a:r>
              <a:rPr lang="ja-JP" altLang="en-US">
                <a:hlinkClick r:id="rId4"/>
              </a:rPr>
              <a:t>アプリ</a:t>
            </a:r>
            <a:r>
              <a:rPr lang="en-US" altLang="ja-JP">
                <a:hlinkClick r:id="rId4"/>
              </a:rPr>
              <a:t>】</a:t>
            </a:r>
            <a:r>
              <a:rPr lang="ja-JP" altLang="en-US">
                <a:hlinkClick r:id="rId4"/>
              </a:rPr>
              <a:t>使い方はあなた次第</a:t>
            </a:r>
            <a:r>
              <a:rPr lang="en-US" altLang="ja-JP">
                <a:hlinkClick r:id="rId4"/>
              </a:rPr>
              <a:t>!?</a:t>
            </a:r>
            <a:r>
              <a:rPr lang="ja-JP" altLang="en-US">
                <a:hlinkClick r:id="rId4"/>
              </a:rPr>
              <a:t>「加速度センサービュー」 </a:t>
            </a:r>
            <a:r>
              <a:rPr lang="en-US" altLang="ja-JP">
                <a:hlinkClick r:id="rId4"/>
              </a:rPr>
              <a:t>- </a:t>
            </a:r>
            <a:r>
              <a:rPr lang="ja-JP" altLang="en-US">
                <a:hlinkClick r:id="rId4"/>
              </a:rPr>
              <a:t>週刊アスキー </a:t>
            </a:r>
            <a:r>
              <a:rPr lang="en-US" altLang="ja-JP">
                <a:hlinkClick r:id="rId4"/>
              </a:rPr>
              <a:t>(ascii.jp)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C8BE82-1908-410B-8034-4FA0A0AA8B6E}"/>
              </a:ext>
            </a:extLst>
          </p:cNvPr>
          <p:cNvSpPr txBox="1"/>
          <p:nvPr/>
        </p:nvSpPr>
        <p:spPr>
          <a:xfrm>
            <a:off x="9259785" y="5233034"/>
            <a:ext cx="47916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https://weekly.ascii.jp/elem/000/002/605/2605536/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804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180C519-4434-4EAD-B970-EA1791D97F10}"/>
              </a:ext>
            </a:extLst>
          </p:cNvPr>
          <p:cNvSpPr/>
          <p:nvPr/>
        </p:nvSpPr>
        <p:spPr>
          <a:xfrm>
            <a:off x="0" y="0"/>
            <a:ext cx="909849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動画配信を用いたオンデマンド型授業と対面授業の接続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京教大附高</a:t>
            </a:r>
            <a:r>
              <a:rPr lang="en-US" altLang="ja-JP" dirty="0">
                <a:solidFill>
                  <a:srgbClr val="0000FF"/>
                </a:solidFill>
              </a:rPr>
              <a:t>, </a:t>
            </a:r>
            <a:r>
              <a:rPr lang="ja-JP" altLang="en-US" dirty="0">
                <a:solidFill>
                  <a:srgbClr val="0000FF"/>
                </a:solidFill>
              </a:rPr>
              <a:t>京教大物理</a:t>
            </a:r>
            <a:r>
              <a:rPr lang="en-US" altLang="ja-JP" dirty="0">
                <a:solidFill>
                  <a:srgbClr val="0000FF"/>
                </a:solidFill>
              </a:rPr>
              <a:t>A</a:t>
            </a:r>
            <a:r>
              <a:rPr lang="zh-TW" altLang="en-US" dirty="0">
                <a:solidFill>
                  <a:srgbClr val="0000FF"/>
                </a:solidFill>
              </a:rPr>
              <a:t>野原大輝</a:t>
            </a:r>
            <a:r>
              <a:rPr lang="en-US" altLang="zh-TW" dirty="0">
                <a:solidFill>
                  <a:srgbClr val="0000FF"/>
                </a:solidFill>
              </a:rPr>
              <a:t>, </a:t>
            </a:r>
            <a:r>
              <a:rPr lang="zh-TW" altLang="en-US" dirty="0">
                <a:solidFill>
                  <a:srgbClr val="0000FF"/>
                </a:solidFill>
              </a:rPr>
              <a:t>谷口和成</a:t>
            </a:r>
            <a:r>
              <a:rPr lang="en-US" altLang="zh-TW" dirty="0">
                <a:solidFill>
                  <a:srgbClr val="0000FF"/>
                </a:solidFill>
              </a:rPr>
              <a:t>A</a:t>
            </a:r>
            <a:r>
              <a:rPr lang="zh-TW" altLang="en-US" dirty="0">
                <a:solidFill>
                  <a:srgbClr val="0000FF"/>
                </a:solidFill>
              </a:rPr>
              <a:t>，辻秀人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21aN1-6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985A38-A6B3-41CE-8535-A579A05F2930}"/>
              </a:ext>
            </a:extLst>
          </p:cNvPr>
          <p:cNvSpPr/>
          <p:nvPr/>
        </p:nvSpPr>
        <p:spPr>
          <a:xfrm>
            <a:off x="22754" y="1563505"/>
            <a:ext cx="909849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対面版とオンライン版の仮説実験授業の比較</a:t>
            </a:r>
          </a:p>
          <a:p>
            <a:r>
              <a:rPr lang="zh-CN" altLang="en-US" sz="2400" dirty="0">
                <a:solidFill>
                  <a:srgbClr val="0000FF"/>
                </a:solidFill>
              </a:rPr>
              <a:t>広島大学大学院人間社会科学研究科</a:t>
            </a:r>
            <a:r>
              <a:rPr lang="ja-JP" altLang="en-US" sz="2400" dirty="0">
                <a:solidFill>
                  <a:srgbClr val="0000FF"/>
                </a:solidFill>
              </a:rPr>
              <a:t>　</a:t>
            </a:r>
            <a:r>
              <a:rPr lang="zh-TW" altLang="en-US" dirty="0">
                <a:solidFill>
                  <a:srgbClr val="0000FF"/>
                </a:solidFill>
              </a:rPr>
              <a:t>郷之丸 朋希</a:t>
            </a:r>
            <a:r>
              <a:rPr lang="en-US" altLang="zh-TW" dirty="0">
                <a:solidFill>
                  <a:srgbClr val="0000FF"/>
                </a:solidFill>
              </a:rPr>
              <a:t>, </a:t>
            </a:r>
            <a:r>
              <a:rPr lang="zh-TW" altLang="en-US" dirty="0">
                <a:solidFill>
                  <a:srgbClr val="0000FF"/>
                </a:solidFill>
              </a:rPr>
              <a:t>梅田 貴士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B0DCC7-52FD-4204-BF27-984888E74939}"/>
              </a:ext>
            </a:extLst>
          </p:cNvPr>
          <p:cNvSpPr txBox="1"/>
          <p:nvPr/>
        </p:nvSpPr>
        <p:spPr>
          <a:xfrm>
            <a:off x="-1644859" y="1822037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21aN1-7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75D627-D3F6-480D-B77C-F5EB77687FF6}"/>
              </a:ext>
            </a:extLst>
          </p:cNvPr>
          <p:cNvSpPr/>
          <p:nvPr/>
        </p:nvSpPr>
        <p:spPr>
          <a:xfrm>
            <a:off x="0" y="3001560"/>
            <a:ext cx="9098492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物理教育における反論テキスト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都市大</a:t>
            </a:r>
            <a:r>
              <a:rPr lang="en-US" altLang="ja-JP" dirty="0">
                <a:solidFill>
                  <a:srgbClr val="0000FF"/>
                </a:solidFill>
              </a:rPr>
              <a:t>A</a:t>
            </a:r>
            <a:r>
              <a:rPr lang="ja-JP" altLang="en-US" dirty="0">
                <a:solidFill>
                  <a:srgbClr val="0000FF"/>
                </a:solidFill>
              </a:rPr>
              <a:t>，拓殖大</a:t>
            </a:r>
            <a:r>
              <a:rPr lang="en-US" altLang="ja-JP" dirty="0">
                <a:solidFill>
                  <a:srgbClr val="0000FF"/>
                </a:solidFill>
              </a:rPr>
              <a:t>B, </a:t>
            </a:r>
            <a:r>
              <a:rPr lang="ja-JP" altLang="en-US" dirty="0">
                <a:solidFill>
                  <a:srgbClr val="0000FF"/>
                </a:solidFill>
              </a:rPr>
              <a:t>東学大教育</a:t>
            </a:r>
            <a:r>
              <a:rPr lang="en-US" altLang="ja-JP" dirty="0">
                <a:solidFill>
                  <a:srgbClr val="0000FF"/>
                </a:solidFill>
              </a:rPr>
              <a:t>C, </a:t>
            </a:r>
            <a:r>
              <a:rPr lang="ja-JP" altLang="en-US" dirty="0">
                <a:solidFill>
                  <a:srgbClr val="0000FF"/>
                </a:solidFill>
              </a:rPr>
              <a:t>東工大附属高</a:t>
            </a:r>
            <a:r>
              <a:rPr lang="en-US" altLang="ja-JP" dirty="0">
                <a:solidFill>
                  <a:srgbClr val="0000FF"/>
                </a:solidFill>
              </a:rPr>
              <a:t>D, </a:t>
            </a:r>
            <a:r>
              <a:rPr lang="ja-JP" altLang="en-US" dirty="0">
                <a:solidFill>
                  <a:srgbClr val="0000FF"/>
                </a:solidFill>
              </a:rPr>
              <a:t>元多摩大附属高</a:t>
            </a:r>
            <a:r>
              <a:rPr lang="en-US" altLang="ja-JP" dirty="0">
                <a:solidFill>
                  <a:srgbClr val="0000FF"/>
                </a:solidFill>
              </a:rPr>
              <a:t>E, </a:t>
            </a:r>
            <a:r>
              <a:rPr lang="ja-JP" altLang="en-US" dirty="0">
                <a:solidFill>
                  <a:srgbClr val="0000FF"/>
                </a:solidFill>
              </a:rPr>
              <a:t>北里大</a:t>
            </a:r>
            <a:r>
              <a:rPr lang="en-US" altLang="ja-JP" dirty="0">
                <a:solidFill>
                  <a:srgbClr val="0000FF"/>
                </a:solidFill>
              </a:rPr>
              <a:t>F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右近修治</a:t>
            </a:r>
            <a:r>
              <a:rPr lang="en-US" altLang="ja-JP" dirty="0">
                <a:solidFill>
                  <a:srgbClr val="0000FF"/>
                </a:solidFill>
              </a:rPr>
              <a:t>A</a:t>
            </a:r>
            <a:r>
              <a:rPr lang="ja-JP" altLang="en-US" dirty="0">
                <a:solidFill>
                  <a:srgbClr val="0000FF"/>
                </a:solidFill>
              </a:rPr>
              <a:t>，岸澤眞一</a:t>
            </a:r>
            <a:r>
              <a:rPr lang="en-US" altLang="ja-JP" dirty="0">
                <a:solidFill>
                  <a:srgbClr val="0000FF"/>
                </a:solidFill>
              </a:rPr>
              <a:t>B, </a:t>
            </a:r>
            <a:r>
              <a:rPr lang="ja-JP" altLang="en-US" dirty="0">
                <a:solidFill>
                  <a:srgbClr val="0000FF"/>
                </a:solidFill>
              </a:rPr>
              <a:t>中村正人</a:t>
            </a:r>
            <a:r>
              <a:rPr lang="en-US" altLang="ja-JP" dirty="0">
                <a:solidFill>
                  <a:srgbClr val="0000FF"/>
                </a:solidFill>
              </a:rPr>
              <a:t>A</a:t>
            </a:r>
            <a:r>
              <a:rPr lang="ja-JP" altLang="en-US" dirty="0">
                <a:solidFill>
                  <a:srgbClr val="0000FF"/>
                </a:solidFill>
              </a:rPr>
              <a:t>，新田英雄</a:t>
            </a:r>
            <a:r>
              <a:rPr lang="en-US" altLang="ja-JP" dirty="0">
                <a:solidFill>
                  <a:srgbClr val="0000FF"/>
                </a:solidFill>
              </a:rPr>
              <a:t>C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長谷川大和</a:t>
            </a:r>
            <a:r>
              <a:rPr lang="en-US" altLang="ja-JP" dirty="0">
                <a:solidFill>
                  <a:srgbClr val="0000FF"/>
                </a:solidFill>
              </a:rPr>
              <a:t>D</a:t>
            </a:r>
            <a:r>
              <a:rPr lang="ja-JP" altLang="en-US" dirty="0">
                <a:solidFill>
                  <a:srgbClr val="0000FF"/>
                </a:solidFill>
              </a:rPr>
              <a:t>，宮﨑幸一</a:t>
            </a:r>
            <a:r>
              <a:rPr lang="en-US" altLang="ja-JP" dirty="0">
                <a:solidFill>
                  <a:srgbClr val="0000FF"/>
                </a:solidFill>
              </a:rPr>
              <a:t>E</a:t>
            </a:r>
            <a:r>
              <a:rPr lang="ja-JP" altLang="en-US" dirty="0">
                <a:solidFill>
                  <a:srgbClr val="0000FF"/>
                </a:solidFill>
              </a:rPr>
              <a:t>，山本明利</a:t>
            </a:r>
            <a:r>
              <a:rPr lang="en-US" altLang="ja-JP" dirty="0">
                <a:solidFill>
                  <a:srgbClr val="0000FF"/>
                </a:solidFill>
              </a:rPr>
              <a:t>F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C34072-21EF-4E8C-810F-601807F15FE2}"/>
              </a:ext>
            </a:extLst>
          </p:cNvPr>
          <p:cNvSpPr txBox="1"/>
          <p:nvPr/>
        </p:nvSpPr>
        <p:spPr>
          <a:xfrm>
            <a:off x="-1713121" y="321461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23pN1-9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5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0" y="-16742"/>
            <a:ext cx="6380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物理学会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2021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秋季大会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C0915A2-9E4F-437C-84EB-9BCC876957C6}"/>
              </a:ext>
            </a:extLst>
          </p:cNvPr>
          <p:cNvSpPr/>
          <p:nvPr/>
        </p:nvSpPr>
        <p:spPr>
          <a:xfrm>
            <a:off x="4120738" y="0"/>
            <a:ext cx="502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Times New Roman"/>
                <a:ea typeface="ＭＳ Ｐゴシック"/>
              </a:rPr>
              <a:t>素粒子</a:t>
            </a:r>
            <a:r>
              <a:rPr lang="en-US" altLang="ja-JP" dirty="0">
                <a:latin typeface="Times New Roman"/>
                <a:ea typeface="ＭＳ Ｐゴシック"/>
              </a:rPr>
              <a:t>9/14~17 </a:t>
            </a:r>
            <a:r>
              <a:rPr lang="ja-JP" altLang="en-US" dirty="0">
                <a:latin typeface="Times New Roman"/>
                <a:ea typeface="ＭＳ Ｐゴシック"/>
              </a:rPr>
              <a:t>物性</a:t>
            </a:r>
            <a:r>
              <a:rPr lang="en-US" altLang="ja-JP" dirty="0">
                <a:latin typeface="Times New Roman"/>
                <a:ea typeface="ＭＳ Ｐゴシック"/>
              </a:rPr>
              <a:t>9/20~23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F03FB22-FEB5-4426-96B7-1F42F15C61F9}"/>
              </a:ext>
            </a:extLst>
          </p:cNvPr>
          <p:cNvSpPr/>
          <p:nvPr/>
        </p:nvSpPr>
        <p:spPr>
          <a:xfrm>
            <a:off x="0" y="510102"/>
            <a:ext cx="3624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noProof="0" dirty="0">
                <a:latin typeface="Times New Roman"/>
                <a:ea typeface="ＭＳ Ｐゴシック"/>
              </a:rPr>
              <a:t>物理教育セッション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5DAD177-F984-4817-B925-096360F0DBA9}"/>
              </a:ext>
            </a:extLst>
          </p:cNvPr>
          <p:cNvSpPr/>
          <p:nvPr/>
        </p:nvSpPr>
        <p:spPr>
          <a:xfrm>
            <a:off x="0" y="1033322"/>
            <a:ext cx="9098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Processing 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を用いた物理アニメーション教材の制作と運用　</a:t>
            </a:r>
            <a:r>
              <a:rPr lang="ja-JP" altLang="en-US" dirty="0">
                <a:latin typeface="Times New Roman"/>
                <a:ea typeface="ＭＳ Ｐゴシック"/>
              </a:rPr>
              <a:t>千葉大教育</a:t>
            </a:r>
            <a:r>
              <a:rPr lang="en-US" altLang="ja-JP" dirty="0">
                <a:latin typeface="Times New Roman"/>
                <a:ea typeface="ＭＳ Ｐゴシック"/>
              </a:rPr>
              <a:t>, </a:t>
            </a:r>
            <a:r>
              <a:rPr lang="ja-JP" altLang="en-US" dirty="0">
                <a:latin typeface="Times New Roman"/>
                <a:ea typeface="ＭＳ Ｐゴシック"/>
              </a:rPr>
              <a:t>千葉大院国際学術　吉田 賢二</a:t>
            </a:r>
            <a:r>
              <a:rPr lang="en-US" altLang="ja-JP" dirty="0">
                <a:latin typeface="Times New Roman"/>
                <a:ea typeface="ＭＳ Ｐゴシック"/>
              </a:rPr>
              <a:t>, </a:t>
            </a:r>
            <a:r>
              <a:rPr lang="ja-JP" altLang="en-US" dirty="0">
                <a:latin typeface="Times New Roman"/>
                <a:ea typeface="ＭＳ Ｐゴシック"/>
              </a:rPr>
              <a:t>三野 弘文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259D57B-7E3F-406A-BFC0-ADD66B090E04}"/>
              </a:ext>
            </a:extLst>
          </p:cNvPr>
          <p:cNvSpPr/>
          <p:nvPr/>
        </p:nvSpPr>
        <p:spPr>
          <a:xfrm>
            <a:off x="0" y="2032316"/>
            <a:ext cx="909849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Tracker </a:t>
            </a:r>
            <a:r>
              <a:rPr lang="ja-JP" altLang="en-US" dirty="0">
                <a:solidFill>
                  <a:srgbClr val="0000FF"/>
                </a:solidFill>
              </a:rPr>
              <a:t>を用いた運動分析</a:t>
            </a:r>
          </a:p>
          <a:p>
            <a:r>
              <a:rPr lang="ja-JP" altLang="en-US" dirty="0"/>
              <a:t>東工大附高，都市大</a:t>
            </a:r>
            <a:r>
              <a:rPr lang="en-US" altLang="ja-JP" dirty="0"/>
              <a:t>A</a:t>
            </a:r>
            <a:r>
              <a:rPr lang="ja-JP" altLang="en-US" dirty="0"/>
              <a:t>，元 拓殖大</a:t>
            </a:r>
            <a:r>
              <a:rPr lang="en-US" altLang="ja-JP" dirty="0"/>
              <a:t>B</a:t>
            </a:r>
            <a:r>
              <a:rPr lang="ja-JP" altLang="en-US" dirty="0"/>
              <a:t>，東学大教育</a:t>
            </a:r>
            <a:r>
              <a:rPr lang="en-US" altLang="ja-JP" dirty="0"/>
              <a:t>C</a:t>
            </a:r>
            <a:r>
              <a:rPr lang="ja-JP" altLang="en-US" dirty="0"/>
              <a:t>，元 神奈川県立高</a:t>
            </a:r>
            <a:r>
              <a:rPr lang="en-US" altLang="ja-JP" dirty="0"/>
              <a:t>D</a:t>
            </a:r>
            <a:r>
              <a:rPr lang="ja-JP" altLang="en-US" dirty="0"/>
              <a:t>，北里大</a:t>
            </a:r>
            <a:r>
              <a:rPr lang="en-US" altLang="ja-JP" dirty="0"/>
              <a:t>E</a:t>
            </a:r>
            <a:r>
              <a:rPr lang="ja-JP" altLang="en-US" dirty="0"/>
              <a:t>長谷川大和，右近修治</a:t>
            </a:r>
            <a:r>
              <a:rPr lang="en-US" altLang="ja-JP" dirty="0"/>
              <a:t>A</a:t>
            </a:r>
            <a:r>
              <a:rPr lang="ja-JP" altLang="en-US" dirty="0"/>
              <a:t>，岸澤眞一</a:t>
            </a:r>
            <a:r>
              <a:rPr lang="en-US" altLang="ja-JP" dirty="0"/>
              <a:t>B, </a:t>
            </a:r>
            <a:r>
              <a:rPr lang="ja-JP" altLang="en-US" dirty="0"/>
              <a:t>中村正人</a:t>
            </a:r>
            <a:r>
              <a:rPr lang="en-US" altLang="ja-JP" dirty="0"/>
              <a:t>A</a:t>
            </a:r>
            <a:r>
              <a:rPr lang="ja-JP" altLang="en-US" dirty="0"/>
              <a:t>，新田英雄</a:t>
            </a:r>
            <a:r>
              <a:rPr lang="en-US" altLang="ja-JP" dirty="0"/>
              <a:t>C</a:t>
            </a:r>
            <a:r>
              <a:rPr lang="ja-JP" altLang="en-US" dirty="0"/>
              <a:t>宮﨑幸一</a:t>
            </a:r>
            <a:r>
              <a:rPr lang="en-US" altLang="ja-JP" dirty="0"/>
              <a:t>D</a:t>
            </a:r>
            <a:r>
              <a:rPr lang="ja-JP" altLang="en-US" dirty="0"/>
              <a:t>，山本明利</a:t>
            </a:r>
            <a:r>
              <a:rPr lang="en-US" altLang="ja-JP" dirty="0"/>
              <a:t>E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7CB03C1-490C-4A86-B302-E142EED88A64}"/>
              </a:ext>
            </a:extLst>
          </p:cNvPr>
          <p:cNvSpPr/>
          <p:nvPr/>
        </p:nvSpPr>
        <p:spPr>
          <a:xfrm>
            <a:off x="0" y="4035310"/>
            <a:ext cx="909849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学習支援</a:t>
            </a:r>
            <a:r>
              <a:rPr lang="en-US" altLang="ja-JP" dirty="0">
                <a:solidFill>
                  <a:srgbClr val="0000FF"/>
                </a:solidFill>
              </a:rPr>
              <a:t>Web </a:t>
            </a:r>
            <a:r>
              <a:rPr lang="ja-JP" altLang="en-US" dirty="0">
                <a:solidFill>
                  <a:srgbClr val="0000FF"/>
                </a:solidFill>
              </a:rPr>
              <a:t>システムを用いた物理演習の取り組み</a:t>
            </a:r>
          </a:p>
          <a:p>
            <a:r>
              <a:rPr lang="ja-JP" altLang="en-US" dirty="0"/>
              <a:t>金工大 数理工セ　</a:t>
            </a:r>
            <a:endParaRPr lang="en-US" altLang="ja-JP" dirty="0"/>
          </a:p>
          <a:p>
            <a:r>
              <a:rPr lang="zh-TW" altLang="en-US" dirty="0"/>
              <a:t>西岡圭太</a:t>
            </a:r>
            <a:r>
              <a:rPr lang="en-US" altLang="zh-TW" dirty="0"/>
              <a:t>, </a:t>
            </a:r>
            <a:r>
              <a:rPr lang="zh-TW" altLang="en-US" dirty="0"/>
              <a:t>秋山綱紀，工藤知草，渡辺秀治，中村晃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57706A9-2B80-41AA-9000-75DDF763C6A5}"/>
              </a:ext>
            </a:extLst>
          </p:cNvPr>
          <p:cNvSpPr/>
          <p:nvPr/>
        </p:nvSpPr>
        <p:spPr>
          <a:xfrm>
            <a:off x="45508" y="5667786"/>
            <a:ext cx="9098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遠隔授業として実施可能な物理学実験テーマと指導方法の開発</a:t>
            </a:r>
            <a:r>
              <a:rPr lang="en-US" altLang="ja-JP" dirty="0">
                <a:solidFill>
                  <a:srgbClr val="0000FF"/>
                </a:solidFill>
              </a:rPr>
              <a:t>III</a:t>
            </a:r>
            <a:r>
              <a:rPr lang="ja-JP" altLang="en-US" sz="2400" dirty="0"/>
              <a:t>金沢大理工</a:t>
            </a:r>
            <a:r>
              <a:rPr lang="en-US" altLang="ja-JP" sz="2400" dirty="0"/>
              <a:t>, </a:t>
            </a:r>
            <a:r>
              <a:rPr lang="ja-JP" altLang="en-US" sz="2400" dirty="0"/>
              <a:t>金沢大自然　</a:t>
            </a:r>
            <a:r>
              <a:rPr lang="zh-TW" altLang="en-US" sz="2400" dirty="0"/>
              <a:t>大橋政司、井田啓介、石渡光生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501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/>
      <p:bldP spid="29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D077516-A4D0-4CA2-BF74-46E294FF4A06}"/>
              </a:ext>
            </a:extLst>
          </p:cNvPr>
          <p:cNvSpPr txBox="1"/>
          <p:nvPr/>
        </p:nvSpPr>
        <p:spPr>
          <a:xfrm>
            <a:off x="0" y="1477327"/>
            <a:ext cx="90984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NewRomanPSMT"/>
              </a:rPr>
              <a:t>Processing     </a:t>
            </a:r>
            <a:r>
              <a:rPr lang="ja-JP" altLang="en-US" dirty="0">
                <a:latin typeface="繧ｴ繧ｷ繝・け"/>
              </a:rPr>
              <a:t>映像表現に特化したプログラミング言語</a:t>
            </a:r>
            <a:endParaRPr lang="en-US" altLang="ja-JP" dirty="0">
              <a:latin typeface="TimesNewRomanPSMT"/>
            </a:endParaRPr>
          </a:p>
          <a:p>
            <a:r>
              <a:rPr lang="ja-JP" altLang="en-US" sz="2800" b="0" i="0" u="none" strike="noStrike" baseline="0" dirty="0">
                <a:latin typeface="繧ｴ繧ｷ繝・け"/>
              </a:rPr>
              <a:t>物理アニメーション教材を制作し、実際の実験映像を併用</a:t>
            </a:r>
            <a:endParaRPr lang="en-US" altLang="ja-JP" sz="2800" b="0" i="0" u="none" strike="noStrike" baseline="0" dirty="0">
              <a:latin typeface="繧ｴ繧ｷ繝・け"/>
            </a:endParaRPr>
          </a:p>
          <a:p>
            <a:r>
              <a:rPr lang="ja-JP" altLang="en-US" sz="2800" b="0" i="0" u="none" strike="noStrike" baseline="0" dirty="0">
                <a:latin typeface="繧ｴ繧ｷ繝・け"/>
              </a:rPr>
              <a:t>コンピュータ画面内でも実際の実験と近い形での学習</a:t>
            </a:r>
            <a:endParaRPr lang="en-US" altLang="ja-JP" sz="2800" b="0" i="0" u="none" strike="noStrike" baseline="0" dirty="0">
              <a:latin typeface="繧ｴ繧ｷ繝・け"/>
            </a:endParaRPr>
          </a:p>
          <a:p>
            <a:endParaRPr lang="en-US" altLang="ja-JP" sz="2800" b="0" i="0" u="none" strike="noStrike" baseline="0" dirty="0">
              <a:latin typeface="繧ｴ繧ｷ繝・け"/>
            </a:endParaRPr>
          </a:p>
          <a:p>
            <a:r>
              <a:rPr lang="ja-JP" altLang="en-US" sz="2800" b="0" i="0" u="none" strike="noStrike" baseline="0" dirty="0">
                <a:latin typeface="繧ｴ繧ｷ繝・け"/>
              </a:rPr>
              <a:t>制作したプログラムを千葉大学の学生に体験してもらい、</a:t>
            </a:r>
            <a:endParaRPr lang="en-US" altLang="ja-JP" sz="2800" b="0" i="0" u="none" strike="noStrike" baseline="0" dirty="0">
              <a:latin typeface="繧ｴ繧ｷ繝・け"/>
            </a:endParaRPr>
          </a:p>
          <a:p>
            <a:r>
              <a:rPr lang="ja-JP" altLang="en-US" sz="2800" b="0" i="0" u="none" strike="noStrike" baseline="0" dirty="0">
                <a:latin typeface="繧ｴ繧ｷ繝・け"/>
              </a:rPr>
              <a:t>アンケート調査を行った</a:t>
            </a:r>
            <a:endParaRPr lang="en-US" altLang="ja-JP" sz="2800" b="0" i="0" u="none" strike="noStrike" baseline="0" dirty="0">
              <a:latin typeface="繧ｴ繧ｷ繝・け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758440-5DB8-47F9-8F75-7D1F3C42D1F9}"/>
              </a:ext>
            </a:extLst>
          </p:cNvPr>
          <p:cNvSpPr/>
          <p:nvPr/>
        </p:nvSpPr>
        <p:spPr>
          <a:xfrm>
            <a:off x="0" y="0"/>
            <a:ext cx="9098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Processing 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を用いた物理アニメーション教材の制作と運用　千葉大教育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, 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千葉大院国際学術　吉田 賢二</a:t>
            </a:r>
            <a:r>
              <a:rPr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, 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三野 弘文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3024B4-0CBF-4F9E-B312-645E2C0FA658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/>
              <a:t>20aN1-7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39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4C55853-DD3B-4EC5-9B8C-2FEEA091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937"/>
            <a:ext cx="9144000" cy="5096064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41123B5-2DB9-4CD9-B1CE-AA2C9CEDE4D2}"/>
              </a:ext>
            </a:extLst>
          </p:cNvPr>
          <p:cNvSpPr txBox="1"/>
          <p:nvPr/>
        </p:nvSpPr>
        <p:spPr>
          <a:xfrm>
            <a:off x="0" y="330506"/>
            <a:ext cx="9232135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latin typeface="繧ｴ繧ｷ繝・け"/>
              </a:rPr>
              <a:t>例　</a:t>
            </a:r>
            <a:r>
              <a:rPr lang="ja-JP" altLang="en-US" sz="2800" b="0" i="0" u="none" strike="noStrike" baseline="0" dirty="0">
                <a:latin typeface="繧ｴ繧ｷ繝・け"/>
              </a:rPr>
              <a:t>バネの単振動をシミュレーションするアニメーション教材</a:t>
            </a:r>
            <a:endParaRPr lang="en-US" altLang="ja-JP" sz="2800" b="0" i="0" u="none" strike="noStrike" baseline="0" dirty="0">
              <a:latin typeface="繧ｴ繧ｷ繝・け"/>
            </a:endParaRPr>
          </a:p>
          <a:p>
            <a:pPr algn="l"/>
            <a:r>
              <a:rPr lang="ja-JP" altLang="en-US" sz="2800" b="0" i="0" u="none" strike="noStrike" baseline="0" dirty="0">
                <a:latin typeface="繧ｴ繧ｷ繝・け"/>
              </a:rPr>
              <a:t>データをエクセルのデータとして出力することもできる。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8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180C519-4434-4EAD-B970-EA1791D97F10}"/>
              </a:ext>
            </a:extLst>
          </p:cNvPr>
          <p:cNvSpPr/>
          <p:nvPr/>
        </p:nvSpPr>
        <p:spPr>
          <a:xfrm>
            <a:off x="0" y="0"/>
            <a:ext cx="909849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Tracker </a:t>
            </a:r>
            <a:r>
              <a:rPr lang="ja-JP" altLang="en-US" dirty="0">
                <a:solidFill>
                  <a:srgbClr val="0000FF"/>
                </a:solidFill>
              </a:rPr>
              <a:t>を用いた運動分析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東工大附高，都市大</a:t>
            </a:r>
            <a:r>
              <a:rPr lang="en-US" altLang="ja-JP" dirty="0">
                <a:solidFill>
                  <a:srgbClr val="0000FF"/>
                </a:solidFill>
              </a:rPr>
              <a:t>A</a:t>
            </a:r>
            <a:r>
              <a:rPr lang="ja-JP" altLang="en-US" dirty="0">
                <a:solidFill>
                  <a:srgbClr val="0000FF"/>
                </a:solidFill>
              </a:rPr>
              <a:t>，元 拓殖大</a:t>
            </a:r>
            <a:r>
              <a:rPr lang="en-US" altLang="ja-JP" dirty="0">
                <a:solidFill>
                  <a:srgbClr val="0000FF"/>
                </a:solidFill>
              </a:rPr>
              <a:t>B</a:t>
            </a:r>
            <a:r>
              <a:rPr lang="ja-JP" altLang="en-US" dirty="0">
                <a:solidFill>
                  <a:srgbClr val="0000FF"/>
                </a:solidFill>
              </a:rPr>
              <a:t>，東学大教育</a:t>
            </a:r>
            <a:r>
              <a:rPr lang="en-US" altLang="ja-JP" dirty="0">
                <a:solidFill>
                  <a:srgbClr val="0000FF"/>
                </a:solidFill>
              </a:rPr>
              <a:t>C</a:t>
            </a:r>
            <a:r>
              <a:rPr lang="ja-JP" altLang="en-US" dirty="0">
                <a:solidFill>
                  <a:srgbClr val="0000FF"/>
                </a:solidFill>
              </a:rPr>
              <a:t>，元 神奈川県立高</a:t>
            </a:r>
            <a:r>
              <a:rPr lang="en-US" altLang="ja-JP" dirty="0">
                <a:solidFill>
                  <a:srgbClr val="0000FF"/>
                </a:solidFill>
              </a:rPr>
              <a:t>D</a:t>
            </a:r>
            <a:r>
              <a:rPr lang="ja-JP" altLang="en-US" dirty="0">
                <a:solidFill>
                  <a:srgbClr val="0000FF"/>
                </a:solidFill>
              </a:rPr>
              <a:t>，北里大</a:t>
            </a:r>
            <a:r>
              <a:rPr lang="en-US" altLang="ja-JP" dirty="0">
                <a:solidFill>
                  <a:srgbClr val="0000FF"/>
                </a:solidFill>
              </a:rPr>
              <a:t>E</a:t>
            </a:r>
            <a:r>
              <a:rPr lang="ja-JP" altLang="en-US" dirty="0">
                <a:solidFill>
                  <a:srgbClr val="0000FF"/>
                </a:solidFill>
              </a:rPr>
              <a:t>長谷川大和，右近修治</a:t>
            </a:r>
            <a:r>
              <a:rPr lang="en-US" altLang="ja-JP" dirty="0">
                <a:solidFill>
                  <a:srgbClr val="0000FF"/>
                </a:solidFill>
              </a:rPr>
              <a:t>A</a:t>
            </a:r>
            <a:r>
              <a:rPr lang="ja-JP" altLang="en-US" dirty="0">
                <a:solidFill>
                  <a:srgbClr val="0000FF"/>
                </a:solidFill>
              </a:rPr>
              <a:t>，岸澤眞一</a:t>
            </a:r>
            <a:r>
              <a:rPr lang="en-US" altLang="ja-JP" dirty="0">
                <a:solidFill>
                  <a:srgbClr val="0000FF"/>
                </a:solidFill>
              </a:rPr>
              <a:t>B, </a:t>
            </a:r>
            <a:r>
              <a:rPr lang="ja-JP" altLang="en-US" dirty="0">
                <a:solidFill>
                  <a:srgbClr val="0000FF"/>
                </a:solidFill>
              </a:rPr>
              <a:t>中村正人</a:t>
            </a:r>
            <a:r>
              <a:rPr lang="en-US" altLang="ja-JP" dirty="0">
                <a:solidFill>
                  <a:srgbClr val="0000FF"/>
                </a:solidFill>
              </a:rPr>
              <a:t>A</a:t>
            </a:r>
            <a:r>
              <a:rPr lang="ja-JP" altLang="en-US" dirty="0">
                <a:solidFill>
                  <a:srgbClr val="0000FF"/>
                </a:solidFill>
              </a:rPr>
              <a:t>，新田英雄</a:t>
            </a:r>
            <a:r>
              <a:rPr lang="en-US" altLang="ja-JP" dirty="0">
                <a:solidFill>
                  <a:srgbClr val="0000FF"/>
                </a:solidFill>
              </a:rPr>
              <a:t>C</a:t>
            </a:r>
            <a:r>
              <a:rPr lang="ja-JP" altLang="en-US" dirty="0">
                <a:solidFill>
                  <a:srgbClr val="0000FF"/>
                </a:solidFill>
              </a:rPr>
              <a:t>宮﨑幸一</a:t>
            </a:r>
            <a:r>
              <a:rPr lang="en-US" altLang="ja-JP" dirty="0">
                <a:solidFill>
                  <a:srgbClr val="0000FF"/>
                </a:solidFill>
              </a:rPr>
              <a:t>D</a:t>
            </a:r>
            <a:r>
              <a:rPr lang="ja-JP" altLang="en-US" dirty="0">
                <a:solidFill>
                  <a:srgbClr val="0000FF"/>
                </a:solidFill>
              </a:rPr>
              <a:t>，山本明利</a:t>
            </a:r>
            <a:r>
              <a:rPr lang="en-US" altLang="ja-JP" dirty="0">
                <a:solidFill>
                  <a:srgbClr val="0000FF"/>
                </a:solidFill>
              </a:rPr>
              <a:t>E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23pN1-2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B32D23-51D0-445E-A4B7-6EAFC07EA702}"/>
              </a:ext>
            </a:extLst>
          </p:cNvPr>
          <p:cNvSpPr txBox="1"/>
          <p:nvPr/>
        </p:nvSpPr>
        <p:spPr>
          <a:xfrm>
            <a:off x="0" y="2071170"/>
            <a:ext cx="9098492" cy="405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u="none" strike="noStrike" baseline="0" dirty="0">
                <a:latin typeface="・ｭ・ｳ 譏取悃"/>
              </a:rPr>
              <a:t>理工系初年度生対象物理教科書「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SUPER </a:t>
            </a:r>
            <a:r>
              <a:rPr lang="ja-JP" altLang="en-US" sz="2800" b="0" i="0" u="none" strike="noStrike" baseline="0" dirty="0">
                <a:latin typeface="・ｭ・ｳ 譏取悃"/>
              </a:rPr>
              <a:t>入門力学」</a:t>
            </a:r>
            <a:endParaRPr lang="en-US" altLang="ja-JP" sz="2800" b="0" i="0" u="none" strike="noStrike" baseline="0" dirty="0">
              <a:latin typeface="・ｭ・ｳ 譏取悃"/>
            </a:endParaRPr>
          </a:p>
          <a:p>
            <a:pPr algn="l"/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Tracker </a:t>
            </a:r>
            <a:r>
              <a:rPr lang="ja-JP" altLang="en-US" sz="2800" b="0" i="0" u="none" strike="noStrike" baseline="0" dirty="0">
                <a:latin typeface="Times New Roman" panose="02020603050405020304" pitchFamily="18" charset="0"/>
              </a:rPr>
              <a:t>　</a:t>
            </a:r>
            <a:r>
              <a:rPr lang="ja-JP" altLang="en-US" sz="2800" b="0" i="0" u="none" strike="noStrike" baseline="0" dirty="0">
                <a:latin typeface="・ｭ・ｳ 譏取悃"/>
              </a:rPr>
              <a:t>動画分析ツール</a:t>
            </a:r>
            <a:endParaRPr lang="en-US" altLang="ja-JP" sz="2800" b="0" i="0" u="none" strike="noStrike" baseline="0" dirty="0">
              <a:latin typeface="・ｭ・ｳ 譏取悃"/>
            </a:endParaRPr>
          </a:p>
          <a:p>
            <a:pPr algn="l"/>
            <a:r>
              <a:rPr lang="ja-JP" altLang="en-US" sz="2800" b="0" i="0" u="none" strike="noStrike" baseline="0" dirty="0">
                <a:latin typeface="・ｭ・ｳ 譏取悃"/>
              </a:rPr>
              <a:t>高校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ja-JP" altLang="en-US" sz="2800" b="0" i="0" u="none" strike="noStrike" baseline="0" dirty="0">
                <a:latin typeface="・ｭ・ｳ 譏取悃"/>
              </a:rPr>
              <a:t>・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2 </a:t>
            </a:r>
            <a:r>
              <a:rPr lang="ja-JP" altLang="en-US" sz="2800" b="0" i="0" u="none" strike="noStrike" baseline="0" dirty="0">
                <a:latin typeface="・ｭ・ｳ 譏取悃"/>
              </a:rPr>
              <a:t>年生　生徒の自宅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PC </a:t>
            </a:r>
            <a:r>
              <a:rPr lang="ja-JP" altLang="en-US" sz="2800" b="0" i="0" u="none" strike="noStrike" baseline="0" dirty="0">
                <a:latin typeface="・ｭ・ｳ 譏取悃"/>
              </a:rPr>
              <a:t>に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Tracker </a:t>
            </a:r>
            <a:r>
              <a:rPr lang="ja-JP" altLang="en-US" sz="2800" b="0" i="0" u="none" strike="noStrike" baseline="0" dirty="0">
                <a:latin typeface="・ｭ・ｳ 譏取悃"/>
              </a:rPr>
              <a:t>をインストール</a:t>
            </a:r>
            <a:endParaRPr lang="en-US" altLang="ja-JP" sz="2800" b="0" i="0" u="none" strike="noStrike" baseline="0" dirty="0">
              <a:latin typeface="・ｭ・ｳ 譏取悃"/>
            </a:endParaRPr>
          </a:p>
          <a:p>
            <a:pPr algn="l"/>
            <a:r>
              <a:rPr lang="ja-JP" altLang="en-US" sz="2800" b="0" i="0" u="none" strike="noStrike" baseline="0" dirty="0">
                <a:latin typeface="・ｭ・ｳ 譏取悃"/>
              </a:rPr>
              <a:t>教員側で作成した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Tracker project </a:t>
            </a:r>
            <a:r>
              <a:rPr lang="ja-JP" altLang="en-US" sz="2800" b="0" i="0" u="none" strike="noStrike" baseline="0" dirty="0">
                <a:latin typeface="・ｭ・ｳ 譏取悃"/>
              </a:rPr>
              <a:t>ファイル</a:t>
            </a:r>
            <a:endParaRPr lang="en-US" altLang="ja-JP" sz="2800" b="0" i="0" u="none" strike="noStrike" baseline="0" dirty="0">
              <a:latin typeface="・ｭ・ｳ 譏取悃"/>
            </a:endParaRPr>
          </a:p>
          <a:p>
            <a:pPr algn="l"/>
            <a:r>
              <a:rPr lang="ja-JP" altLang="en-US" sz="2800" b="0" i="0" u="none" strike="noStrike" baseline="0" dirty="0">
                <a:latin typeface="・ｭ・ｳ 譏取悃"/>
              </a:rPr>
              <a:t>（撮影した動画の取り込み，画面スケールの較正などが設定されている）を配布。</a:t>
            </a:r>
            <a:endParaRPr lang="en-US" altLang="ja-JP" sz="2800" b="0" i="0" u="none" strike="noStrike" baseline="0" dirty="0">
              <a:latin typeface="・ｭ・ｳ 譏取悃"/>
            </a:endParaRPr>
          </a:p>
          <a:p>
            <a:pPr algn="l"/>
            <a:r>
              <a:rPr lang="ja-JP" altLang="en-US" sz="2800" b="0" i="0" u="none" strike="noStrike" baseline="0" dirty="0">
                <a:latin typeface="・ｭ・ｳ 譏取悃"/>
              </a:rPr>
              <a:t>課題   斜方投射、水平ばね振り子　</a:t>
            </a:r>
            <a:r>
              <a:rPr lang="ja-JP" altLang="en-US" dirty="0">
                <a:latin typeface="・ｭ・ｳ 譏取悃"/>
              </a:rPr>
              <a:t>生徒が</a:t>
            </a:r>
            <a:r>
              <a:rPr lang="en-US" altLang="ja-JP" dirty="0"/>
              <a:t>PC </a:t>
            </a:r>
            <a:r>
              <a:rPr lang="ja-JP" altLang="en-US" dirty="0">
                <a:latin typeface="・ｭ・ｳ 譏取悃"/>
              </a:rPr>
              <a:t>上で</a:t>
            </a:r>
            <a:r>
              <a:rPr lang="ja-JP" altLang="en-US" sz="2800" b="0" i="0" u="none" strike="noStrike" baseline="0" dirty="0">
                <a:latin typeface="・ｭ・ｳ 譏取悃"/>
              </a:rPr>
              <a:t>分析</a:t>
            </a:r>
            <a:endParaRPr lang="en-US" altLang="ja-JP" sz="2800" b="0" i="0" u="none" strike="noStrike" baseline="0" dirty="0">
              <a:latin typeface="・ｭ・ｳ 譏取悃"/>
            </a:endParaRPr>
          </a:p>
          <a:p>
            <a:r>
              <a:rPr lang="ja-JP" altLang="en-US" sz="2800" b="0" i="0" u="none" strike="noStrike" baseline="0" dirty="0">
                <a:latin typeface="・ｭ・ｳ 譏取悃"/>
              </a:rPr>
              <a:t>動画分析に関する興味深さや難易度を</a:t>
            </a:r>
            <a:r>
              <a:rPr lang="ja-JP" altLang="en-US" dirty="0">
                <a:latin typeface="・ｭ・ｳ 譏取悃"/>
              </a:rPr>
              <a:t>調査。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69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23pN1-2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2F5AED-75B9-4CCB-8E9B-C9BB0FD45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8" y="1026719"/>
            <a:ext cx="9098492" cy="48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180C519-4434-4EAD-B970-EA1791D97F10}"/>
              </a:ext>
            </a:extLst>
          </p:cNvPr>
          <p:cNvSpPr/>
          <p:nvPr/>
        </p:nvSpPr>
        <p:spPr>
          <a:xfrm>
            <a:off x="0" y="0"/>
            <a:ext cx="909849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新しい方式のオンライン実験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「</a:t>
            </a:r>
            <a:r>
              <a:rPr lang="en-US" altLang="ja-JP" dirty="0" err="1">
                <a:solidFill>
                  <a:srgbClr val="0000FF"/>
                </a:solidFill>
              </a:rPr>
              <a:t>Interaktive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err="1">
                <a:solidFill>
                  <a:srgbClr val="0000FF"/>
                </a:solidFill>
              </a:rPr>
              <a:t>Bildschirmexperimente</a:t>
            </a:r>
            <a:r>
              <a:rPr lang="ja-JP" altLang="en-US" dirty="0">
                <a:solidFill>
                  <a:srgbClr val="0000FF"/>
                </a:solidFill>
              </a:rPr>
              <a:t>」の試行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23pN1-7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4CD643-CBFB-46E1-A36D-4E69C868734B}"/>
              </a:ext>
            </a:extLst>
          </p:cNvPr>
          <p:cNvSpPr txBox="1"/>
          <p:nvPr/>
        </p:nvSpPr>
        <p:spPr>
          <a:xfrm>
            <a:off x="0" y="1040285"/>
            <a:ext cx="909849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u="none" strike="noStrike" baseline="0" dirty="0">
                <a:solidFill>
                  <a:srgbClr val="0000FF"/>
                </a:solidFill>
                <a:latin typeface="MS-Gothic"/>
              </a:rPr>
              <a:t>山形大基盤，ウィーン大</a:t>
            </a:r>
            <a:r>
              <a:rPr lang="en-US" altLang="ja-JP" sz="14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</a:rPr>
              <a:t>A</a:t>
            </a:r>
            <a:r>
              <a:rPr lang="ja-JP" altLang="en-US" sz="2800" b="0" i="0" u="none" strike="noStrike" baseline="0" dirty="0">
                <a:solidFill>
                  <a:srgbClr val="0000FF"/>
                </a:solidFill>
                <a:latin typeface="MS-Gothic"/>
              </a:rPr>
              <a:t>，阪大</a:t>
            </a:r>
            <a:r>
              <a:rPr lang="en-US" altLang="ja-JP" sz="28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</a:rPr>
              <a:t>RCNP</a:t>
            </a:r>
            <a:r>
              <a:rPr lang="en-US" altLang="ja-JP" sz="14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</a:rPr>
              <a:t>B</a:t>
            </a:r>
            <a:r>
              <a:rPr lang="ja-JP" altLang="en-US" sz="2800" b="0" i="0" u="none" strike="noStrike" baseline="0" dirty="0">
                <a:solidFill>
                  <a:srgbClr val="0000FF"/>
                </a:solidFill>
                <a:latin typeface="MS-Gothic"/>
              </a:rPr>
              <a:t>，名城大教職セ</a:t>
            </a:r>
            <a:r>
              <a:rPr lang="en-US" altLang="ja-JP" sz="14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</a:rPr>
              <a:t>C</a:t>
            </a:r>
            <a:r>
              <a:rPr lang="ja-JP" altLang="en-US" sz="2800" b="0" i="0" u="none" strike="noStrike" baseline="0" dirty="0">
                <a:solidFill>
                  <a:srgbClr val="0000FF"/>
                </a:solidFill>
                <a:latin typeface="MS-Gothic"/>
              </a:rPr>
              <a:t>，</a:t>
            </a:r>
          </a:p>
          <a:p>
            <a:pPr algn="l"/>
            <a:r>
              <a:rPr lang="ja-JP" altLang="en-US" sz="2800" b="0" i="0" u="none" strike="noStrike" baseline="0" dirty="0">
                <a:solidFill>
                  <a:srgbClr val="0000FF"/>
                </a:solidFill>
                <a:latin typeface="MS-Gothic"/>
              </a:rPr>
              <a:t>安田淳一郎，</a:t>
            </a:r>
            <a:r>
              <a:rPr lang="en-US" altLang="ja-JP" sz="28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</a:rPr>
              <a:t>Michael M. </a:t>
            </a:r>
            <a:r>
              <a:rPr lang="en-US" altLang="ja-JP" sz="2800" b="0" i="0" u="none" strike="noStrike" baseline="0" dirty="0" err="1">
                <a:solidFill>
                  <a:srgbClr val="0000FF"/>
                </a:solidFill>
                <a:latin typeface="Century" panose="02040604050505020304" pitchFamily="18" charset="0"/>
              </a:rPr>
              <a:t>Hull</a:t>
            </a:r>
            <a:r>
              <a:rPr lang="en-US" altLang="ja-JP" sz="1400" b="0" i="0" u="none" strike="noStrike" baseline="0" dirty="0" err="1">
                <a:solidFill>
                  <a:srgbClr val="0000FF"/>
                </a:solidFill>
                <a:latin typeface="Century" panose="02040604050505020304" pitchFamily="18" charset="0"/>
              </a:rPr>
              <a:t>A</a:t>
            </a:r>
            <a:r>
              <a:rPr lang="ja-JP" altLang="en-US" sz="2800" b="0" i="0" u="none" strike="noStrike" baseline="0" dirty="0">
                <a:solidFill>
                  <a:srgbClr val="0000FF"/>
                </a:solidFill>
                <a:latin typeface="MS-Gothic"/>
              </a:rPr>
              <a:t>，前直弘</a:t>
            </a:r>
            <a:r>
              <a:rPr lang="en-US" altLang="ja-JP" sz="14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</a:rPr>
              <a:t>B</a:t>
            </a:r>
            <a:r>
              <a:rPr lang="ja-JP" altLang="en-US" sz="2800" b="0" i="0" u="none" strike="noStrike" baseline="0" dirty="0">
                <a:solidFill>
                  <a:srgbClr val="0000FF"/>
                </a:solidFill>
                <a:latin typeface="MS-Gothic"/>
              </a:rPr>
              <a:t>，谷口正明</a:t>
            </a:r>
            <a:r>
              <a:rPr lang="en-US" altLang="ja-JP" sz="14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</a:rPr>
              <a:t>C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8E50A5-E7F9-4697-B42D-5E6707C11F55}"/>
              </a:ext>
            </a:extLst>
          </p:cNvPr>
          <p:cNvSpPr txBox="1"/>
          <p:nvPr/>
        </p:nvSpPr>
        <p:spPr>
          <a:xfrm>
            <a:off x="-1" y="2092396"/>
            <a:ext cx="7866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Interaktive</a:t>
            </a:r>
            <a:r>
              <a:rPr lang="en-US" altLang="ja-JP" dirty="0"/>
              <a:t> </a:t>
            </a:r>
            <a:r>
              <a:rPr lang="en-US" altLang="ja-JP" dirty="0" err="1"/>
              <a:t>Bildschirmexperimente</a:t>
            </a:r>
            <a:r>
              <a:rPr lang="ja-JP" altLang="en-US" dirty="0"/>
              <a:t>（</a:t>
            </a:r>
            <a:r>
              <a:rPr lang="en-US" altLang="ja-JP" dirty="0"/>
              <a:t>IBE</a:t>
            </a:r>
            <a:r>
              <a:rPr lang="ja-JP" altLang="en-US" dirty="0"/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887C25-C5C8-4125-A2AF-7DECFA24EEB0}"/>
              </a:ext>
            </a:extLst>
          </p:cNvPr>
          <p:cNvSpPr txBox="1"/>
          <p:nvPr/>
        </p:nvSpPr>
        <p:spPr>
          <a:xfrm>
            <a:off x="351098" y="2672653"/>
            <a:ext cx="8615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Interactive Screen Experiment</a:t>
            </a:r>
            <a:r>
              <a:rPr lang="ja-JP" altLang="en-US" dirty="0"/>
              <a:t>　双方向型画面実験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4EC3E7-C9C1-4F8D-A2F3-E3928ADC3EC9}"/>
              </a:ext>
            </a:extLst>
          </p:cNvPr>
          <p:cNvSpPr txBox="1"/>
          <p:nvPr/>
        </p:nvSpPr>
        <p:spPr>
          <a:xfrm>
            <a:off x="396606" y="3813315"/>
            <a:ext cx="6621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ベルリン工科大</a:t>
            </a:r>
            <a:r>
              <a:rPr lang="en-US" altLang="ja-JP" dirty="0"/>
              <a:t>Kirstein</a:t>
            </a:r>
            <a:r>
              <a:rPr lang="ja-JP" altLang="en-US" dirty="0"/>
              <a:t>が開発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850991-1998-4968-B0AE-8FB62E9A312F}"/>
              </a:ext>
            </a:extLst>
          </p:cNvPr>
          <p:cNvSpPr txBox="1"/>
          <p:nvPr/>
        </p:nvSpPr>
        <p:spPr>
          <a:xfrm>
            <a:off x="396606" y="4379391"/>
            <a:ext cx="874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ベルリン自由大学のウェブサイト「</a:t>
            </a:r>
            <a:r>
              <a:rPr lang="en-US" altLang="ja-JP" dirty="0" err="1"/>
              <a:t>tetfolio</a:t>
            </a:r>
            <a:r>
              <a:rPr lang="ja-JP" altLang="en-US" dirty="0"/>
              <a:t>」で無料公開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DEF736-14BE-4B66-9F80-2A2BF7CBAAE7}"/>
              </a:ext>
            </a:extLst>
          </p:cNvPr>
          <p:cNvSpPr txBox="1"/>
          <p:nvPr/>
        </p:nvSpPr>
        <p:spPr>
          <a:xfrm>
            <a:off x="351098" y="3264088"/>
            <a:ext cx="874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0" i="0" u="none" strike="noStrike" baseline="0" dirty="0">
                <a:latin typeface="YuGothic-Regular"/>
              </a:rPr>
              <a:t>実験器具・結果の静⽌画をプログラミングで統合した教材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D0F92F-CCBB-46EF-A014-D5FDC9E5FC2A}"/>
              </a:ext>
            </a:extLst>
          </p:cNvPr>
          <p:cNvSpPr txBox="1"/>
          <p:nvPr/>
        </p:nvSpPr>
        <p:spPr>
          <a:xfrm>
            <a:off x="396606" y="5294495"/>
            <a:ext cx="874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2020</a:t>
            </a:r>
            <a:r>
              <a:rPr lang="ja-JP" altLang="en-US" dirty="0"/>
              <a:t>年後期・</a:t>
            </a:r>
            <a:r>
              <a:rPr lang="en-US" altLang="ja-JP" dirty="0"/>
              <a:t>A ⼤</a:t>
            </a:r>
            <a:r>
              <a:rPr lang="ja-JP" altLang="en-US" dirty="0"/>
              <a:t>学・教養科⽬・オンライン授業（</a:t>
            </a:r>
            <a:r>
              <a:rPr lang="en-US" altLang="ja-JP" dirty="0"/>
              <a:t>1</a:t>
            </a:r>
            <a:r>
              <a:rPr lang="ja-JP" altLang="en-US" dirty="0"/>
              <a:t>コマ分）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0325E4-5F01-4850-A166-83BE7C0403AC}"/>
              </a:ext>
            </a:extLst>
          </p:cNvPr>
          <p:cNvSpPr txBox="1"/>
          <p:nvPr/>
        </p:nvSpPr>
        <p:spPr>
          <a:xfrm>
            <a:off x="856559" y="5961293"/>
            <a:ext cx="5918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0" i="0" u="none" strike="noStrike" baseline="0" dirty="0">
                <a:latin typeface="YuGothic-Regular"/>
              </a:rPr>
              <a:t>探究学習「電離放射線の種類」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9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10" grpId="0"/>
      <p:bldP spid="12" grpId="0"/>
      <p:bldP spid="14" grpId="0"/>
      <p:bldP spid="16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11A955-38D1-4FDE-8628-3BD1C0C722D9}"/>
              </a:ext>
            </a:extLst>
          </p:cNvPr>
          <p:cNvSpPr txBox="1"/>
          <p:nvPr/>
        </p:nvSpPr>
        <p:spPr>
          <a:xfrm>
            <a:off x="0" y="1244919"/>
            <a:ext cx="752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0" i="0" u="none" strike="noStrike" baseline="0" dirty="0">
                <a:latin typeface="Calibri" panose="020F0502020204030204" pitchFamily="34" charset="0"/>
              </a:rPr>
              <a:t>https://tetfolio.fuberlin.de/web/996022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8EC194-BC9C-4C3A-9D10-F6894E3B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062"/>
            <a:ext cx="9144000" cy="525116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CE88E9-395E-4729-BF03-7979C2BBF37E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u="none" strike="noStrike" baseline="0" dirty="0">
                <a:latin typeface="MS-Mincho"/>
              </a:rPr>
              <a:t>「電離放射線の種類の特定」　</a:t>
            </a:r>
            <a:endParaRPr lang="en-US" altLang="ja-JP" sz="2800" b="0" i="0" u="none" strike="noStrike" baseline="0" dirty="0">
              <a:latin typeface="MS-Mincho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8DDC5B-DB31-44D6-AD65-04379C08D186}"/>
              </a:ext>
            </a:extLst>
          </p:cNvPr>
          <p:cNvSpPr txBox="1"/>
          <p:nvPr/>
        </p:nvSpPr>
        <p:spPr>
          <a:xfrm>
            <a:off x="0" y="42930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800" b="0" i="0" u="none" strike="noStrike" baseline="0" dirty="0">
                <a:latin typeface="TimesNewRomanPSMT"/>
              </a:rPr>
              <a:t>3 </a:t>
            </a:r>
            <a:r>
              <a:rPr lang="ja-JP" altLang="en-US" sz="2800" b="0" i="0" u="none" strike="noStrike" baseline="0" dirty="0">
                <a:latin typeface="MS-Mincho"/>
              </a:rPr>
              <a:t>種類の放射線源の放射線の種類を，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14E9F5-F3AC-4EFA-BF88-28B2B147FFAC}"/>
              </a:ext>
            </a:extLst>
          </p:cNvPr>
          <p:cNvSpPr txBox="1"/>
          <p:nvPr/>
        </p:nvSpPr>
        <p:spPr>
          <a:xfrm>
            <a:off x="0" y="811671"/>
            <a:ext cx="8934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0" i="0" u="none" strike="noStrike" baseline="0" dirty="0">
                <a:latin typeface="MS-Mincho"/>
              </a:rPr>
              <a:t>ガイガー＝ミュラー計数管と</a:t>
            </a:r>
            <a:r>
              <a:rPr lang="en-US" altLang="ja-JP" sz="2800" b="0" i="0" u="none" strike="noStrike" baseline="0" dirty="0">
                <a:latin typeface="TimesNewRomanPSMT"/>
              </a:rPr>
              <a:t>4 </a:t>
            </a:r>
            <a:r>
              <a:rPr lang="ja-JP" altLang="en-US" sz="2800" b="0" i="0" u="none" strike="noStrike" baseline="0" dirty="0">
                <a:latin typeface="MS-Mincho"/>
              </a:rPr>
              <a:t>種類の吸収材を用いて特定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66BFDA1-F1E8-4545-BBA2-E55A575FDF2F}"/>
              </a:ext>
            </a:extLst>
          </p:cNvPr>
          <p:cNvSpPr txBox="1"/>
          <p:nvPr/>
        </p:nvSpPr>
        <p:spPr>
          <a:xfrm>
            <a:off x="5958444" y="-3149"/>
            <a:ext cx="4696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ja-JP" dirty="0">
                <a:hlinkClick r:id="rId3"/>
              </a:rPr>
              <a:t>Arten radioaktiver Strahlung (fu-berlin.de)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53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180C519-4434-4EAD-B970-EA1791D97F10}"/>
              </a:ext>
            </a:extLst>
          </p:cNvPr>
          <p:cNvSpPr/>
          <p:nvPr/>
        </p:nvSpPr>
        <p:spPr>
          <a:xfrm>
            <a:off x="0" y="0"/>
            <a:ext cx="909849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学習支援</a:t>
            </a:r>
            <a:r>
              <a:rPr lang="en-US" altLang="ja-JP" dirty="0">
                <a:solidFill>
                  <a:srgbClr val="0000FF"/>
                </a:solidFill>
              </a:rPr>
              <a:t>Web </a:t>
            </a:r>
            <a:r>
              <a:rPr lang="ja-JP" altLang="en-US" dirty="0">
                <a:solidFill>
                  <a:srgbClr val="0000FF"/>
                </a:solidFill>
              </a:rPr>
              <a:t>システムを用いた物理演習の取り組み</a:t>
            </a:r>
          </a:p>
          <a:p>
            <a:r>
              <a:rPr lang="ja-JP" altLang="en-US" dirty="0">
                <a:solidFill>
                  <a:srgbClr val="0000FF"/>
                </a:solidFill>
              </a:rPr>
              <a:t>金工大 数理工セ　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西岡圭太</a:t>
            </a:r>
            <a:r>
              <a:rPr lang="en-US" altLang="zh-TW" dirty="0">
                <a:solidFill>
                  <a:srgbClr val="0000FF"/>
                </a:solidFill>
              </a:rPr>
              <a:t>, </a:t>
            </a:r>
            <a:r>
              <a:rPr lang="zh-TW" altLang="en-US" dirty="0">
                <a:solidFill>
                  <a:srgbClr val="0000FF"/>
                </a:solidFill>
              </a:rPr>
              <a:t>秋山綱紀，工藤知草，渡辺秀治，中村晃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D7A5B9-560C-4433-AF21-3D9C5F12268F}"/>
              </a:ext>
            </a:extLst>
          </p:cNvPr>
          <p:cNvSpPr txBox="1"/>
          <p:nvPr/>
        </p:nvSpPr>
        <p:spPr>
          <a:xfrm>
            <a:off x="0" y="-523220"/>
            <a:ext cx="171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20aN1-10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A0C28D-00E7-4F1C-8213-3E8403B04549}"/>
              </a:ext>
            </a:extLst>
          </p:cNvPr>
          <p:cNvSpPr txBox="1"/>
          <p:nvPr/>
        </p:nvSpPr>
        <p:spPr>
          <a:xfrm>
            <a:off x="0" y="1681198"/>
            <a:ext cx="9144000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MS-Mincho"/>
              </a:rPr>
              <a:t>「</a:t>
            </a:r>
            <a:r>
              <a:rPr lang="en-US" altLang="ja-JP" dirty="0"/>
              <a:t>KIT</a:t>
            </a:r>
            <a:r>
              <a:rPr lang="ja-JP" altLang="en-US" dirty="0">
                <a:latin typeface="MS-Mincho"/>
              </a:rPr>
              <a:t>物理ナビゲーション」</a:t>
            </a:r>
            <a:endParaRPr lang="en-US" altLang="ja-JP" dirty="0">
              <a:latin typeface="MS-Mincho"/>
            </a:endParaRPr>
          </a:p>
          <a:p>
            <a:pPr algn="l"/>
            <a:r>
              <a:rPr lang="ja-JP" altLang="en-US" sz="2800" b="0" i="0" u="none" strike="noStrike" baseline="0" dirty="0">
                <a:latin typeface="MS-Mincho"/>
              </a:rPr>
              <a:t>高校及び大学初年次に向けた物理学習用のウェブ教材</a:t>
            </a:r>
            <a:endParaRPr lang="en-US" altLang="ja-JP" sz="2800" b="0" i="0" u="none" strike="noStrike" baseline="0" dirty="0">
              <a:latin typeface="MS-Mincho"/>
            </a:endParaRPr>
          </a:p>
          <a:p>
            <a:r>
              <a:rPr lang="ja-JP" altLang="en-US" dirty="0">
                <a:latin typeface="MS-Mincho"/>
              </a:rPr>
              <a:t>金沢工業大学</a:t>
            </a:r>
            <a:r>
              <a:rPr lang="en-US" altLang="ja-JP" dirty="0">
                <a:latin typeface="MS-Mincho"/>
              </a:rPr>
              <a:t>(</a:t>
            </a:r>
            <a:r>
              <a:rPr lang="en-US" altLang="ja-JP" dirty="0"/>
              <a:t>KIT</a:t>
            </a:r>
            <a:r>
              <a:rPr lang="en-US" altLang="ja-JP" dirty="0">
                <a:latin typeface="MS-Mincho"/>
              </a:rPr>
              <a:t>)</a:t>
            </a:r>
            <a:r>
              <a:rPr lang="ja-JP" altLang="en-US" dirty="0">
                <a:latin typeface="MS-Mincho"/>
              </a:rPr>
              <a:t>数理工教育研究センターでの開発公開</a:t>
            </a:r>
            <a:endParaRPr lang="en-US" altLang="ja-JP" sz="2800" b="0" i="0" u="none" strike="noStrike" baseline="0" dirty="0">
              <a:latin typeface="MS-Mincho"/>
            </a:endParaRPr>
          </a:p>
          <a:p>
            <a:pPr algn="l"/>
            <a:r>
              <a:rPr lang="ja-JP" altLang="en-US" sz="2800" b="0" i="0" u="none" strike="noStrike" baseline="0" dirty="0">
                <a:latin typeface="MS-Mincho"/>
              </a:rPr>
              <a:t>特徴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1) </a:t>
            </a:r>
            <a:r>
              <a:rPr lang="ja-JP" altLang="en-US" sz="2800" b="0" i="0" u="none" strike="noStrike" baseline="0" dirty="0">
                <a:latin typeface="MS-Mincho"/>
              </a:rPr>
              <a:t>高校物理から大学物理への橋渡し，</a:t>
            </a:r>
            <a:endParaRPr lang="en-US" altLang="ja-JP" sz="2800" b="0" i="0" u="none" strike="noStrike" baseline="0" dirty="0">
              <a:latin typeface="MS-Mincho"/>
            </a:endParaRPr>
          </a:p>
          <a:p>
            <a:pPr algn="l"/>
            <a:r>
              <a:rPr lang="ja-JP" altLang="en-US" dirty="0">
                <a:latin typeface="MS-Mincho"/>
              </a:rPr>
              <a:t>　　　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2) </a:t>
            </a:r>
            <a:r>
              <a:rPr lang="ja-JP" altLang="en-US" sz="2800" b="0" i="0" u="none" strike="noStrike" baseline="0" dirty="0">
                <a:latin typeface="MS-Mincho"/>
              </a:rPr>
              <a:t>物理と数学との接続，</a:t>
            </a:r>
          </a:p>
          <a:p>
            <a:pPr algn="l"/>
            <a:r>
              <a:rPr lang="ja-JP" altLang="en-US" sz="2800" b="0" i="0" u="none" strike="noStrike" baseline="0" dirty="0">
                <a:latin typeface="Times New Roman" panose="02020603050405020304" pitchFamily="18" charset="0"/>
              </a:rPr>
              <a:t>　　　</a:t>
            </a:r>
            <a:r>
              <a:rPr lang="en-US" altLang="ja-JP" sz="2800" b="0" i="0" u="none" strike="noStrike" baseline="0" dirty="0">
                <a:latin typeface="Times New Roman" panose="02020603050405020304" pitchFamily="18" charset="0"/>
              </a:rPr>
              <a:t>3) ICT</a:t>
            </a:r>
            <a:r>
              <a:rPr lang="ja-JP" altLang="en-US" sz="2800" b="0" i="0" u="none" strike="noStrike" baseline="0" dirty="0">
                <a:latin typeface="MS-Mincho"/>
              </a:rPr>
              <a:t>教材としての活用，</a:t>
            </a:r>
            <a:endParaRPr lang="en-US" altLang="ja-JP" sz="2800" b="0" i="0" u="none" strike="noStrike" baseline="0" dirty="0">
              <a:latin typeface="MS-Mincho"/>
            </a:endParaRPr>
          </a:p>
          <a:p>
            <a:pPr algn="l"/>
            <a:r>
              <a:rPr lang="ja-JP" altLang="en-US" sz="2800" b="0" i="0" u="none" strike="noStrike" baseline="0" dirty="0">
                <a:latin typeface="MS-Mincho"/>
              </a:rPr>
              <a:t>関連ページへのリンク　アダプティブラーニング支援</a:t>
            </a:r>
            <a:endParaRPr lang="en-US" altLang="ja-JP" sz="2800" b="0" i="0" u="none" strike="noStrike" baseline="0" dirty="0">
              <a:latin typeface="MS-Mincho"/>
            </a:endParaRPr>
          </a:p>
          <a:p>
            <a:pPr algn="l"/>
            <a:r>
              <a:rPr lang="ja-JP" altLang="en-US" sz="2800" b="0" i="0" u="none" strike="noStrike" baseline="0" dirty="0">
                <a:latin typeface="MS-Mincho"/>
              </a:rPr>
              <a:t>演習問題を充実，物理科目の授業で活用</a:t>
            </a:r>
            <a:endParaRPr lang="en-US" altLang="ja-JP" sz="2800" b="0" i="0" u="none" strike="noStrike" baseline="0" dirty="0">
              <a:latin typeface="MS-Mincho"/>
            </a:endParaRPr>
          </a:p>
          <a:p>
            <a:pPr algn="l"/>
            <a:r>
              <a:rPr lang="ja-JP" altLang="en-US" dirty="0">
                <a:latin typeface="MS-Mincho"/>
              </a:rPr>
              <a:t>昨年、今年遠隔授業に適用</a:t>
            </a:r>
            <a:endParaRPr lang="en-US" altLang="ja-JP" sz="2800" b="0" i="0" u="none" strike="noStrike" baseline="0" dirty="0">
              <a:latin typeface="MS-Mincho"/>
            </a:endParaRPr>
          </a:p>
        </p:txBody>
      </p:sp>
    </p:spTree>
    <p:extLst>
      <p:ext uri="{BB962C8B-B14F-4D97-AF65-F5344CB8AC3E}">
        <p14:creationId xmlns:p14="http://schemas.microsoft.com/office/powerpoint/2010/main" val="27682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Office\Template\新しいﾌﾟﾚｾﾞﾝﾃｰｼｮﾝ.pot</Template>
  <TotalTime>256699</TotalTime>
  <Words>1067</Words>
  <Application>Microsoft Office PowerPoint</Application>
  <PresentationFormat>画面に合わせる (4:3)</PresentationFormat>
  <Paragraphs>104</Paragraphs>
  <Slides>15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  <vt:variant>
        <vt:lpstr>目的別スライド ショー</vt:lpstr>
      </vt:variant>
      <vt:variant>
        <vt:i4>30</vt:i4>
      </vt:variant>
    </vt:vector>
  </HeadingPairs>
  <TitlesOfParts>
    <vt:vector size="55" baseType="lpstr">
      <vt:lpstr>・ｭ・ｳ 譏取悃</vt:lpstr>
      <vt:lpstr>MS-Gothic</vt:lpstr>
      <vt:lpstr>MS-Mincho</vt:lpstr>
      <vt:lpstr>TimesNewRomanPSMT</vt:lpstr>
      <vt:lpstr>YuGothic-Regular</vt:lpstr>
      <vt:lpstr>繧ｴ繧ｷ繝・け</vt:lpstr>
      <vt:lpstr>Calibri</vt:lpstr>
      <vt:lpstr>Century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目的別スライド ショー1</vt:lpstr>
      <vt:lpstr>加速度</vt:lpstr>
      <vt:lpstr>等加速度運動</vt:lpstr>
      <vt:lpstr>t 消去公式</vt:lpstr>
      <vt:lpstr>最高点落下点</vt:lpstr>
      <vt:lpstr>要点</vt:lpstr>
      <vt:lpstr>x=∫vdt</vt:lpstr>
      <vt:lpstr>v=∫adx</vt:lpstr>
      <vt:lpstr>自由落下</vt:lpstr>
      <vt:lpstr>グラフ</vt:lpstr>
      <vt:lpstr>放物運動</vt:lpstr>
      <vt:lpstr>速度とグラフ</vt:lpstr>
      <vt:lpstr>速度とグラフ2</vt:lpstr>
      <vt:lpstr>加速度とグラフ</vt:lpstr>
      <vt:lpstr>加速度とグラフ2</vt:lpstr>
      <vt:lpstr>Hamiltonianの導出</vt:lpstr>
      <vt:lpstr>正準方程式</vt:lpstr>
      <vt:lpstr>Hamiltonian定式化</vt:lpstr>
      <vt:lpstr>例１</vt:lpstr>
      <vt:lpstr>例２</vt:lpstr>
      <vt:lpstr>例３</vt:lpstr>
      <vt:lpstr>Hamiltonianの導出　例１</vt:lpstr>
      <vt:lpstr>Hamiltonianの導出　例２</vt:lpstr>
      <vt:lpstr>全エネルギー保存</vt:lpstr>
      <vt:lpstr>例２の２</vt:lpstr>
      <vt:lpstr>例２の３</vt:lpstr>
      <vt:lpstr>例３の２</vt:lpstr>
      <vt:lpstr>例３の３</vt:lpstr>
      <vt:lpstr>例３の４</vt:lpstr>
      <vt:lpstr>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　静磁場</dc:title>
  <dc:creator>akama</dc:creator>
  <cp:lastModifiedBy>abcms</cp:lastModifiedBy>
  <cp:revision>3579</cp:revision>
  <cp:lastPrinted>2002-01-30T02:01:24Z</cp:lastPrinted>
  <dcterms:created xsi:type="dcterms:W3CDTF">2001-12-01T11:59:04Z</dcterms:created>
  <dcterms:modified xsi:type="dcterms:W3CDTF">2021-09-25T05:21:33Z</dcterms:modified>
</cp:coreProperties>
</file>