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10"/>
  </p:notesMasterIdLst>
  <p:handoutMasterIdLst>
    <p:handoutMasterId r:id="rId11"/>
  </p:handoutMasterIdLst>
  <p:sldIdLst>
    <p:sldId id="447" r:id="rId2"/>
    <p:sldId id="970" r:id="rId3"/>
    <p:sldId id="973" r:id="rId4"/>
    <p:sldId id="971" r:id="rId5"/>
    <p:sldId id="975" r:id="rId6"/>
    <p:sldId id="977" r:id="rId7"/>
    <p:sldId id="978" r:id="rId8"/>
    <p:sldId id="976" r:id="rId9"/>
  </p:sldIdLst>
  <p:sldSz cx="9144000" cy="6858000" type="screen4x3"/>
  <p:notesSz cx="6851650" cy="9747250"/>
  <p:custShowLst>
    <p:custShow name="目的別スライド ショー1" id="0">
      <p:sldLst/>
    </p:custShow>
    <p:custShow name="加速度" id="1">
      <p:sldLst/>
    </p:custShow>
    <p:custShow name="等加速度運動" id="2">
      <p:sldLst/>
    </p:custShow>
    <p:custShow name="t 消去公式" id="3">
      <p:sldLst/>
    </p:custShow>
    <p:custShow name="最高点落下点" id="4">
      <p:sldLst/>
    </p:custShow>
    <p:custShow name="要点" id="5">
      <p:sldLst/>
    </p:custShow>
    <p:custShow name="x=∫vdt" id="6">
      <p:sldLst/>
    </p:custShow>
    <p:custShow name="v=∫adx" id="7">
      <p:sldLst/>
    </p:custShow>
    <p:custShow name="自由落下" id="8">
      <p:sldLst/>
    </p:custShow>
    <p:custShow name="グラフ" id="9">
      <p:sldLst/>
    </p:custShow>
    <p:custShow name="放物運動" id="10">
      <p:sldLst/>
    </p:custShow>
    <p:custShow name="速度とグラフ" id="11">
      <p:sldLst/>
    </p:custShow>
    <p:custShow name="速度とグラフ2" id="12">
      <p:sldLst/>
    </p:custShow>
    <p:custShow name="加速度とグラフ" id="13">
      <p:sldLst/>
    </p:custShow>
    <p:custShow name="加速度とグラフ2" id="14">
      <p:sldLst/>
    </p:custShow>
    <p:custShow name="Hamiltonianの導出" id="15">
      <p:sldLst/>
    </p:custShow>
    <p:custShow name="正準方程式" id="16">
      <p:sldLst/>
    </p:custShow>
    <p:custShow name="Hamiltonian定式化" id="17">
      <p:sldLst/>
    </p:custShow>
    <p:custShow name="例１" id="18">
      <p:sldLst/>
    </p:custShow>
    <p:custShow name="例２" id="19">
      <p:sldLst/>
    </p:custShow>
    <p:custShow name="例３" id="20">
      <p:sldLst/>
    </p:custShow>
    <p:custShow name="Hamiltonianの導出　例１" id="21">
      <p:sldLst/>
    </p:custShow>
    <p:custShow name="Hamiltonianの導出　例２" id="22">
      <p:sldLst/>
    </p:custShow>
    <p:custShow name="全エネルギー保存" id="23">
      <p:sldLst/>
    </p:custShow>
    <p:custShow name="例２の２" id="24">
      <p:sldLst/>
    </p:custShow>
    <p:custShow name="例２の３" id="25">
      <p:sldLst/>
    </p:custShow>
    <p:custShow name="例３の２" id="26">
      <p:sldLst/>
    </p:custShow>
    <p:custShow name="例３の３" id="27">
      <p:sldLst/>
    </p:custShow>
    <p:custShow name="例３の４" id="28">
      <p:sldLst/>
    </p:custShow>
    <p:custShow name="例" id="29">
      <p:sldLst/>
    </p:custShow>
  </p:custShowLst>
  <p:defaultTextStyle>
    <a:defPPr>
      <a:defRPr lang="ja-JP"/>
    </a:defPPr>
    <a:lvl1pPr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0">
          <p15:clr>
            <a:srgbClr val="A4A3A4"/>
          </p15:clr>
        </p15:guide>
        <p15:guide id="2" pos="215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FF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CC00FF"/>
    <a:srgbClr val="CC66FF"/>
    <a:srgbClr val="FFCCFF"/>
    <a:srgbClr val="CC99FF"/>
    <a:srgbClr val="00FFFF"/>
    <a:srgbClr val="00FF00"/>
    <a:srgbClr val="33CCFF"/>
    <a:srgbClr val="00E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1" autoAdjust="0"/>
    <p:restoredTop sz="93429" autoAdjust="0"/>
  </p:normalViewPr>
  <p:slideViewPr>
    <p:cSldViewPr snapToGrid="0">
      <p:cViewPr varScale="1">
        <p:scale>
          <a:sx n="54" d="100"/>
          <a:sy n="54" d="100"/>
        </p:scale>
        <p:origin x="408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200"/>
    </p:cViewPr>
  </p:sorterViewPr>
  <p:notesViewPr>
    <p:cSldViewPr snapToGrid="0">
      <p:cViewPr>
        <p:scale>
          <a:sx n="200" d="100"/>
          <a:sy n="200" d="100"/>
        </p:scale>
        <p:origin x="-72" y="3810"/>
      </p:cViewPr>
      <p:guideLst>
        <p:guide orient="horz" pos="3070"/>
        <p:guide pos="215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686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9888"/>
            <a:ext cx="296862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59888"/>
            <a:ext cx="296862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DD6EA795-C2A9-4ED0-A1EC-146A1BFE6C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603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87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68625" cy="487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9013" y="731838"/>
            <a:ext cx="4873625" cy="3654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630738"/>
            <a:ext cx="5026025" cy="43862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9888"/>
            <a:ext cx="2968625" cy="4873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9259888"/>
            <a:ext cx="2968625" cy="4873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12FB90E9-9E62-4A35-B3B3-8533D9573A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95575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F61AE-5893-4785-AB8F-7E9DD0D8A720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808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063C4-1C5C-47E5-970E-64B736324478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379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8D249-3491-4618-8281-0755E6AE3C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204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9F4A5-6ECB-4B21-AF8D-C05CBA9F61F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630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1DDEF-1F04-4DA8-915E-9421B3E0165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86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AFE39-59EE-4B4E-AAAD-475BB0AB10D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657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BD5D5-4B90-4E82-880C-02E1CDE75FA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34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C0B9A-6974-484A-A940-9E89D87FAF1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58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2C6F1-1701-4950-8AF8-345AFC5CCFE8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66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E0948-7FC4-4C75-8E2A-32CEB357F00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455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92716-3C0B-4C2C-9716-B859D92F86F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33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b="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b="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b="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B8450C-A50F-4B83-95B2-78C9DEB45559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380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0" y="524256"/>
            <a:ext cx="9144000" cy="57424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ＭＳ Ｐゴシック"/>
                <a:cs typeface="+mn-cs"/>
              </a:rPr>
              <a:t>2021. 8.21  CBI</a:t>
            </a:r>
            <a:r>
              <a:rPr kumimoji="1" lang="ja-JP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ＭＳ Ｐゴシック"/>
                <a:cs typeface="+mn-cs"/>
              </a:rPr>
              <a:t>研究会発表</a:t>
            </a:r>
            <a:endParaRPr kumimoji="1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algn="ctr">
              <a:spcBef>
                <a:spcPct val="0"/>
              </a:spcBef>
              <a:defRPr/>
            </a:pPr>
            <a:r>
              <a:rPr lang="ja-JP" altLang="en-US" sz="36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ＭＳ Ｐゴシック"/>
              </a:rPr>
              <a:t>クォーク・グルオン クラスター</a:t>
            </a:r>
            <a:endParaRPr lang="en-US" altLang="ja-JP" sz="36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ＭＳ Ｐゴシック"/>
            </a:endParaRPr>
          </a:p>
          <a:p>
            <a:pPr lvl="0" algn="ctr">
              <a:spcBef>
                <a:spcPct val="0"/>
              </a:spcBef>
              <a:defRPr/>
            </a:pPr>
            <a:endParaRPr kumimoji="1" lang="en-US" altLang="ja-JP" sz="3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ＭＳ Ｐゴシック"/>
                <a:cs typeface="+mn-cs"/>
              </a:rPr>
              <a:t>埼玉医大　赤間啓一</a:t>
            </a:r>
          </a:p>
        </p:txBody>
      </p:sp>
    </p:spTree>
    <p:extLst>
      <p:ext uri="{BB962C8B-B14F-4D97-AF65-F5344CB8AC3E}">
        <p14:creationId xmlns:p14="http://schemas.microsoft.com/office/powerpoint/2010/main" val="231838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楕円 27">
            <a:extLst>
              <a:ext uri="{FF2B5EF4-FFF2-40B4-BE49-F238E27FC236}">
                <a16:creationId xmlns:a16="http://schemas.microsoft.com/office/drawing/2014/main" id="{2E1C6E0E-FFDD-41FE-B17E-E0A6113EE40D}"/>
              </a:ext>
            </a:extLst>
          </p:cNvPr>
          <p:cNvSpPr>
            <a:spLocks noChangeAspect="1"/>
          </p:cNvSpPr>
          <p:nvPr/>
        </p:nvSpPr>
        <p:spPr bwMode="auto">
          <a:xfrm>
            <a:off x="5620566" y="2914707"/>
            <a:ext cx="1800000" cy="180041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AA2159EE-09EE-4B92-AA71-461704E27C10}"/>
              </a:ext>
            </a:extLst>
          </p:cNvPr>
          <p:cNvSpPr>
            <a:spLocks noChangeAspect="1"/>
          </p:cNvSpPr>
          <p:nvPr/>
        </p:nvSpPr>
        <p:spPr bwMode="auto">
          <a:xfrm>
            <a:off x="6051333" y="3235633"/>
            <a:ext cx="359917" cy="360000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3" name="楕円 42">
            <a:extLst>
              <a:ext uri="{FF2B5EF4-FFF2-40B4-BE49-F238E27FC236}">
                <a16:creationId xmlns:a16="http://schemas.microsoft.com/office/drawing/2014/main" id="{7A2A040C-C80E-4DE7-B930-8A0E370DBEC3}"/>
              </a:ext>
            </a:extLst>
          </p:cNvPr>
          <p:cNvSpPr>
            <a:spLocks noChangeAspect="1"/>
          </p:cNvSpPr>
          <p:nvPr/>
        </p:nvSpPr>
        <p:spPr bwMode="auto">
          <a:xfrm>
            <a:off x="6106149" y="4073663"/>
            <a:ext cx="359917" cy="360000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CD84134B-62F9-4E4F-9FFC-F435E53B60B2}"/>
              </a:ext>
            </a:extLst>
          </p:cNvPr>
          <p:cNvSpPr>
            <a:spLocks noChangeAspect="1"/>
          </p:cNvSpPr>
          <p:nvPr/>
        </p:nvSpPr>
        <p:spPr bwMode="auto">
          <a:xfrm>
            <a:off x="6738669" y="3587979"/>
            <a:ext cx="359917" cy="360000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0" y="-16742"/>
            <a:ext cx="63802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600" dirty="0">
                <a:solidFill>
                  <a:srgbClr val="0000FF"/>
                </a:solidFill>
                <a:latin typeface="Times New Roman"/>
                <a:ea typeface="ＭＳ Ｐゴシック"/>
              </a:rPr>
              <a:t>クォーク、グルオン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CC0915A2-9E4F-437C-84EB-9BCC876957C6}"/>
              </a:ext>
            </a:extLst>
          </p:cNvPr>
          <p:cNvSpPr/>
          <p:nvPr/>
        </p:nvSpPr>
        <p:spPr>
          <a:xfrm>
            <a:off x="363255" y="734820"/>
            <a:ext cx="85051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原子は原子核と電子からできている。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701C53D3-AA8A-481A-A6BA-D3FFAE7C9130}"/>
              </a:ext>
            </a:extLst>
          </p:cNvPr>
          <p:cNvSpPr/>
          <p:nvPr/>
        </p:nvSpPr>
        <p:spPr>
          <a:xfrm>
            <a:off x="363255" y="4922851"/>
            <a:ext cx="85051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クォークは</a:t>
            </a:r>
            <a:r>
              <a:rPr lang="ja-JP" altLang="en-US" sz="3600" dirty="0">
                <a:solidFill>
                  <a:srgbClr val="33CCFF"/>
                </a:solidFill>
                <a:latin typeface="Times New Roman"/>
                <a:ea typeface="ＭＳ Ｐゴシック"/>
              </a:rPr>
              <a:t>グルオン</a:t>
            </a:r>
            <a:r>
              <a:rPr lang="ja-JP" altLang="en-US" sz="3600" dirty="0">
                <a:latin typeface="Times New Roman"/>
                <a:ea typeface="ＭＳ Ｐゴシック"/>
              </a:rPr>
              <a:t>を交換することによって生じる力で結合して陽子、中性子を作る。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FEC6056B-CC13-484C-B4E9-601F18F1E440}"/>
              </a:ext>
            </a:extLst>
          </p:cNvPr>
          <p:cNvSpPr>
            <a:spLocks noChangeAspect="1"/>
          </p:cNvSpPr>
          <p:nvPr/>
        </p:nvSpPr>
        <p:spPr bwMode="auto">
          <a:xfrm>
            <a:off x="2137316" y="2914707"/>
            <a:ext cx="1800000" cy="1800414"/>
          </a:xfrm>
          <a:prstGeom prst="ellipse">
            <a:avLst/>
          </a:prstGeom>
          <a:solidFill>
            <a:srgbClr val="FF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F03FB22-FEB5-4426-96B7-1F42F15C61F9}"/>
              </a:ext>
            </a:extLst>
          </p:cNvPr>
          <p:cNvSpPr/>
          <p:nvPr/>
        </p:nvSpPr>
        <p:spPr>
          <a:xfrm>
            <a:off x="363255" y="1362190"/>
            <a:ext cx="85051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原子核は陽子、中性子からできている。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6B5B3809-6C2B-4875-A729-8B07A3FD3026}"/>
              </a:ext>
            </a:extLst>
          </p:cNvPr>
          <p:cNvSpPr/>
          <p:nvPr/>
        </p:nvSpPr>
        <p:spPr>
          <a:xfrm>
            <a:off x="319414" y="2036582"/>
            <a:ext cx="85051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陽子、中性子は</a:t>
            </a:r>
            <a:r>
              <a:rPr lang="ja-JP" altLang="en-US" sz="3600" dirty="0">
                <a:solidFill>
                  <a:srgbClr val="9900CC"/>
                </a:solidFill>
                <a:latin typeface="Times New Roman"/>
                <a:ea typeface="ＭＳ Ｐゴシック"/>
              </a:rPr>
              <a:t>クォーク</a:t>
            </a:r>
            <a:r>
              <a:rPr lang="ja-JP" altLang="en-US" sz="3600" dirty="0">
                <a:latin typeface="Times New Roman"/>
                <a:ea typeface="ＭＳ Ｐゴシック"/>
              </a:rPr>
              <a:t>からできている。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4C633BE2-0F61-4455-A39E-484B22634430}"/>
              </a:ext>
            </a:extLst>
          </p:cNvPr>
          <p:cNvSpPr/>
          <p:nvPr/>
        </p:nvSpPr>
        <p:spPr>
          <a:xfrm>
            <a:off x="363255" y="6133501"/>
            <a:ext cx="85051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クォーク、グルオンは</a:t>
            </a:r>
            <a:r>
              <a:rPr lang="ja-JP" altLang="en-US" sz="3600" dirty="0">
                <a:solidFill>
                  <a:srgbClr val="9900CC"/>
                </a:solidFill>
                <a:latin typeface="Times New Roman"/>
                <a:ea typeface="ＭＳ Ｐゴシック"/>
              </a:rPr>
              <a:t>閉じ込め</a:t>
            </a:r>
            <a:r>
              <a:rPr lang="ja-JP" altLang="en-US" sz="3600" dirty="0">
                <a:latin typeface="Times New Roman"/>
                <a:ea typeface="ＭＳ Ｐゴシック"/>
              </a:rPr>
              <a:t>られている。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8407DD1F-8976-483A-AF8D-CEF5551445DB}"/>
              </a:ext>
            </a:extLst>
          </p:cNvPr>
          <p:cNvSpPr>
            <a:spLocks noChangeAspect="1"/>
          </p:cNvSpPr>
          <p:nvPr/>
        </p:nvSpPr>
        <p:spPr bwMode="auto">
          <a:xfrm>
            <a:off x="2677399" y="3249000"/>
            <a:ext cx="359917" cy="360000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6D6F695B-5D81-4F89-AC5C-0D06177715F5}"/>
              </a:ext>
            </a:extLst>
          </p:cNvPr>
          <p:cNvSpPr>
            <a:spLocks noChangeAspect="1"/>
          </p:cNvSpPr>
          <p:nvPr/>
        </p:nvSpPr>
        <p:spPr bwMode="auto">
          <a:xfrm>
            <a:off x="6047955" y="3193815"/>
            <a:ext cx="359917" cy="360000"/>
          </a:xfrm>
          <a:prstGeom prst="ellipse">
            <a:avLst/>
          </a:prstGeom>
          <a:solidFill>
            <a:srgbClr val="FF6699"/>
          </a:solidFill>
          <a:ln w="9525" cap="flat" cmpd="sng" algn="ctr">
            <a:solidFill>
              <a:srgbClr val="FF66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B498A534-0E97-45E6-80B0-61015C67E5B5}"/>
              </a:ext>
            </a:extLst>
          </p:cNvPr>
          <p:cNvSpPr>
            <a:spLocks noChangeAspect="1"/>
          </p:cNvSpPr>
          <p:nvPr/>
        </p:nvSpPr>
        <p:spPr bwMode="auto">
          <a:xfrm>
            <a:off x="6047955" y="4115481"/>
            <a:ext cx="359917" cy="36000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7DC51270-E699-4E4F-8219-83A8BBF7E300}"/>
              </a:ext>
            </a:extLst>
          </p:cNvPr>
          <p:cNvSpPr>
            <a:spLocks noChangeAspect="1"/>
          </p:cNvSpPr>
          <p:nvPr/>
        </p:nvSpPr>
        <p:spPr bwMode="auto">
          <a:xfrm>
            <a:off x="6769849" y="3646961"/>
            <a:ext cx="359917" cy="36000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F25B62C4-E030-456F-A5AC-85E0C2113378}"/>
              </a:ext>
            </a:extLst>
          </p:cNvPr>
          <p:cNvSpPr>
            <a:spLocks noChangeAspect="1"/>
          </p:cNvSpPr>
          <p:nvPr/>
        </p:nvSpPr>
        <p:spPr bwMode="auto">
          <a:xfrm>
            <a:off x="2732215" y="4087030"/>
            <a:ext cx="359917" cy="360000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9DC79EB4-BB13-473F-856D-E007DBDA01AE}"/>
              </a:ext>
            </a:extLst>
          </p:cNvPr>
          <p:cNvSpPr>
            <a:spLocks noChangeAspect="1"/>
          </p:cNvSpPr>
          <p:nvPr/>
        </p:nvSpPr>
        <p:spPr bwMode="auto">
          <a:xfrm>
            <a:off x="3364735" y="3601346"/>
            <a:ext cx="359917" cy="360000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7DE4AA8D-0821-4062-ACEB-3AC8C2712627}"/>
              </a:ext>
            </a:extLst>
          </p:cNvPr>
          <p:cNvSpPr>
            <a:spLocks noChangeAspect="1"/>
          </p:cNvSpPr>
          <p:nvPr/>
        </p:nvSpPr>
        <p:spPr bwMode="auto">
          <a:xfrm>
            <a:off x="2677399" y="4115481"/>
            <a:ext cx="359917" cy="360000"/>
          </a:xfrm>
          <a:prstGeom prst="ellipse">
            <a:avLst/>
          </a:prstGeom>
          <a:solidFill>
            <a:srgbClr val="FF6699"/>
          </a:solidFill>
          <a:ln w="9525" cap="flat" cmpd="sng" algn="ctr">
            <a:solidFill>
              <a:srgbClr val="FF66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9ADB37B4-ED55-443A-B08C-F9311882108C}"/>
              </a:ext>
            </a:extLst>
          </p:cNvPr>
          <p:cNvSpPr>
            <a:spLocks noChangeAspect="1"/>
          </p:cNvSpPr>
          <p:nvPr/>
        </p:nvSpPr>
        <p:spPr bwMode="auto">
          <a:xfrm>
            <a:off x="3399293" y="3646961"/>
            <a:ext cx="359917" cy="360000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F4E9FBE2-4CC7-4345-9A2D-B08B722511A7}"/>
              </a:ext>
            </a:extLst>
          </p:cNvPr>
          <p:cNvSpPr>
            <a:spLocks noChangeAspect="1"/>
          </p:cNvSpPr>
          <p:nvPr/>
        </p:nvSpPr>
        <p:spPr bwMode="auto">
          <a:xfrm>
            <a:off x="2677399" y="3193815"/>
            <a:ext cx="359917" cy="360000"/>
          </a:xfrm>
          <a:prstGeom prst="ellipse">
            <a:avLst/>
          </a:prstGeom>
          <a:solidFill>
            <a:srgbClr val="FF6699"/>
          </a:solidFill>
          <a:ln w="9525" cap="flat" cmpd="sng" algn="ctr">
            <a:solidFill>
              <a:srgbClr val="FF66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C1E9C408-CEC5-431D-BCFB-DC38DE86AD86}"/>
              </a:ext>
            </a:extLst>
          </p:cNvPr>
          <p:cNvSpPr/>
          <p:nvPr/>
        </p:nvSpPr>
        <p:spPr>
          <a:xfrm>
            <a:off x="1184481" y="2833385"/>
            <a:ext cx="13443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陽子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4A84A132-3088-45D9-8320-756AF8F3CA29}"/>
              </a:ext>
            </a:extLst>
          </p:cNvPr>
          <p:cNvSpPr/>
          <p:nvPr/>
        </p:nvSpPr>
        <p:spPr>
          <a:xfrm>
            <a:off x="4354109" y="2844243"/>
            <a:ext cx="20536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中性子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94379488-0211-404B-A721-73F5DC2C7DE0}"/>
              </a:ext>
            </a:extLst>
          </p:cNvPr>
          <p:cNvSpPr/>
          <p:nvPr/>
        </p:nvSpPr>
        <p:spPr>
          <a:xfrm>
            <a:off x="935774" y="3962246"/>
            <a:ext cx="180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rgbClr val="9900CC"/>
                </a:solidFill>
                <a:latin typeface="Times New Roman"/>
                <a:ea typeface="ＭＳ Ｐゴシック"/>
              </a:rPr>
              <a:t>クォーク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CF7EF6DE-6672-4E50-9F16-14C38BFA8A93}"/>
              </a:ext>
            </a:extLst>
          </p:cNvPr>
          <p:cNvSpPr/>
          <p:nvPr/>
        </p:nvSpPr>
        <p:spPr>
          <a:xfrm>
            <a:off x="3221357" y="4037875"/>
            <a:ext cx="20142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rgbClr val="33CCFF"/>
                </a:solidFill>
                <a:latin typeface="Times New Roman"/>
                <a:ea typeface="ＭＳ Ｐゴシック"/>
              </a:rPr>
              <a:t>グルオン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33CCFF"/>
              </a:solidFill>
              <a:effectLst/>
              <a:uLnTx/>
              <a:uFillTx/>
              <a:latin typeface="Times New Roman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95013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2" presetClass="pat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0 L 5.55112E-17 0.12153 " pathEditMode="relative" rAng="0" ptsTypes="AA">
                                      <p:cBhvr>
                                        <p:cTn id="58" dur="2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065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22222E-6 L 0.06702 -0.05949 " pathEditMode="relative" rAng="0" ptsTypes="AA">
                                      <p:cBhvr>
                                        <p:cTn id="60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1" y="-2986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2" presetClass="pat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0.00023 L -0.075 -0.06366 " pathEditMode="relative" rAng="0" ptsTypes="AA">
                                      <p:cBhvr>
                                        <p:cTn id="62" dur="3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19" y="-3171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42" presetClass="pat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33333E-6 L -3.61111E-6 0.12152 " pathEditMode="relative" rAng="0" ptsTypes="AA">
                                      <p:cBhvr>
                                        <p:cTn id="70" dur="2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065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42" presetClass="pat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11111E-6 L 0.06701 -0.05949 " pathEditMode="relative" rAng="0" ptsTypes="AA">
                                      <p:cBhvr>
                                        <p:cTn id="72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1" y="-2986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2" presetClass="pat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0.00024 L -0.075 -0.06366 " pathEditMode="relative" rAng="0" ptsTypes="AA">
                                      <p:cBhvr>
                                        <p:cTn id="74" dur="3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19" y="-3171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33" grpId="0"/>
      <p:bldP spid="26" grpId="0"/>
      <p:bldP spid="27" grpId="0"/>
      <p:bldP spid="2" grpId="0" animBg="1"/>
      <p:bldP spid="29" grpId="0"/>
      <p:bldP spid="30" grpId="0"/>
      <p:bldP spid="31" grpId="0"/>
      <p:bldP spid="39" grpId="0" animBg="1"/>
      <p:bldP spid="39" grpId="1" animBg="1"/>
      <p:bldP spid="36" grpId="0" animBg="1"/>
      <p:bldP spid="37" grpId="0" animBg="1"/>
      <p:bldP spid="38" grpId="0" animBg="1"/>
      <p:bldP spid="40" grpId="0" animBg="1"/>
      <p:bldP spid="40" grpId="1" animBg="1"/>
      <p:bldP spid="41" grpId="0" animBg="1"/>
      <p:bldP spid="41" grpId="1" animBg="1"/>
      <p:bldP spid="34" grpId="0" animBg="1"/>
      <p:bldP spid="35" grpId="0" animBg="1"/>
      <p:bldP spid="32" grpId="0" animBg="1"/>
      <p:bldP spid="45" grpId="0"/>
      <p:bldP spid="46" grpId="0"/>
      <p:bldP spid="47" grpId="0"/>
      <p:bldP spid="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3180C519-4434-4EAD-B970-EA1791D97F10}"/>
              </a:ext>
            </a:extLst>
          </p:cNvPr>
          <p:cNvSpPr/>
          <p:nvPr/>
        </p:nvSpPr>
        <p:spPr>
          <a:xfrm>
            <a:off x="0" y="0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rgbClr val="0000FF"/>
                </a:solidFill>
                <a:latin typeface="Times New Roman"/>
                <a:ea typeface="ＭＳ Ｐゴシック"/>
              </a:rPr>
              <a:t>色</a:t>
            </a:r>
            <a:r>
              <a:rPr lang="en-US" altLang="ja-JP" sz="3600" dirty="0">
                <a:solidFill>
                  <a:srgbClr val="0000FF"/>
                </a:solidFill>
                <a:latin typeface="Times New Roman"/>
                <a:ea typeface="ＭＳ Ｐゴシック"/>
              </a:rPr>
              <a:t>(</a:t>
            </a:r>
            <a:r>
              <a:rPr lang="ja-JP" altLang="en-US" sz="3600" dirty="0">
                <a:solidFill>
                  <a:srgbClr val="0000FF"/>
                </a:solidFill>
                <a:latin typeface="Times New Roman"/>
                <a:ea typeface="ＭＳ Ｐゴシック"/>
              </a:rPr>
              <a:t>カラー</a:t>
            </a:r>
            <a:r>
              <a:rPr lang="en-US" altLang="ja-JP" sz="3600" dirty="0">
                <a:solidFill>
                  <a:srgbClr val="0000FF"/>
                </a:solidFill>
                <a:latin typeface="Times New Roman"/>
                <a:ea typeface="ＭＳ Ｐゴシック"/>
              </a:rPr>
              <a:t>)</a:t>
            </a:r>
            <a:r>
              <a:rPr lang="ja-JP" altLang="en-US" sz="3600" dirty="0">
                <a:solidFill>
                  <a:srgbClr val="0000FF"/>
                </a:solidFill>
                <a:latin typeface="Times New Roman"/>
                <a:ea typeface="ＭＳ Ｐゴシック"/>
              </a:rPr>
              <a:t>閉じ込め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ACD51E2-CEA1-40AF-AC4B-9F20B20D763A}"/>
              </a:ext>
            </a:extLst>
          </p:cNvPr>
          <p:cNvSpPr/>
          <p:nvPr/>
        </p:nvSpPr>
        <p:spPr>
          <a:xfrm>
            <a:off x="45508" y="523510"/>
            <a:ext cx="85051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一つ一つのクォーク、グルオンは</a:t>
            </a:r>
            <a:endParaRPr lang="en-US" altLang="ja-JP" sz="3600" dirty="0">
              <a:latin typeface="Times New Roman"/>
              <a:ea typeface="ＭＳ Ｐゴシック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rgbClr val="9900CC"/>
                </a:solidFill>
                <a:latin typeface="Times New Roman"/>
                <a:ea typeface="ＭＳ Ｐゴシック"/>
              </a:rPr>
              <a:t>色</a:t>
            </a:r>
            <a:r>
              <a:rPr lang="en-US" altLang="ja-JP" sz="3600" dirty="0">
                <a:solidFill>
                  <a:srgbClr val="9900CC"/>
                </a:solidFill>
                <a:latin typeface="Times New Roman"/>
                <a:ea typeface="ＭＳ Ｐゴシック"/>
              </a:rPr>
              <a:t>(</a:t>
            </a:r>
            <a:r>
              <a:rPr lang="ja-JP" altLang="en-US" sz="3600" dirty="0">
                <a:solidFill>
                  <a:srgbClr val="9900CC"/>
                </a:solidFill>
                <a:latin typeface="Times New Roman"/>
                <a:ea typeface="ＭＳ Ｐゴシック"/>
              </a:rPr>
              <a:t>カラー</a:t>
            </a:r>
            <a:r>
              <a:rPr lang="en-US" altLang="ja-JP" sz="3600" dirty="0">
                <a:solidFill>
                  <a:srgbClr val="9900CC"/>
                </a:solidFill>
                <a:latin typeface="Times New Roman"/>
                <a:ea typeface="ＭＳ Ｐゴシック"/>
              </a:rPr>
              <a:t>)</a:t>
            </a:r>
            <a:r>
              <a:rPr lang="ja-JP" altLang="en-US" sz="3600" dirty="0">
                <a:latin typeface="Times New Roman"/>
                <a:ea typeface="ＭＳ Ｐゴシック"/>
              </a:rPr>
              <a:t>を持っていて、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</a:rPr>
              <a:t>色の</a:t>
            </a:r>
            <a:r>
              <a:rPr lang="ja-JP" altLang="en-US" sz="3600" dirty="0">
                <a:latin typeface="Times New Roman"/>
                <a:ea typeface="ＭＳ Ｐゴシック"/>
              </a:rPr>
              <a:t>変換で不変な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</a:rPr>
              <a:t>組み合わせの状態だけが許される。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24E9A0-F49F-4645-82FC-C5BE0B332D32}"/>
              </a:ext>
            </a:extLst>
          </p:cNvPr>
          <p:cNvSpPr/>
          <p:nvPr/>
        </p:nvSpPr>
        <p:spPr>
          <a:xfrm>
            <a:off x="0" y="3404258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rgbClr val="CC00FF"/>
                </a:solidFill>
                <a:latin typeface="Times New Roman"/>
                <a:ea typeface="ＭＳ Ｐゴシック"/>
              </a:rPr>
              <a:t>量子色力学</a:t>
            </a:r>
            <a:r>
              <a:rPr lang="ja-JP" altLang="en-US" sz="3600" dirty="0">
                <a:latin typeface="Times New Roman"/>
                <a:ea typeface="ＭＳ Ｐゴシック"/>
              </a:rPr>
              <a:t>はこれに基づく</a:t>
            </a:r>
            <a:r>
              <a:rPr lang="ja-JP" altLang="en-US" sz="3600" dirty="0">
                <a:solidFill>
                  <a:srgbClr val="CC00FF"/>
                </a:solidFill>
                <a:latin typeface="Times New Roman"/>
                <a:ea typeface="ＭＳ Ｐゴシック"/>
              </a:rPr>
              <a:t>ゲージ理論</a:t>
            </a:r>
            <a:r>
              <a:rPr lang="ja-JP" altLang="en-US" sz="3600" dirty="0">
                <a:latin typeface="Times New Roman"/>
                <a:ea typeface="ＭＳ Ｐゴシック"/>
              </a:rPr>
              <a:t>である。</a:t>
            </a:r>
            <a:endParaRPr lang="en-US" altLang="ja-JP" sz="3600" dirty="0">
              <a:latin typeface="Times New Roman"/>
              <a:ea typeface="ＭＳ Ｐゴシック"/>
            </a:endParaRP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F4AAA041-E28F-4B4D-815E-E5FFC14C80F9}"/>
              </a:ext>
            </a:extLst>
          </p:cNvPr>
          <p:cNvSpPr>
            <a:spLocks noChangeAspect="1"/>
          </p:cNvSpPr>
          <p:nvPr/>
        </p:nvSpPr>
        <p:spPr bwMode="auto">
          <a:xfrm>
            <a:off x="361528" y="2277836"/>
            <a:ext cx="1079752" cy="1080000"/>
          </a:xfrm>
          <a:prstGeom prst="ellipse">
            <a:avLst/>
          </a:prstGeom>
          <a:solidFill>
            <a:srgbClr val="FF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4DCFEB6-7504-462A-9ABC-52E92214E21B}"/>
              </a:ext>
            </a:extLst>
          </p:cNvPr>
          <p:cNvSpPr>
            <a:spLocks noChangeAspect="1"/>
          </p:cNvSpPr>
          <p:nvPr/>
        </p:nvSpPr>
        <p:spPr bwMode="auto">
          <a:xfrm>
            <a:off x="563807" y="2529836"/>
            <a:ext cx="287933" cy="2880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FD41A1BB-90CE-4CD4-A125-057954E7CBB9}"/>
              </a:ext>
            </a:extLst>
          </p:cNvPr>
          <p:cNvSpPr>
            <a:spLocks noChangeAspect="1"/>
          </p:cNvSpPr>
          <p:nvPr/>
        </p:nvSpPr>
        <p:spPr bwMode="auto">
          <a:xfrm>
            <a:off x="1013702" y="2529836"/>
            <a:ext cx="287933" cy="288000"/>
          </a:xfrm>
          <a:prstGeom prst="ellipse">
            <a:avLst/>
          </a:prstGeom>
          <a:solidFill>
            <a:srgbClr val="00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401EE608-C908-4D4A-BD14-21EDE447BAEE}"/>
              </a:ext>
            </a:extLst>
          </p:cNvPr>
          <p:cNvSpPr>
            <a:spLocks noChangeAspect="1"/>
          </p:cNvSpPr>
          <p:nvPr/>
        </p:nvSpPr>
        <p:spPr bwMode="auto">
          <a:xfrm>
            <a:off x="787284" y="2898964"/>
            <a:ext cx="287933" cy="288000"/>
          </a:xfrm>
          <a:prstGeom prst="ellipse">
            <a:avLst/>
          </a:prstGeom>
          <a:solidFill>
            <a:srgbClr val="00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65A3EC3-F005-4E86-ACFD-9D66C8A3AF92}"/>
              </a:ext>
            </a:extLst>
          </p:cNvPr>
          <p:cNvGrpSpPr/>
          <p:nvPr/>
        </p:nvGrpSpPr>
        <p:grpSpPr>
          <a:xfrm>
            <a:off x="1832694" y="2277836"/>
            <a:ext cx="1079752" cy="1080000"/>
            <a:chOff x="1868020" y="2684330"/>
            <a:chExt cx="1079752" cy="1080000"/>
          </a:xfrm>
        </p:grpSpPr>
        <p:sp>
          <p:nvSpPr>
            <p:cNvPr id="41" name="楕円 40">
              <a:extLst>
                <a:ext uri="{FF2B5EF4-FFF2-40B4-BE49-F238E27FC236}">
                  <a16:creationId xmlns:a16="http://schemas.microsoft.com/office/drawing/2014/main" id="{77E59E2E-B147-4DB2-BDF8-2D5D025C22F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68020" y="2684330"/>
              <a:ext cx="1079752" cy="1080000"/>
            </a:xfrm>
            <a:prstGeom prst="ellipse">
              <a:avLst/>
            </a:prstGeom>
            <a:solidFill>
              <a:srgbClr val="FFCC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2" name="楕円 41">
              <a:extLst>
                <a:ext uri="{FF2B5EF4-FFF2-40B4-BE49-F238E27FC236}">
                  <a16:creationId xmlns:a16="http://schemas.microsoft.com/office/drawing/2014/main" id="{32B12316-F121-4FCD-9CB2-BFF8F1F4F96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70299" y="2936330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3" name="楕円 42">
              <a:extLst>
                <a:ext uri="{FF2B5EF4-FFF2-40B4-BE49-F238E27FC236}">
                  <a16:creationId xmlns:a16="http://schemas.microsoft.com/office/drawing/2014/main" id="{F357CB20-D9CD-4C9E-B4FD-7508E7C9E31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20194" y="2936330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4" name="楕円 43">
              <a:extLst>
                <a:ext uri="{FF2B5EF4-FFF2-40B4-BE49-F238E27FC236}">
                  <a16:creationId xmlns:a16="http://schemas.microsoft.com/office/drawing/2014/main" id="{6D040E4E-B3F1-41B0-8C27-A98F3E5FA77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93776" y="3305458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D2B6DDCD-EB85-4D59-9296-5218CBCA9DFC}"/>
              </a:ext>
            </a:extLst>
          </p:cNvPr>
          <p:cNvGrpSpPr/>
          <p:nvPr/>
        </p:nvGrpSpPr>
        <p:grpSpPr>
          <a:xfrm>
            <a:off x="2901455" y="2277836"/>
            <a:ext cx="1507461" cy="1080000"/>
            <a:chOff x="1440311" y="2684330"/>
            <a:chExt cx="1507461" cy="1080000"/>
          </a:xfrm>
        </p:grpSpPr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6D647184-8295-452E-AC28-62A505959730}"/>
                </a:ext>
              </a:extLst>
            </p:cNvPr>
            <p:cNvSpPr/>
            <p:nvPr/>
          </p:nvSpPr>
          <p:spPr>
            <a:xfrm>
              <a:off x="1440311" y="2890044"/>
              <a:ext cx="5207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ja-JP" sz="3600" dirty="0">
                  <a:solidFill>
                    <a:srgbClr val="0000FF"/>
                  </a:solidFill>
                  <a:latin typeface="Times New Roman"/>
                  <a:ea typeface="ＭＳ Ｐゴシック"/>
                </a:rPr>
                <a:t>+</a:t>
              </a:r>
              <a:endPara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endParaRPr>
            </a:p>
          </p:txBody>
        </p:sp>
        <p:sp>
          <p:nvSpPr>
            <p:cNvPr id="47" name="楕円 46">
              <a:extLst>
                <a:ext uri="{FF2B5EF4-FFF2-40B4-BE49-F238E27FC236}">
                  <a16:creationId xmlns:a16="http://schemas.microsoft.com/office/drawing/2014/main" id="{153899EF-E9D0-401E-83E1-E633024EFD3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68020" y="2684330"/>
              <a:ext cx="1079752" cy="1080000"/>
            </a:xfrm>
            <a:prstGeom prst="ellipse">
              <a:avLst/>
            </a:prstGeom>
            <a:solidFill>
              <a:srgbClr val="FFCC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8" name="楕円 47">
              <a:extLst>
                <a:ext uri="{FF2B5EF4-FFF2-40B4-BE49-F238E27FC236}">
                  <a16:creationId xmlns:a16="http://schemas.microsoft.com/office/drawing/2014/main" id="{FF8A427B-5BAD-46B7-AC12-87B2EEEA9AC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70299" y="2936330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9" name="楕円 48">
              <a:extLst>
                <a:ext uri="{FF2B5EF4-FFF2-40B4-BE49-F238E27FC236}">
                  <a16:creationId xmlns:a16="http://schemas.microsoft.com/office/drawing/2014/main" id="{AB16F05A-3D7B-4CCF-8B67-B4B32569B0C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20194" y="2936330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0" name="楕円 49">
              <a:extLst>
                <a:ext uri="{FF2B5EF4-FFF2-40B4-BE49-F238E27FC236}">
                  <a16:creationId xmlns:a16="http://schemas.microsoft.com/office/drawing/2014/main" id="{73B6AD46-7B6B-4A23-9DCC-6CF0248A244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93776" y="3305458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0C171D3C-229E-4B44-B8CE-9B07FDBB1285}"/>
              </a:ext>
            </a:extLst>
          </p:cNvPr>
          <p:cNvGrpSpPr/>
          <p:nvPr/>
        </p:nvGrpSpPr>
        <p:grpSpPr>
          <a:xfrm>
            <a:off x="4339475" y="2277836"/>
            <a:ext cx="1507461" cy="1080000"/>
            <a:chOff x="1440311" y="2684330"/>
            <a:chExt cx="1507461" cy="1080000"/>
          </a:xfrm>
        </p:grpSpPr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F6D0942B-6C6E-4C1F-8F3B-2C1C51CD1724}"/>
                </a:ext>
              </a:extLst>
            </p:cNvPr>
            <p:cNvSpPr/>
            <p:nvPr/>
          </p:nvSpPr>
          <p:spPr>
            <a:xfrm>
              <a:off x="1440311" y="2890044"/>
              <a:ext cx="5207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ja-JP" sz="3600" dirty="0">
                  <a:solidFill>
                    <a:srgbClr val="0000FF"/>
                  </a:solidFill>
                  <a:latin typeface="Times New Roman"/>
                  <a:ea typeface="ＭＳ Ｐゴシック"/>
                </a:rPr>
                <a:t>+</a:t>
              </a:r>
              <a:endPara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endParaRPr>
            </a:p>
          </p:txBody>
        </p:sp>
        <p:sp>
          <p:nvSpPr>
            <p:cNvPr id="53" name="楕円 52">
              <a:extLst>
                <a:ext uri="{FF2B5EF4-FFF2-40B4-BE49-F238E27FC236}">
                  <a16:creationId xmlns:a16="http://schemas.microsoft.com/office/drawing/2014/main" id="{9FB6F551-2512-4C43-BCEC-5AB45DA85DF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68020" y="2684330"/>
              <a:ext cx="1079752" cy="1080000"/>
            </a:xfrm>
            <a:prstGeom prst="ellipse">
              <a:avLst/>
            </a:prstGeom>
            <a:solidFill>
              <a:srgbClr val="FFCC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4" name="楕円 53">
              <a:extLst>
                <a:ext uri="{FF2B5EF4-FFF2-40B4-BE49-F238E27FC236}">
                  <a16:creationId xmlns:a16="http://schemas.microsoft.com/office/drawing/2014/main" id="{2204FF8E-B89E-49BB-88A4-B5F2616FF22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70299" y="2936330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5" name="楕円 54">
              <a:extLst>
                <a:ext uri="{FF2B5EF4-FFF2-40B4-BE49-F238E27FC236}">
                  <a16:creationId xmlns:a16="http://schemas.microsoft.com/office/drawing/2014/main" id="{F94CEABA-66E5-4347-B491-CA0A577C233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20194" y="2936330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6" name="楕円 55">
              <a:extLst>
                <a:ext uri="{FF2B5EF4-FFF2-40B4-BE49-F238E27FC236}">
                  <a16:creationId xmlns:a16="http://schemas.microsoft.com/office/drawing/2014/main" id="{FBDCA398-4C6B-4CD4-B9CF-8BCBD79F95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93776" y="3305458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D4032B86-64C1-471A-AE91-7AB89A447146}"/>
              </a:ext>
            </a:extLst>
          </p:cNvPr>
          <p:cNvGrpSpPr/>
          <p:nvPr/>
        </p:nvGrpSpPr>
        <p:grpSpPr>
          <a:xfrm>
            <a:off x="5842961" y="2266715"/>
            <a:ext cx="1507461" cy="1080000"/>
            <a:chOff x="1440311" y="2684330"/>
            <a:chExt cx="1507461" cy="1080000"/>
          </a:xfrm>
        </p:grpSpPr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0247BD0C-CDCF-42E3-9151-A18BFAE82785}"/>
                </a:ext>
              </a:extLst>
            </p:cNvPr>
            <p:cNvSpPr/>
            <p:nvPr/>
          </p:nvSpPr>
          <p:spPr>
            <a:xfrm>
              <a:off x="1440311" y="2890044"/>
              <a:ext cx="5207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ja-JP" sz="3600" dirty="0">
                  <a:solidFill>
                    <a:srgbClr val="0000FF"/>
                  </a:solidFill>
                  <a:latin typeface="Times New Roman"/>
                  <a:ea typeface="ＭＳ Ｐゴシック"/>
                </a:rPr>
                <a:t>+</a:t>
              </a:r>
              <a:endPara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endParaRPr>
            </a:p>
          </p:txBody>
        </p:sp>
        <p:sp>
          <p:nvSpPr>
            <p:cNvPr id="59" name="楕円 58">
              <a:extLst>
                <a:ext uri="{FF2B5EF4-FFF2-40B4-BE49-F238E27FC236}">
                  <a16:creationId xmlns:a16="http://schemas.microsoft.com/office/drawing/2014/main" id="{5D2909B8-D566-43BB-917E-5617EEBED55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68020" y="2684330"/>
              <a:ext cx="1079752" cy="1080000"/>
            </a:xfrm>
            <a:prstGeom prst="ellipse">
              <a:avLst/>
            </a:prstGeom>
            <a:solidFill>
              <a:srgbClr val="FFCC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60" name="楕円 59">
              <a:extLst>
                <a:ext uri="{FF2B5EF4-FFF2-40B4-BE49-F238E27FC236}">
                  <a16:creationId xmlns:a16="http://schemas.microsoft.com/office/drawing/2014/main" id="{ECB5773F-4B6C-4699-A25E-8BBABF4738B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70299" y="2936330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61" name="楕円 60">
              <a:extLst>
                <a:ext uri="{FF2B5EF4-FFF2-40B4-BE49-F238E27FC236}">
                  <a16:creationId xmlns:a16="http://schemas.microsoft.com/office/drawing/2014/main" id="{2C1BD63A-1ACF-453E-9365-178F5F8D4FB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20194" y="2936330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62" name="楕円 61">
              <a:extLst>
                <a:ext uri="{FF2B5EF4-FFF2-40B4-BE49-F238E27FC236}">
                  <a16:creationId xmlns:a16="http://schemas.microsoft.com/office/drawing/2014/main" id="{0DB0994A-B9F9-4164-A991-724EA6CFC2D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93776" y="3305458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</p:grp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2C2C5CE7-4652-4F9B-BC31-BFDCEE01CAE3}"/>
              </a:ext>
            </a:extLst>
          </p:cNvPr>
          <p:cNvGrpSpPr/>
          <p:nvPr/>
        </p:nvGrpSpPr>
        <p:grpSpPr>
          <a:xfrm>
            <a:off x="7317124" y="2266715"/>
            <a:ext cx="1507461" cy="1080000"/>
            <a:chOff x="1440311" y="2684330"/>
            <a:chExt cx="1507461" cy="1080000"/>
          </a:xfrm>
        </p:grpSpPr>
        <p:sp>
          <p:nvSpPr>
            <p:cNvPr id="64" name="正方形/長方形 63">
              <a:extLst>
                <a:ext uri="{FF2B5EF4-FFF2-40B4-BE49-F238E27FC236}">
                  <a16:creationId xmlns:a16="http://schemas.microsoft.com/office/drawing/2014/main" id="{EDC9C956-91AE-482F-8253-E7CDF17E886B}"/>
                </a:ext>
              </a:extLst>
            </p:cNvPr>
            <p:cNvSpPr/>
            <p:nvPr/>
          </p:nvSpPr>
          <p:spPr>
            <a:xfrm>
              <a:off x="1440311" y="2890044"/>
              <a:ext cx="5207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ja-JP" sz="3600" dirty="0">
                  <a:solidFill>
                    <a:srgbClr val="0000FF"/>
                  </a:solidFill>
                  <a:latin typeface="Times New Roman"/>
                  <a:ea typeface="ＭＳ Ｐゴシック"/>
                </a:rPr>
                <a:t>+</a:t>
              </a:r>
              <a:endPara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endParaRPr>
            </a:p>
          </p:txBody>
        </p:sp>
        <p:sp>
          <p:nvSpPr>
            <p:cNvPr id="65" name="楕円 64">
              <a:extLst>
                <a:ext uri="{FF2B5EF4-FFF2-40B4-BE49-F238E27FC236}">
                  <a16:creationId xmlns:a16="http://schemas.microsoft.com/office/drawing/2014/main" id="{E0C97153-0B0C-4F5A-9D46-05B9F11FEF8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68020" y="2684330"/>
              <a:ext cx="1079752" cy="1080000"/>
            </a:xfrm>
            <a:prstGeom prst="ellipse">
              <a:avLst/>
            </a:prstGeom>
            <a:solidFill>
              <a:srgbClr val="FFCC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66" name="楕円 65">
              <a:extLst>
                <a:ext uri="{FF2B5EF4-FFF2-40B4-BE49-F238E27FC236}">
                  <a16:creationId xmlns:a16="http://schemas.microsoft.com/office/drawing/2014/main" id="{21AC8EAD-D149-43A6-B7EB-9ED969389D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70299" y="2936330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67" name="楕円 66">
              <a:extLst>
                <a:ext uri="{FF2B5EF4-FFF2-40B4-BE49-F238E27FC236}">
                  <a16:creationId xmlns:a16="http://schemas.microsoft.com/office/drawing/2014/main" id="{4FDBAF1F-0857-45D4-8F8B-B949336FB2F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20194" y="2936330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68" name="楕円 67">
              <a:extLst>
                <a:ext uri="{FF2B5EF4-FFF2-40B4-BE49-F238E27FC236}">
                  <a16:creationId xmlns:a16="http://schemas.microsoft.com/office/drawing/2014/main" id="{FD506907-0068-45D2-9817-659184F1414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93776" y="3305458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</p:grp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4A6F0F54-D1F8-4DC7-8C4F-033C2A62B46C}"/>
              </a:ext>
            </a:extLst>
          </p:cNvPr>
          <p:cNvSpPr/>
          <p:nvPr/>
        </p:nvSpPr>
        <p:spPr>
          <a:xfrm>
            <a:off x="1404985" y="2483550"/>
            <a:ext cx="5207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3600" dirty="0">
                <a:solidFill>
                  <a:srgbClr val="0000FF"/>
                </a:solidFill>
                <a:latin typeface="Times New Roman"/>
                <a:ea typeface="ＭＳ Ｐゴシック"/>
              </a:rPr>
              <a:t>+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B36913BC-0EB0-4970-B61B-8E485C3FFC4F}"/>
              </a:ext>
            </a:extLst>
          </p:cNvPr>
          <p:cNvSpPr/>
          <p:nvPr/>
        </p:nvSpPr>
        <p:spPr>
          <a:xfrm>
            <a:off x="0" y="3967843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</a:rPr>
              <a:t>色変換不変でない粒子（</a:t>
            </a:r>
            <a:r>
              <a:rPr lang="ja-JP" altLang="en-US" sz="3600" dirty="0">
                <a:latin typeface="Times New Roman"/>
                <a:ea typeface="ＭＳ Ｐゴシック"/>
              </a:rPr>
              <a:t>クォーク、グルオン等</a:t>
            </a:r>
            <a:r>
              <a:rPr lang="en-US" altLang="ja-JP" sz="3600" dirty="0">
                <a:latin typeface="Times New Roman"/>
                <a:ea typeface="ＭＳ Ｐゴシック"/>
              </a:rPr>
              <a:t>)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</a:rPr>
              <a:t>は遠く離れようとすると</a:t>
            </a:r>
            <a:r>
              <a:rPr lang="ja-JP" altLang="en-US" sz="3600" dirty="0">
                <a:latin typeface="Times New Roman"/>
                <a:ea typeface="ＭＳ Ｐゴシック"/>
              </a:rPr>
              <a:t>一定の力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</a:rPr>
              <a:t>(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/>
                <a:ea typeface="ＭＳ Ｐゴシック"/>
              </a:rPr>
              <a:t>閉じ込め力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</a:rPr>
              <a:t>)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</a:rPr>
              <a:t>で引き戻される。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4D77797A-253E-4595-A97D-5F3594892A79}"/>
              </a:ext>
            </a:extLst>
          </p:cNvPr>
          <p:cNvSpPr/>
          <p:nvPr/>
        </p:nvSpPr>
        <p:spPr>
          <a:xfrm>
            <a:off x="0" y="5655547"/>
            <a:ext cx="70112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電子、光子、陽子、中性子、中間子等は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</a:rPr>
              <a:t>色変換不変な</a:t>
            </a:r>
            <a:r>
              <a:rPr lang="ja-JP" altLang="en-US" sz="3600" dirty="0">
                <a:latin typeface="Times New Roman"/>
                <a:ea typeface="ＭＳ Ｐゴシック"/>
              </a:rPr>
              <a:t>ので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</a:rPr>
              <a:t>許される。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</a:endParaRPr>
          </a:p>
        </p:txBody>
      </p:sp>
      <p:sp>
        <p:nvSpPr>
          <p:cNvPr id="73" name="楕円 72">
            <a:extLst>
              <a:ext uri="{FF2B5EF4-FFF2-40B4-BE49-F238E27FC236}">
                <a16:creationId xmlns:a16="http://schemas.microsoft.com/office/drawing/2014/main" id="{BF378A41-1C13-412E-92AC-C91A3757CFF0}"/>
              </a:ext>
            </a:extLst>
          </p:cNvPr>
          <p:cNvSpPr>
            <a:spLocks noChangeAspect="1"/>
          </p:cNvSpPr>
          <p:nvPr/>
        </p:nvSpPr>
        <p:spPr bwMode="auto">
          <a:xfrm>
            <a:off x="7297948" y="5269118"/>
            <a:ext cx="1079752" cy="1080000"/>
          </a:xfrm>
          <a:prstGeom prst="ellipse">
            <a:avLst/>
          </a:prstGeom>
          <a:solidFill>
            <a:srgbClr val="FF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74" name="楕円 73">
            <a:extLst>
              <a:ext uri="{FF2B5EF4-FFF2-40B4-BE49-F238E27FC236}">
                <a16:creationId xmlns:a16="http://schemas.microsoft.com/office/drawing/2014/main" id="{BA31DA50-55E8-47DB-93F7-F0C02ECB3EAB}"/>
              </a:ext>
            </a:extLst>
          </p:cNvPr>
          <p:cNvSpPr>
            <a:spLocks noChangeAspect="1"/>
          </p:cNvSpPr>
          <p:nvPr/>
        </p:nvSpPr>
        <p:spPr bwMode="auto">
          <a:xfrm>
            <a:off x="7500227" y="5521118"/>
            <a:ext cx="287933" cy="2880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75" name="楕円 74">
            <a:extLst>
              <a:ext uri="{FF2B5EF4-FFF2-40B4-BE49-F238E27FC236}">
                <a16:creationId xmlns:a16="http://schemas.microsoft.com/office/drawing/2014/main" id="{38347B01-A811-4EEF-8286-22134C66F5AC}"/>
              </a:ext>
            </a:extLst>
          </p:cNvPr>
          <p:cNvSpPr>
            <a:spLocks noChangeAspect="1"/>
          </p:cNvSpPr>
          <p:nvPr/>
        </p:nvSpPr>
        <p:spPr bwMode="auto">
          <a:xfrm>
            <a:off x="8610522" y="4884598"/>
            <a:ext cx="287933" cy="288000"/>
          </a:xfrm>
          <a:prstGeom prst="ellipse">
            <a:avLst/>
          </a:prstGeom>
          <a:solidFill>
            <a:srgbClr val="00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76" name="楕円 75">
            <a:extLst>
              <a:ext uri="{FF2B5EF4-FFF2-40B4-BE49-F238E27FC236}">
                <a16:creationId xmlns:a16="http://schemas.microsoft.com/office/drawing/2014/main" id="{F8EDBF62-FAC8-4E0D-A701-92E0809C010B}"/>
              </a:ext>
            </a:extLst>
          </p:cNvPr>
          <p:cNvSpPr>
            <a:spLocks noChangeAspect="1"/>
          </p:cNvSpPr>
          <p:nvPr/>
        </p:nvSpPr>
        <p:spPr bwMode="auto">
          <a:xfrm>
            <a:off x="7723704" y="5890246"/>
            <a:ext cx="287933" cy="288000"/>
          </a:xfrm>
          <a:prstGeom prst="ellipse">
            <a:avLst/>
          </a:prstGeom>
          <a:solidFill>
            <a:srgbClr val="00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6BBC2AAD-B785-409F-9BAC-2D2BFDED621B}"/>
              </a:ext>
            </a:extLst>
          </p:cNvPr>
          <p:cNvCxnSpPr>
            <a:cxnSpLocks/>
          </p:cNvCxnSpPr>
          <p:nvPr/>
        </p:nvCxnSpPr>
        <p:spPr bwMode="auto">
          <a:xfrm flipH="1">
            <a:off x="8011637" y="5102482"/>
            <a:ext cx="652713" cy="619687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1281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8" grpId="0"/>
      <p:bldP spid="9" grpId="0"/>
      <p:bldP spid="10" grpId="0" animBg="1"/>
      <p:bldP spid="17" grpId="0" animBg="1"/>
      <p:bldP spid="18" grpId="0" animBg="1"/>
      <p:bldP spid="18" grpId="1" animBg="1"/>
      <p:bldP spid="19" grpId="0" animBg="1"/>
      <p:bldP spid="69" grpId="0"/>
      <p:bldP spid="70" grpId="0"/>
      <p:bldP spid="72" grpId="0"/>
      <p:bldP spid="73" grpId="0" animBg="1"/>
      <p:bldP spid="74" grpId="0" animBg="1"/>
      <p:bldP spid="75" grpId="0" animBg="1"/>
      <p:bldP spid="75" grpId="1" animBg="1"/>
      <p:bldP spid="7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DF934A58-939A-4304-AC83-E6BB1325E54F}"/>
              </a:ext>
            </a:extLst>
          </p:cNvPr>
          <p:cNvSpPr/>
          <p:nvPr/>
        </p:nvSpPr>
        <p:spPr>
          <a:xfrm>
            <a:off x="0" y="16449"/>
            <a:ext cx="50673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3600" dirty="0">
                <a:solidFill>
                  <a:srgbClr val="0000FF"/>
                </a:solidFill>
                <a:latin typeface="Times New Roman"/>
                <a:ea typeface="ＭＳ Ｐゴシック"/>
              </a:rPr>
              <a:t>(</a:t>
            </a:r>
            <a:r>
              <a:rPr lang="ja-JP" altLang="en-US" sz="3600" dirty="0">
                <a:solidFill>
                  <a:srgbClr val="0000FF"/>
                </a:solidFill>
                <a:latin typeface="Times New Roman"/>
                <a:ea typeface="ＭＳ Ｐゴシック"/>
              </a:rPr>
              <a:t>電磁気的</a:t>
            </a:r>
            <a:r>
              <a:rPr lang="en-US" altLang="ja-JP" sz="3600" dirty="0">
                <a:solidFill>
                  <a:srgbClr val="0000FF"/>
                </a:solidFill>
                <a:latin typeface="Times New Roman"/>
                <a:ea typeface="ＭＳ Ｐゴシック"/>
              </a:rPr>
              <a:t>)</a:t>
            </a:r>
            <a:r>
              <a:rPr lang="ja-JP" altLang="en-US" sz="3600" dirty="0">
                <a:solidFill>
                  <a:srgbClr val="0000FF"/>
                </a:solidFill>
                <a:latin typeface="Times New Roman"/>
                <a:ea typeface="ＭＳ Ｐゴシック"/>
              </a:rPr>
              <a:t>プラズマ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A845110-9B98-4CB8-AAEA-0DAD52977C7E}"/>
              </a:ext>
            </a:extLst>
          </p:cNvPr>
          <p:cNvSpPr/>
          <p:nvPr/>
        </p:nvSpPr>
        <p:spPr>
          <a:xfrm>
            <a:off x="319414" y="662780"/>
            <a:ext cx="85051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原子がイオンと電子に分かれて存在している状態。　</a:t>
            </a:r>
            <a:endParaRPr lang="en-US" altLang="ja-JP" sz="3600" dirty="0">
              <a:latin typeface="Times New Roman"/>
              <a:ea typeface="ＭＳ Ｐゴシック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02BD3A0-642F-4C9A-903E-D682A988B285}"/>
              </a:ext>
            </a:extLst>
          </p:cNvPr>
          <p:cNvSpPr/>
          <p:nvPr/>
        </p:nvSpPr>
        <p:spPr>
          <a:xfrm>
            <a:off x="319414" y="5171280"/>
            <a:ext cx="85051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個体、液体、気体に次ぐもう一つの状態と考えられている。</a:t>
            </a:r>
            <a:endParaRPr lang="en-US" altLang="ja-JP" sz="3600" dirty="0">
              <a:latin typeface="Times New Roman"/>
              <a:ea typeface="ＭＳ Ｐゴシック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C3186A3-86C2-44CE-92EC-FAFC7EF67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7521" y="2005611"/>
            <a:ext cx="9679042" cy="2846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39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212F2A7-B2CB-4DC1-B9D0-6BC8E4D67A83}"/>
              </a:ext>
            </a:extLst>
          </p:cNvPr>
          <p:cNvSpPr/>
          <p:nvPr/>
        </p:nvSpPr>
        <p:spPr>
          <a:xfrm>
            <a:off x="-25052" y="0"/>
            <a:ext cx="63802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rgbClr val="0000FF"/>
                </a:solidFill>
                <a:latin typeface="Times New Roman"/>
                <a:ea typeface="ＭＳ Ｐゴシック"/>
              </a:rPr>
              <a:t>クォーク・グルオン プラズマ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394CE89-5012-4204-A3E1-58BF5C10E824}"/>
              </a:ext>
            </a:extLst>
          </p:cNvPr>
          <p:cNvGrpSpPr/>
          <p:nvPr/>
        </p:nvGrpSpPr>
        <p:grpSpPr>
          <a:xfrm>
            <a:off x="1115554" y="2078533"/>
            <a:ext cx="6912889" cy="2043997"/>
            <a:chOff x="413809" y="2023723"/>
            <a:chExt cx="6912889" cy="2043997"/>
          </a:xfrm>
        </p:grpSpPr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C281CC83-CB56-4319-8840-57F56F4F949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3809" y="2058358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8A098386-BF77-4BCF-8548-4BC7F504471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71701" y="2072661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5CB2865E-0B57-4AEA-816F-0888E7283E5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66209" y="2453661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E1827864-BA18-4416-8102-D82B2DA7125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47571" y="2803558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FD487AF1-9B6A-4899-91E1-E93780D92AD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9731" y="3154189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" name="楕円 13">
              <a:extLst>
                <a:ext uri="{FF2B5EF4-FFF2-40B4-BE49-F238E27FC236}">
                  <a16:creationId xmlns:a16="http://schemas.microsoft.com/office/drawing/2014/main" id="{2DBCBE37-CA2E-40B9-9772-350AD9A3606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72843" y="3246447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5" name="楕円 14">
              <a:extLst>
                <a:ext uri="{FF2B5EF4-FFF2-40B4-BE49-F238E27FC236}">
                  <a16:creationId xmlns:a16="http://schemas.microsoft.com/office/drawing/2014/main" id="{A5440C94-DA9C-4F4F-9068-82F49DFDB15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63499" y="3609644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6" name="楕円 15">
              <a:extLst>
                <a:ext uri="{FF2B5EF4-FFF2-40B4-BE49-F238E27FC236}">
                  <a16:creationId xmlns:a16="http://schemas.microsoft.com/office/drawing/2014/main" id="{1CCEB347-DB58-4FAD-91D4-6F15137A85B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13737" y="2421227"/>
              <a:ext cx="287933" cy="288000"/>
            </a:xfrm>
            <a:prstGeom prst="ellipse">
              <a:avLst/>
            </a:prstGeom>
            <a:solidFill>
              <a:srgbClr val="00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7" name="楕円 16">
              <a:extLst>
                <a:ext uri="{FF2B5EF4-FFF2-40B4-BE49-F238E27FC236}">
                  <a16:creationId xmlns:a16="http://schemas.microsoft.com/office/drawing/2014/main" id="{ECAE492B-CBEB-4FA2-9F8C-D15CE9F3EE8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5765" y="3560748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E40479E7-078D-4782-8F0E-6EBCB0DD844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51554" y="2772029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FA0AA44F-4995-4DE8-809D-E9386D8D4D1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27930" y="3698779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0" name="楕円 19">
              <a:extLst>
                <a:ext uri="{FF2B5EF4-FFF2-40B4-BE49-F238E27FC236}">
                  <a16:creationId xmlns:a16="http://schemas.microsoft.com/office/drawing/2014/main" id="{031D21D7-0CD9-46A1-BF1D-E8B19467FC9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62342" y="2685414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4" name="楕円 23">
              <a:extLst>
                <a:ext uri="{FF2B5EF4-FFF2-40B4-BE49-F238E27FC236}">
                  <a16:creationId xmlns:a16="http://schemas.microsoft.com/office/drawing/2014/main" id="{9B2AA526-3646-4C11-9C4B-4655370FBE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18787" y="3609644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6" name="楕円 25">
              <a:extLst>
                <a:ext uri="{FF2B5EF4-FFF2-40B4-BE49-F238E27FC236}">
                  <a16:creationId xmlns:a16="http://schemas.microsoft.com/office/drawing/2014/main" id="{231D7E74-CB5A-4DE4-8301-94D7449E8DB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835380" y="2980635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7" name="楕円 26">
              <a:extLst>
                <a:ext uri="{FF2B5EF4-FFF2-40B4-BE49-F238E27FC236}">
                  <a16:creationId xmlns:a16="http://schemas.microsoft.com/office/drawing/2014/main" id="{86C5B498-971C-4B1A-A69A-C4A2ADAF1FF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911311" y="2400859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8" name="楕円 27">
              <a:extLst>
                <a:ext uri="{FF2B5EF4-FFF2-40B4-BE49-F238E27FC236}">
                  <a16:creationId xmlns:a16="http://schemas.microsoft.com/office/drawing/2014/main" id="{02450544-D09A-4D1B-8304-4084134B519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19644" y="2213197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9" name="楕円 28">
              <a:extLst>
                <a:ext uri="{FF2B5EF4-FFF2-40B4-BE49-F238E27FC236}">
                  <a16:creationId xmlns:a16="http://schemas.microsoft.com/office/drawing/2014/main" id="{D7BC6551-26F5-40AF-9E96-6AE2C12E0B3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89087" y="2124850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0" name="楕円 29">
              <a:extLst>
                <a:ext uri="{FF2B5EF4-FFF2-40B4-BE49-F238E27FC236}">
                  <a16:creationId xmlns:a16="http://schemas.microsoft.com/office/drawing/2014/main" id="{2469200C-E5CB-437A-95A7-71188D3BC2F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67091" y="2023723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F33F6B14-10FD-4BAF-9095-A20ECCAADDC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97901" y="2502670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2" name="楕円 31">
              <a:extLst>
                <a:ext uri="{FF2B5EF4-FFF2-40B4-BE49-F238E27FC236}">
                  <a16:creationId xmlns:a16="http://schemas.microsoft.com/office/drawing/2014/main" id="{3C72E17B-8A26-4D15-8246-19BC6DF8D36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297386" y="3703664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4" name="楕円 33">
              <a:extLst>
                <a:ext uri="{FF2B5EF4-FFF2-40B4-BE49-F238E27FC236}">
                  <a16:creationId xmlns:a16="http://schemas.microsoft.com/office/drawing/2014/main" id="{9BF2AA62-98A9-4926-B573-0782B56C7EA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89002" y="3554085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5" name="楕円 34">
              <a:extLst>
                <a:ext uri="{FF2B5EF4-FFF2-40B4-BE49-F238E27FC236}">
                  <a16:creationId xmlns:a16="http://schemas.microsoft.com/office/drawing/2014/main" id="{598180E1-CD15-4015-9DAA-92CE4B2E637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10478" y="3090206"/>
              <a:ext cx="287933" cy="288000"/>
            </a:xfrm>
            <a:prstGeom prst="ellipse">
              <a:avLst/>
            </a:prstGeom>
            <a:solidFill>
              <a:srgbClr val="00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6" name="楕円 35">
              <a:extLst>
                <a:ext uri="{FF2B5EF4-FFF2-40B4-BE49-F238E27FC236}">
                  <a16:creationId xmlns:a16="http://schemas.microsoft.com/office/drawing/2014/main" id="{7AEA221D-090E-406A-B28E-945B83D256F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43343" y="2379713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7" name="楕円 36">
              <a:extLst>
                <a:ext uri="{FF2B5EF4-FFF2-40B4-BE49-F238E27FC236}">
                  <a16:creationId xmlns:a16="http://schemas.microsoft.com/office/drawing/2014/main" id="{C212C9B9-0A42-4AC2-899B-63BC4FBEF9B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282620" y="3189486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8" name="楕円 37">
              <a:extLst>
                <a:ext uri="{FF2B5EF4-FFF2-40B4-BE49-F238E27FC236}">
                  <a16:creationId xmlns:a16="http://schemas.microsoft.com/office/drawing/2014/main" id="{004C0C8B-DE7B-4875-B1E0-3CB2DD274CF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227508" y="2041124"/>
              <a:ext cx="287933" cy="288000"/>
            </a:xfrm>
            <a:prstGeom prst="ellipse">
              <a:avLst/>
            </a:prstGeom>
            <a:solidFill>
              <a:srgbClr val="00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9" name="楕円 38">
              <a:extLst>
                <a:ext uri="{FF2B5EF4-FFF2-40B4-BE49-F238E27FC236}">
                  <a16:creationId xmlns:a16="http://schemas.microsoft.com/office/drawing/2014/main" id="{8CD66F96-73A6-4D76-9FBC-7557FE92596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75399" y="2921162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0" name="楕円 39">
              <a:extLst>
                <a:ext uri="{FF2B5EF4-FFF2-40B4-BE49-F238E27FC236}">
                  <a16:creationId xmlns:a16="http://schemas.microsoft.com/office/drawing/2014/main" id="{822DACDB-1E91-45A4-A8A3-954F7963CF5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57952" y="2625474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1" name="楕円 40">
              <a:extLst>
                <a:ext uri="{FF2B5EF4-FFF2-40B4-BE49-F238E27FC236}">
                  <a16:creationId xmlns:a16="http://schemas.microsoft.com/office/drawing/2014/main" id="{7FD7EDDB-2C45-4310-8C45-D421FB85811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249931" y="2740686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2" name="楕円 41">
              <a:extLst>
                <a:ext uri="{FF2B5EF4-FFF2-40B4-BE49-F238E27FC236}">
                  <a16:creationId xmlns:a16="http://schemas.microsoft.com/office/drawing/2014/main" id="{A31BD7A1-45DF-4F02-A4F3-CDF9AF4401F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05770" y="3426486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3" name="楕円 42">
              <a:extLst>
                <a:ext uri="{FF2B5EF4-FFF2-40B4-BE49-F238E27FC236}">
                  <a16:creationId xmlns:a16="http://schemas.microsoft.com/office/drawing/2014/main" id="{BFDE2F59-29E4-46AE-AD44-A227D63A889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47037" y="2676272"/>
              <a:ext cx="287933" cy="288000"/>
            </a:xfrm>
            <a:prstGeom prst="ellipse">
              <a:avLst/>
            </a:prstGeom>
            <a:solidFill>
              <a:srgbClr val="00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4" name="楕円 43">
              <a:extLst>
                <a:ext uri="{FF2B5EF4-FFF2-40B4-BE49-F238E27FC236}">
                  <a16:creationId xmlns:a16="http://schemas.microsoft.com/office/drawing/2014/main" id="{5F19D2C0-9321-410A-A6EB-0CAE9700169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22952" y="2100525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5" name="楕円 44">
              <a:extLst>
                <a:ext uri="{FF2B5EF4-FFF2-40B4-BE49-F238E27FC236}">
                  <a16:creationId xmlns:a16="http://schemas.microsoft.com/office/drawing/2014/main" id="{79E91B31-9B6D-4CA0-A7B7-EB0A2D4D375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74429" y="2202122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6" name="楕円 45">
              <a:extLst>
                <a:ext uri="{FF2B5EF4-FFF2-40B4-BE49-F238E27FC236}">
                  <a16:creationId xmlns:a16="http://schemas.microsoft.com/office/drawing/2014/main" id="{D86FBB8D-3328-4982-80BF-2FEB6D16F9B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30462" y="3655086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7" name="楕円 46">
              <a:extLst>
                <a:ext uri="{FF2B5EF4-FFF2-40B4-BE49-F238E27FC236}">
                  <a16:creationId xmlns:a16="http://schemas.microsoft.com/office/drawing/2014/main" id="{2A6F067E-A907-4555-BBEE-65F35116D1C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49757" y="3150423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8" name="楕円 47">
              <a:extLst>
                <a:ext uri="{FF2B5EF4-FFF2-40B4-BE49-F238E27FC236}">
                  <a16:creationId xmlns:a16="http://schemas.microsoft.com/office/drawing/2014/main" id="{168889F1-473E-4F5A-BEFC-0B68BEC9BF8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192881" y="2772029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9" name="楕円 48">
              <a:extLst>
                <a:ext uri="{FF2B5EF4-FFF2-40B4-BE49-F238E27FC236}">
                  <a16:creationId xmlns:a16="http://schemas.microsoft.com/office/drawing/2014/main" id="{E32497E1-FB06-46B1-BCDB-E855309142D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74659" y="3223352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0" name="楕円 49">
              <a:extLst>
                <a:ext uri="{FF2B5EF4-FFF2-40B4-BE49-F238E27FC236}">
                  <a16:creationId xmlns:a16="http://schemas.microsoft.com/office/drawing/2014/main" id="{3F6B8BCD-77FD-48BC-8F7D-757313490FA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921108" y="3779720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1" name="楕円 50">
              <a:extLst>
                <a:ext uri="{FF2B5EF4-FFF2-40B4-BE49-F238E27FC236}">
                  <a16:creationId xmlns:a16="http://schemas.microsoft.com/office/drawing/2014/main" id="{2AF1EB29-3976-45FD-810F-B724B345E87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95305" y="2176983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2" name="楕円 51">
              <a:extLst>
                <a:ext uri="{FF2B5EF4-FFF2-40B4-BE49-F238E27FC236}">
                  <a16:creationId xmlns:a16="http://schemas.microsoft.com/office/drawing/2014/main" id="{75AD48E0-A714-46AA-8B7C-27CFBF356B4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18003" y="2772029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3" name="楕円 52">
              <a:extLst>
                <a:ext uri="{FF2B5EF4-FFF2-40B4-BE49-F238E27FC236}">
                  <a16:creationId xmlns:a16="http://schemas.microsoft.com/office/drawing/2014/main" id="{6E1759A0-243E-4462-AC3F-8A013080612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455058" y="2421227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4" name="楕円 53">
              <a:extLst>
                <a:ext uri="{FF2B5EF4-FFF2-40B4-BE49-F238E27FC236}">
                  <a16:creationId xmlns:a16="http://schemas.microsoft.com/office/drawing/2014/main" id="{F7248CC4-1041-47D9-A761-2CCD904ADFA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934165" y="3682471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5" name="楕円 54">
              <a:extLst>
                <a:ext uri="{FF2B5EF4-FFF2-40B4-BE49-F238E27FC236}">
                  <a16:creationId xmlns:a16="http://schemas.microsoft.com/office/drawing/2014/main" id="{7A3926B9-4143-4A00-974D-0E674BA14A1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499620" y="3638286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6" name="楕円 55">
              <a:extLst>
                <a:ext uri="{FF2B5EF4-FFF2-40B4-BE49-F238E27FC236}">
                  <a16:creationId xmlns:a16="http://schemas.microsoft.com/office/drawing/2014/main" id="{59CF2915-C548-4DC3-97C5-293C9A71ACB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518220" y="3180638"/>
              <a:ext cx="287933" cy="288000"/>
            </a:xfrm>
            <a:prstGeom prst="ellipse">
              <a:avLst/>
            </a:prstGeom>
            <a:solidFill>
              <a:srgbClr val="00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7" name="楕円 56">
              <a:extLst>
                <a:ext uri="{FF2B5EF4-FFF2-40B4-BE49-F238E27FC236}">
                  <a16:creationId xmlns:a16="http://schemas.microsoft.com/office/drawing/2014/main" id="{8FADB492-1C6F-4A07-A530-76F22E8336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36333" y="2481458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8" name="楕円 57">
              <a:extLst>
                <a:ext uri="{FF2B5EF4-FFF2-40B4-BE49-F238E27FC236}">
                  <a16:creationId xmlns:a16="http://schemas.microsoft.com/office/drawing/2014/main" id="{4F15DF30-FBD0-4CFB-A61D-D29F371A5AD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078131" y="2133227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9" name="楕円 58">
              <a:extLst>
                <a:ext uri="{FF2B5EF4-FFF2-40B4-BE49-F238E27FC236}">
                  <a16:creationId xmlns:a16="http://schemas.microsoft.com/office/drawing/2014/main" id="{39A71B2D-0896-4E75-84E5-22828F82D1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17408" y="3006423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60" name="楕円 59">
              <a:extLst>
                <a:ext uri="{FF2B5EF4-FFF2-40B4-BE49-F238E27FC236}">
                  <a16:creationId xmlns:a16="http://schemas.microsoft.com/office/drawing/2014/main" id="{9EF1C230-FF11-483D-AB90-61EBDEB536E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17814" y="3263003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61" name="楕円 60">
              <a:extLst>
                <a:ext uri="{FF2B5EF4-FFF2-40B4-BE49-F238E27FC236}">
                  <a16:creationId xmlns:a16="http://schemas.microsoft.com/office/drawing/2014/main" id="{A7F80994-B8D9-4AB6-99AE-085F27C84F5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038765" y="2738863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62" name="楕円 61">
              <a:extLst>
                <a:ext uri="{FF2B5EF4-FFF2-40B4-BE49-F238E27FC236}">
                  <a16:creationId xmlns:a16="http://schemas.microsoft.com/office/drawing/2014/main" id="{D9244087-5260-4254-ADD3-DFFDF18B11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80299" y="2176983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63" name="楕円 62">
              <a:extLst>
                <a:ext uri="{FF2B5EF4-FFF2-40B4-BE49-F238E27FC236}">
                  <a16:creationId xmlns:a16="http://schemas.microsoft.com/office/drawing/2014/main" id="{E93551E2-7827-4F81-99E5-E79376C829E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013179" y="3514648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64" name="楕円 63">
              <a:extLst>
                <a:ext uri="{FF2B5EF4-FFF2-40B4-BE49-F238E27FC236}">
                  <a16:creationId xmlns:a16="http://schemas.microsoft.com/office/drawing/2014/main" id="{2461C29B-0C90-47EA-8735-842B302A38D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97163" y="3691863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</p:grp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4E7E7951-1E08-4328-8AFF-CE7E08505821}"/>
              </a:ext>
            </a:extLst>
          </p:cNvPr>
          <p:cNvSpPr/>
          <p:nvPr/>
        </p:nvSpPr>
        <p:spPr>
          <a:xfrm>
            <a:off x="114638" y="4757875"/>
            <a:ext cx="9029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宇宙初期に存在し、重イオン衝突実験で生成。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38694DA7-7236-4822-922F-3C02E25DBC1A}"/>
              </a:ext>
            </a:extLst>
          </p:cNvPr>
          <p:cNvSpPr/>
          <p:nvPr/>
        </p:nvSpPr>
        <p:spPr>
          <a:xfrm>
            <a:off x="78381" y="721913"/>
            <a:ext cx="89872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高温、高密度でクォーク・グルオンが密に多数</a:t>
            </a:r>
            <a:endParaRPr lang="en-US" altLang="ja-JP" sz="3600" dirty="0">
              <a:latin typeface="Times New Roman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存在すると色変換不変な状態が多数可能。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4F616989-C058-47FA-97C3-FD3B5FD0A4A9}"/>
              </a:ext>
            </a:extLst>
          </p:cNvPr>
          <p:cNvSpPr/>
          <p:nvPr/>
        </p:nvSpPr>
        <p:spPr>
          <a:xfrm>
            <a:off x="316891" y="4120623"/>
            <a:ext cx="70699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rgbClr val="CC00FF"/>
                </a:solidFill>
                <a:latin typeface="Times New Roman"/>
                <a:ea typeface="ＭＳ Ｐゴシック"/>
              </a:rPr>
              <a:t>クォーク・グルオンプラズマ</a:t>
            </a:r>
            <a:r>
              <a:rPr lang="ja-JP" altLang="en-US" sz="3600" dirty="0">
                <a:latin typeface="Times New Roman"/>
                <a:ea typeface="ＭＳ Ｐゴシック"/>
              </a:rPr>
              <a:t>と呼ぶ。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BEF7F9E9-F1EB-4A25-B149-B6F90806DF2E}"/>
              </a:ext>
            </a:extLst>
          </p:cNvPr>
          <p:cNvSpPr/>
          <p:nvPr/>
        </p:nvSpPr>
        <p:spPr>
          <a:xfrm>
            <a:off x="158899" y="5494537"/>
            <a:ext cx="83264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アメリカ ブルックヘブン 国立研究所  </a:t>
            </a:r>
            <a:r>
              <a:rPr lang="en-US" altLang="ja-JP" sz="3600" dirty="0">
                <a:latin typeface="Times New Roman"/>
                <a:ea typeface="ＭＳ Ｐゴシック"/>
              </a:rPr>
              <a:t>RHIC</a:t>
            </a:r>
            <a:r>
              <a:rPr lang="ja-JP" altLang="en-US" sz="3600" dirty="0">
                <a:latin typeface="Times New Roman"/>
                <a:ea typeface="ＭＳ Ｐゴシック"/>
              </a:rPr>
              <a:t>　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FE794F88-7C9D-4BC7-9959-38FCC255E921}"/>
              </a:ext>
            </a:extLst>
          </p:cNvPr>
          <p:cNvSpPr/>
          <p:nvPr/>
        </p:nvSpPr>
        <p:spPr>
          <a:xfrm>
            <a:off x="114638" y="6086197"/>
            <a:ext cx="9029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スイス ジュネーブ </a:t>
            </a:r>
            <a:r>
              <a:rPr lang="zh-TW" altLang="en-US" sz="3600" dirty="0">
                <a:latin typeface="Times New Roman"/>
                <a:ea typeface="ＭＳ Ｐゴシック"/>
              </a:rPr>
              <a:t>欧州原子核研究機構 </a:t>
            </a:r>
            <a:r>
              <a:rPr lang="en-US" altLang="ja-JP" sz="3600" dirty="0">
                <a:latin typeface="Times New Roman"/>
                <a:ea typeface="ＭＳ Ｐゴシック"/>
              </a:rPr>
              <a:t>LHC</a:t>
            </a:r>
            <a:r>
              <a:rPr lang="ja-JP" altLang="en-US" sz="3600" dirty="0">
                <a:latin typeface="Times New Roman"/>
                <a:ea typeface="ＭＳ Ｐゴシック"/>
              </a:rPr>
              <a:t>　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81335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65" grpId="0"/>
      <p:bldP spid="66" grpId="0"/>
      <p:bldP spid="67" grpId="0"/>
      <p:bldP spid="68" grpId="0"/>
      <p:bldP spid="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212F2A7-B2CB-4DC1-B9D0-6BC8E4D67A83}"/>
              </a:ext>
            </a:extLst>
          </p:cNvPr>
          <p:cNvSpPr/>
          <p:nvPr/>
        </p:nvSpPr>
        <p:spPr>
          <a:xfrm>
            <a:off x="-25052" y="0"/>
            <a:ext cx="63802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rgbClr val="0000FF"/>
                </a:solidFill>
                <a:latin typeface="Times New Roman"/>
                <a:ea typeface="ＭＳ Ｐゴシック"/>
              </a:rPr>
              <a:t>重イオン衝突実験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38694DA7-7236-4822-922F-3C02E25DBC1A}"/>
              </a:ext>
            </a:extLst>
          </p:cNvPr>
          <p:cNvSpPr/>
          <p:nvPr/>
        </p:nvSpPr>
        <p:spPr>
          <a:xfrm>
            <a:off x="14893" y="583224"/>
            <a:ext cx="58665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金、鉛などの</a:t>
            </a:r>
            <a:r>
              <a:rPr lang="ja-JP" altLang="en-US" sz="36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ＭＳ Ｐゴシック"/>
              </a:rPr>
              <a:t>イオン</a:t>
            </a:r>
            <a:r>
              <a:rPr lang="ja-JP" altLang="en-US" sz="3600" dirty="0">
                <a:latin typeface="Times New Roman"/>
                <a:ea typeface="ＭＳ Ｐゴシック"/>
              </a:rPr>
              <a:t>を円形加速器で加速、正面衝突させ、出て来る</a:t>
            </a:r>
            <a:r>
              <a:rPr lang="ja-JP" altLang="en-US" sz="3600" dirty="0">
                <a:solidFill>
                  <a:srgbClr val="0000FF"/>
                </a:solidFill>
                <a:latin typeface="Times New Roman"/>
                <a:ea typeface="ＭＳ Ｐゴシック"/>
              </a:rPr>
              <a:t>素粒子</a:t>
            </a:r>
            <a:r>
              <a:rPr lang="ja-JP" altLang="en-US" sz="3600" dirty="0">
                <a:latin typeface="Times New Roman"/>
                <a:ea typeface="ＭＳ Ｐゴシック"/>
              </a:rPr>
              <a:t>を観測し、</a:t>
            </a:r>
            <a:endParaRPr lang="en-US" altLang="ja-JP" sz="3600" dirty="0">
              <a:latin typeface="Times New Roman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何が起こったか推定する。</a:t>
            </a:r>
            <a:endParaRPr lang="en-US" altLang="ja-JP" sz="3600" dirty="0">
              <a:latin typeface="Times New Roman"/>
              <a:ea typeface="ＭＳ Ｐゴシック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4F616989-C058-47FA-97C3-FD3B5FD0A4A9}"/>
              </a:ext>
            </a:extLst>
          </p:cNvPr>
          <p:cNvSpPr/>
          <p:nvPr/>
        </p:nvSpPr>
        <p:spPr>
          <a:xfrm>
            <a:off x="0" y="4848593"/>
            <a:ext cx="873562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実験結果は、生成された状態は理想気体ではなく、</a:t>
            </a:r>
            <a:r>
              <a:rPr lang="ja-JP" altLang="en-US" sz="3600" dirty="0">
                <a:solidFill>
                  <a:srgbClr val="CC00FF"/>
                </a:solidFill>
                <a:latin typeface="Times New Roman"/>
                <a:ea typeface="ＭＳ Ｐゴシック"/>
              </a:rPr>
              <a:t>要素同士が強く相互作用する液体</a:t>
            </a:r>
            <a:r>
              <a:rPr lang="ja-JP" altLang="en-US" sz="3600" dirty="0">
                <a:latin typeface="Times New Roman"/>
                <a:ea typeface="ＭＳ Ｐゴシック"/>
              </a:rPr>
              <a:t>の様な性質を持つ状態であった。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</a:endParaRPr>
          </a:p>
        </p:txBody>
      </p:sp>
      <p:sp>
        <p:nvSpPr>
          <p:cNvPr id="3" name="円弧 2">
            <a:extLst>
              <a:ext uri="{FF2B5EF4-FFF2-40B4-BE49-F238E27FC236}">
                <a16:creationId xmlns:a16="http://schemas.microsoft.com/office/drawing/2014/main" id="{2D82F35D-0EC0-4D30-B573-619AF91CC073}"/>
              </a:ext>
            </a:extLst>
          </p:cNvPr>
          <p:cNvSpPr/>
          <p:nvPr/>
        </p:nvSpPr>
        <p:spPr bwMode="auto">
          <a:xfrm flipV="1">
            <a:off x="5956914" y="117240"/>
            <a:ext cx="3018408" cy="3100046"/>
          </a:xfrm>
          <a:prstGeom prst="arc">
            <a:avLst>
              <a:gd name="adj1" fmla="val 19971937"/>
              <a:gd name="adj2" fmla="val 16175767"/>
            </a:avLst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9" name="円弧 68">
            <a:extLst>
              <a:ext uri="{FF2B5EF4-FFF2-40B4-BE49-F238E27FC236}">
                <a16:creationId xmlns:a16="http://schemas.microsoft.com/office/drawing/2014/main" id="{5C9FEB4B-EF82-42C5-ADA5-AF4BBD8F1EDC}"/>
              </a:ext>
            </a:extLst>
          </p:cNvPr>
          <p:cNvSpPr/>
          <p:nvPr/>
        </p:nvSpPr>
        <p:spPr bwMode="auto">
          <a:xfrm flipH="1" flipV="1">
            <a:off x="6107836" y="246836"/>
            <a:ext cx="2715827" cy="2988206"/>
          </a:xfrm>
          <a:prstGeom prst="arc">
            <a:avLst>
              <a:gd name="adj1" fmla="val 20266123"/>
              <a:gd name="adj2" fmla="val 15840815"/>
            </a:avLst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id="{29A1236B-0555-4C20-B270-6E7DA57D1A7F}"/>
              </a:ext>
            </a:extLst>
          </p:cNvPr>
          <p:cNvGrpSpPr/>
          <p:nvPr/>
        </p:nvGrpSpPr>
        <p:grpSpPr>
          <a:xfrm>
            <a:off x="6709568" y="2536755"/>
            <a:ext cx="1605943" cy="1475176"/>
            <a:chOff x="6709568" y="2536755"/>
            <a:chExt cx="1605943" cy="1475176"/>
          </a:xfrm>
        </p:grpSpPr>
        <p:cxnSp>
          <p:nvCxnSpPr>
            <p:cNvPr id="5" name="直線矢印コネクタ 4">
              <a:extLst>
                <a:ext uri="{FF2B5EF4-FFF2-40B4-BE49-F238E27FC236}">
                  <a16:creationId xmlns:a16="http://schemas.microsoft.com/office/drawing/2014/main" id="{D3CBE0A1-39C0-40D4-88EF-C6233B4624A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19385" y="3262545"/>
              <a:ext cx="568172" cy="38752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1" name="直線矢印コネクタ 70">
              <a:extLst>
                <a:ext uri="{FF2B5EF4-FFF2-40B4-BE49-F238E27FC236}">
                  <a16:creationId xmlns:a16="http://schemas.microsoft.com/office/drawing/2014/main" id="{0219957C-F96C-486B-9804-86DA916BA7A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37141" y="3244789"/>
              <a:ext cx="396031" cy="69538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2" name="直線矢印コネクタ 71">
              <a:extLst>
                <a:ext uri="{FF2B5EF4-FFF2-40B4-BE49-F238E27FC236}">
                  <a16:creationId xmlns:a16="http://schemas.microsoft.com/office/drawing/2014/main" id="{4B482856-7091-40B8-991E-0F90870CC87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54898" y="3319117"/>
              <a:ext cx="88407" cy="69281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3" name="直線矢印コネクタ 72">
              <a:extLst>
                <a:ext uri="{FF2B5EF4-FFF2-40B4-BE49-F238E27FC236}">
                  <a16:creationId xmlns:a16="http://schemas.microsoft.com/office/drawing/2014/main" id="{76CD700A-93A0-440C-A6C8-D2399C6B87A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367909" y="3290573"/>
              <a:ext cx="142598" cy="64959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4" name="直線矢印コネクタ 73">
              <a:extLst>
                <a:ext uri="{FF2B5EF4-FFF2-40B4-BE49-F238E27FC236}">
                  <a16:creationId xmlns:a16="http://schemas.microsoft.com/office/drawing/2014/main" id="{B7023305-23E1-4C6E-9869-53E6DFB5D8B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709568" y="3235042"/>
              <a:ext cx="827573" cy="5553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5" name="直線矢印コネクタ 74">
              <a:extLst>
                <a:ext uri="{FF2B5EF4-FFF2-40B4-BE49-F238E27FC236}">
                  <a16:creationId xmlns:a16="http://schemas.microsoft.com/office/drawing/2014/main" id="{3555130E-D95A-41F0-8514-28B5371A92D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123354" y="3234653"/>
              <a:ext cx="413788" cy="36711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9" name="直線矢印コネクタ 78">
              <a:extLst>
                <a:ext uri="{FF2B5EF4-FFF2-40B4-BE49-F238E27FC236}">
                  <a16:creationId xmlns:a16="http://schemas.microsoft.com/office/drawing/2014/main" id="{C1524E0D-F4C8-40B1-B4AE-0F6719BA38B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599101" y="3224437"/>
              <a:ext cx="716410" cy="283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84" name="直線矢印コネクタ 83">
              <a:extLst>
                <a:ext uri="{FF2B5EF4-FFF2-40B4-BE49-F238E27FC236}">
                  <a16:creationId xmlns:a16="http://schemas.microsoft.com/office/drawing/2014/main" id="{D5A7C025-7EA5-4820-8D9C-DFD38ACB503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592562" y="2868813"/>
              <a:ext cx="398702" cy="3574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85" name="直線矢印コネクタ 84">
              <a:extLst>
                <a:ext uri="{FF2B5EF4-FFF2-40B4-BE49-F238E27FC236}">
                  <a16:creationId xmlns:a16="http://schemas.microsoft.com/office/drawing/2014/main" id="{626677D2-4A2D-41AB-96A1-A3A6AC3FD18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571836" y="2611385"/>
              <a:ext cx="231635" cy="60330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86" name="直線矢印コネクタ 85">
              <a:extLst>
                <a:ext uri="{FF2B5EF4-FFF2-40B4-BE49-F238E27FC236}">
                  <a16:creationId xmlns:a16="http://schemas.microsoft.com/office/drawing/2014/main" id="{AA795767-CC71-4F40-BF08-716671491161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412299" y="2536755"/>
              <a:ext cx="142598" cy="64959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87" name="直線矢印コネクタ 86">
              <a:extLst>
                <a:ext uri="{FF2B5EF4-FFF2-40B4-BE49-F238E27FC236}">
                  <a16:creationId xmlns:a16="http://schemas.microsoft.com/office/drawing/2014/main" id="{29397A4A-AC44-488F-8899-C26C3BC7AA20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105597" y="2802737"/>
              <a:ext cx="413788" cy="36711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88819E28-5AB5-4D3B-A0BC-720698AF4F7B}"/>
              </a:ext>
            </a:extLst>
          </p:cNvPr>
          <p:cNvSpPr/>
          <p:nvPr/>
        </p:nvSpPr>
        <p:spPr>
          <a:xfrm>
            <a:off x="3241" y="2995813"/>
            <a:ext cx="702689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理論は原子核同士が衝突して</a:t>
            </a:r>
            <a:endParaRPr lang="en-US" altLang="ja-JP" sz="3600" dirty="0">
              <a:latin typeface="Times New Roman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rgbClr val="CC00FF"/>
                </a:solidFill>
                <a:latin typeface="Times New Roman"/>
                <a:ea typeface="ＭＳ Ｐゴシック"/>
              </a:rPr>
              <a:t>理想気体の様なクォーク・グルオンプラズマ</a:t>
            </a:r>
            <a:r>
              <a:rPr lang="ja-JP" altLang="en-US" sz="3600" dirty="0">
                <a:latin typeface="Times New Roman"/>
                <a:ea typeface="ＭＳ Ｐゴシック"/>
              </a:rPr>
              <a:t>ができると予測していた。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</a:endParaRPr>
          </a:p>
        </p:txBody>
      </p:sp>
      <p:sp>
        <p:nvSpPr>
          <p:cNvPr id="94" name="楕円 93">
            <a:extLst>
              <a:ext uri="{FF2B5EF4-FFF2-40B4-BE49-F238E27FC236}">
                <a16:creationId xmlns:a16="http://schemas.microsoft.com/office/drawing/2014/main" id="{D43D2CCF-BCE6-44D2-849F-006926DCA249}"/>
              </a:ext>
            </a:extLst>
          </p:cNvPr>
          <p:cNvSpPr>
            <a:spLocks noChangeAspect="1"/>
          </p:cNvSpPr>
          <p:nvPr/>
        </p:nvSpPr>
        <p:spPr bwMode="auto">
          <a:xfrm>
            <a:off x="7436745" y="3104341"/>
            <a:ext cx="224274" cy="224325"/>
          </a:xfrm>
          <a:prstGeom prst="ellipse">
            <a:avLst/>
          </a:prstGeom>
          <a:solidFill>
            <a:srgbClr val="CC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34FFBDC2-C234-43CF-9616-8BFADA859E38}"/>
              </a:ext>
            </a:extLst>
          </p:cNvPr>
          <p:cNvSpPr txBox="1"/>
          <p:nvPr/>
        </p:nvSpPr>
        <p:spPr>
          <a:xfrm>
            <a:off x="5739939" y="2226115"/>
            <a:ext cx="13656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ＭＳ Ｐゴシック"/>
              </a:rPr>
              <a:t>イオン</a:t>
            </a:r>
            <a:endParaRPr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56C00BD2-5066-47AF-A222-B1CEBFF921FC}"/>
              </a:ext>
            </a:extLst>
          </p:cNvPr>
          <p:cNvSpPr txBox="1"/>
          <p:nvPr/>
        </p:nvSpPr>
        <p:spPr>
          <a:xfrm>
            <a:off x="7991264" y="2255525"/>
            <a:ext cx="14433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ＭＳ Ｐゴシック"/>
              </a:rPr>
              <a:t>イオン</a:t>
            </a:r>
            <a:endParaRPr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8B108932-509F-4F9E-BF8D-1D870F6CCC09}"/>
              </a:ext>
            </a:extLst>
          </p:cNvPr>
          <p:cNvSpPr txBox="1"/>
          <p:nvPr/>
        </p:nvSpPr>
        <p:spPr>
          <a:xfrm>
            <a:off x="7211505" y="3938398"/>
            <a:ext cx="137156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000FF"/>
                </a:solidFill>
                <a:latin typeface="Times New Roman"/>
                <a:ea typeface="ＭＳ Ｐゴシック"/>
              </a:rPr>
              <a:t>素粒子</a:t>
            </a:r>
            <a:endParaRPr lang="ja-JP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11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66" grpId="0"/>
      <p:bldP spid="67" grpId="0"/>
      <p:bldP spid="3" grpId="0" animBg="1"/>
      <p:bldP spid="69" grpId="0" animBg="1"/>
      <p:bldP spid="93" grpId="0"/>
      <p:bldP spid="94" grpId="0" animBg="1"/>
      <p:bldP spid="119" grpId="0"/>
      <p:bldP spid="120" grpId="0"/>
      <p:bldP spid="1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212F2A7-B2CB-4DC1-B9D0-6BC8E4D67A83}"/>
              </a:ext>
            </a:extLst>
          </p:cNvPr>
          <p:cNvSpPr/>
          <p:nvPr/>
        </p:nvSpPr>
        <p:spPr>
          <a:xfrm>
            <a:off x="-25052" y="0"/>
            <a:ext cx="91690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rgbClr val="0000FF"/>
                </a:solidFill>
                <a:latin typeface="Times New Roman"/>
                <a:ea typeface="ＭＳ Ｐゴシック"/>
              </a:rPr>
              <a:t>クォーク・グルオン クラスター</a:t>
            </a:r>
            <a:r>
              <a:rPr lang="en-US" altLang="ja-JP" sz="3600" dirty="0">
                <a:solidFill>
                  <a:srgbClr val="0000FF"/>
                </a:solidFill>
                <a:latin typeface="Times New Roman"/>
                <a:ea typeface="ＭＳ Ｐゴシック"/>
              </a:rPr>
              <a:t>(</a:t>
            </a:r>
            <a:r>
              <a:rPr lang="ja-JP" altLang="en-US" sz="3600" dirty="0">
                <a:solidFill>
                  <a:srgbClr val="0000FF"/>
                </a:solidFill>
                <a:latin typeface="Times New Roman"/>
                <a:ea typeface="ＭＳ Ｐゴシック"/>
              </a:rPr>
              <a:t>私の研究</a:t>
            </a:r>
            <a:r>
              <a:rPr lang="en-US" altLang="ja-JP" sz="3600" dirty="0">
                <a:solidFill>
                  <a:srgbClr val="0000FF"/>
                </a:solidFill>
                <a:latin typeface="Times New Roman"/>
                <a:ea typeface="ＭＳ Ｐゴシック"/>
              </a:rPr>
              <a:t>)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736E216-0401-4872-8CC8-EA807E024B4B}"/>
              </a:ext>
            </a:extLst>
          </p:cNvPr>
          <p:cNvGrpSpPr/>
          <p:nvPr/>
        </p:nvGrpSpPr>
        <p:grpSpPr>
          <a:xfrm>
            <a:off x="4381273" y="1977765"/>
            <a:ext cx="2242735" cy="2243251"/>
            <a:chOff x="1693019" y="1938454"/>
            <a:chExt cx="2242735" cy="2243251"/>
          </a:xfrm>
        </p:grpSpPr>
        <p:sp>
          <p:nvSpPr>
            <p:cNvPr id="69" name="楕円 68">
              <a:extLst>
                <a:ext uri="{FF2B5EF4-FFF2-40B4-BE49-F238E27FC236}">
                  <a16:creationId xmlns:a16="http://schemas.microsoft.com/office/drawing/2014/main" id="{9B3C938D-8355-470F-8F22-9E150A2984B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93019" y="1938454"/>
              <a:ext cx="2242735" cy="2243251"/>
            </a:xfrm>
            <a:prstGeom prst="ellipse">
              <a:avLst/>
            </a:prstGeom>
            <a:solidFill>
              <a:srgbClr val="FFCC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E1827864-BA18-4416-8102-D82B2DA7125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29921" y="2910294"/>
              <a:ext cx="287933" cy="288000"/>
            </a:xfrm>
            <a:prstGeom prst="ellipse">
              <a:avLst/>
            </a:prstGeom>
            <a:solidFill>
              <a:srgbClr val="00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" name="楕円 13">
              <a:extLst>
                <a:ext uri="{FF2B5EF4-FFF2-40B4-BE49-F238E27FC236}">
                  <a16:creationId xmlns:a16="http://schemas.microsoft.com/office/drawing/2014/main" id="{2DBCBE37-CA2E-40B9-9772-350AD9A3606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74588" y="3301257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5" name="楕円 14">
              <a:extLst>
                <a:ext uri="{FF2B5EF4-FFF2-40B4-BE49-F238E27FC236}">
                  <a16:creationId xmlns:a16="http://schemas.microsoft.com/office/drawing/2014/main" id="{A5440C94-DA9C-4F4F-9068-82F49DFDB15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865244" y="3664454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6" name="楕円 15">
              <a:extLst>
                <a:ext uri="{FF2B5EF4-FFF2-40B4-BE49-F238E27FC236}">
                  <a16:creationId xmlns:a16="http://schemas.microsoft.com/office/drawing/2014/main" id="{1CCEB347-DB58-4FAD-91D4-6F15137A85B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15482" y="2476037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E40479E7-078D-4782-8F0E-6EBCB0DD844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53299" y="2826839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FA0AA44F-4995-4DE8-809D-E9386D8D4D1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29675" y="3753589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0" name="楕円 19">
              <a:extLst>
                <a:ext uri="{FF2B5EF4-FFF2-40B4-BE49-F238E27FC236}">
                  <a16:creationId xmlns:a16="http://schemas.microsoft.com/office/drawing/2014/main" id="{031D21D7-0CD9-46A1-BF1D-E8B19467FC9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64087" y="2740224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4" name="楕円 23">
              <a:extLst>
                <a:ext uri="{FF2B5EF4-FFF2-40B4-BE49-F238E27FC236}">
                  <a16:creationId xmlns:a16="http://schemas.microsoft.com/office/drawing/2014/main" id="{9B2AA526-3646-4C11-9C4B-4655370FBE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64372" y="3405096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6" name="楕円 25">
              <a:extLst>
                <a:ext uri="{FF2B5EF4-FFF2-40B4-BE49-F238E27FC236}">
                  <a16:creationId xmlns:a16="http://schemas.microsoft.com/office/drawing/2014/main" id="{231D7E74-CB5A-4DE4-8301-94D7449E8DB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37125" y="3035445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7" name="楕円 26">
              <a:extLst>
                <a:ext uri="{FF2B5EF4-FFF2-40B4-BE49-F238E27FC236}">
                  <a16:creationId xmlns:a16="http://schemas.microsoft.com/office/drawing/2014/main" id="{86C5B498-971C-4B1A-A69A-C4A2ADAF1FF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68156" y="2523973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8" name="楕円 27">
              <a:extLst>
                <a:ext uri="{FF2B5EF4-FFF2-40B4-BE49-F238E27FC236}">
                  <a16:creationId xmlns:a16="http://schemas.microsoft.com/office/drawing/2014/main" id="{02450544-D09A-4D1B-8304-4084134B519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621389" y="2268007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9" name="楕円 28">
              <a:extLst>
                <a:ext uri="{FF2B5EF4-FFF2-40B4-BE49-F238E27FC236}">
                  <a16:creationId xmlns:a16="http://schemas.microsoft.com/office/drawing/2014/main" id="{D7BC6551-26F5-40AF-9E96-6AE2C12E0B3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090832" y="2179660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0" name="楕円 29">
              <a:extLst>
                <a:ext uri="{FF2B5EF4-FFF2-40B4-BE49-F238E27FC236}">
                  <a16:creationId xmlns:a16="http://schemas.microsoft.com/office/drawing/2014/main" id="{2469200C-E5CB-437A-95A7-71188D3BC2F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68836" y="2078533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F33F6B14-10FD-4BAF-9095-A20ECCAADDC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999646" y="2557480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4" name="楕円 33">
              <a:extLst>
                <a:ext uri="{FF2B5EF4-FFF2-40B4-BE49-F238E27FC236}">
                  <a16:creationId xmlns:a16="http://schemas.microsoft.com/office/drawing/2014/main" id="{9BF2AA62-98A9-4926-B573-0782B56C7EA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400499" y="3537708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5" name="楕円 34">
              <a:extLst>
                <a:ext uri="{FF2B5EF4-FFF2-40B4-BE49-F238E27FC236}">
                  <a16:creationId xmlns:a16="http://schemas.microsoft.com/office/drawing/2014/main" id="{598180E1-CD15-4015-9DAA-92CE4B2E637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912223" y="3145016"/>
              <a:ext cx="287933" cy="288000"/>
            </a:xfrm>
            <a:prstGeom prst="ellipse">
              <a:avLst/>
            </a:prstGeom>
            <a:solidFill>
              <a:srgbClr val="00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2808AEA8-E108-4DC8-BE57-4DCE15142C01}"/>
              </a:ext>
            </a:extLst>
          </p:cNvPr>
          <p:cNvGrpSpPr/>
          <p:nvPr/>
        </p:nvGrpSpPr>
        <p:grpSpPr>
          <a:xfrm>
            <a:off x="6804830" y="1093612"/>
            <a:ext cx="2242735" cy="2243251"/>
            <a:chOff x="5360708" y="1942686"/>
            <a:chExt cx="2242735" cy="2243251"/>
          </a:xfrm>
        </p:grpSpPr>
        <p:sp>
          <p:nvSpPr>
            <p:cNvPr id="71" name="楕円 70">
              <a:extLst>
                <a:ext uri="{FF2B5EF4-FFF2-40B4-BE49-F238E27FC236}">
                  <a16:creationId xmlns:a16="http://schemas.microsoft.com/office/drawing/2014/main" id="{7CCDAAD1-AD55-40BA-A3F0-16BF98EC97B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360708" y="1942686"/>
              <a:ext cx="2242735" cy="2243251"/>
            </a:xfrm>
            <a:prstGeom prst="ellipse">
              <a:avLst/>
            </a:prstGeom>
            <a:solidFill>
              <a:srgbClr val="FFCC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3" name="楕円 42">
              <a:extLst>
                <a:ext uri="{FF2B5EF4-FFF2-40B4-BE49-F238E27FC236}">
                  <a16:creationId xmlns:a16="http://schemas.microsoft.com/office/drawing/2014/main" id="{BFDE2F59-29E4-46AE-AD44-A227D63A889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491494" y="2545142"/>
              <a:ext cx="287933" cy="288000"/>
            </a:xfrm>
            <a:prstGeom prst="ellipse">
              <a:avLst/>
            </a:prstGeom>
            <a:solidFill>
              <a:srgbClr val="00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8" name="楕円 47">
              <a:extLst>
                <a:ext uri="{FF2B5EF4-FFF2-40B4-BE49-F238E27FC236}">
                  <a16:creationId xmlns:a16="http://schemas.microsoft.com/office/drawing/2014/main" id="{168889F1-473E-4F5A-BEFC-0B68BEC9BF8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94626" y="2826839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9" name="楕円 48">
              <a:extLst>
                <a:ext uri="{FF2B5EF4-FFF2-40B4-BE49-F238E27FC236}">
                  <a16:creationId xmlns:a16="http://schemas.microsoft.com/office/drawing/2014/main" id="{E32497E1-FB06-46B1-BCDB-E855309142D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576404" y="3278162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0" name="楕円 49">
              <a:extLst>
                <a:ext uri="{FF2B5EF4-FFF2-40B4-BE49-F238E27FC236}">
                  <a16:creationId xmlns:a16="http://schemas.microsoft.com/office/drawing/2014/main" id="{3F6B8BCD-77FD-48BC-8F7D-757313490FA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22853" y="3834530"/>
              <a:ext cx="287933" cy="288000"/>
            </a:xfrm>
            <a:prstGeom prst="ellipse">
              <a:avLst/>
            </a:prstGeom>
            <a:solidFill>
              <a:srgbClr val="00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1" name="楕円 50">
              <a:extLst>
                <a:ext uri="{FF2B5EF4-FFF2-40B4-BE49-F238E27FC236}">
                  <a16:creationId xmlns:a16="http://schemas.microsoft.com/office/drawing/2014/main" id="{2AF1EB29-3976-45FD-810F-B724B345E87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82075" y="2107375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2" name="楕円 51">
              <a:extLst>
                <a:ext uri="{FF2B5EF4-FFF2-40B4-BE49-F238E27FC236}">
                  <a16:creationId xmlns:a16="http://schemas.microsoft.com/office/drawing/2014/main" id="{75AD48E0-A714-46AA-8B7C-27CFBF356B4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19748" y="2826839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3" name="楕円 52">
              <a:extLst>
                <a:ext uri="{FF2B5EF4-FFF2-40B4-BE49-F238E27FC236}">
                  <a16:creationId xmlns:a16="http://schemas.microsoft.com/office/drawing/2014/main" id="{6E1759A0-243E-4462-AC3F-8A013080612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156803" y="2476037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4" name="楕円 53">
              <a:extLst>
                <a:ext uri="{FF2B5EF4-FFF2-40B4-BE49-F238E27FC236}">
                  <a16:creationId xmlns:a16="http://schemas.microsoft.com/office/drawing/2014/main" id="{F7248CC4-1041-47D9-A761-2CCD904ADFA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86229" y="3719218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5" name="楕円 54">
              <a:extLst>
                <a:ext uri="{FF2B5EF4-FFF2-40B4-BE49-F238E27FC236}">
                  <a16:creationId xmlns:a16="http://schemas.microsoft.com/office/drawing/2014/main" id="{7A3926B9-4143-4A00-974D-0E674BA14A1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201365" y="3693096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6" name="楕円 55">
              <a:extLst>
                <a:ext uri="{FF2B5EF4-FFF2-40B4-BE49-F238E27FC236}">
                  <a16:creationId xmlns:a16="http://schemas.microsoft.com/office/drawing/2014/main" id="{59CF2915-C548-4DC3-97C5-293C9A71ACB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219965" y="3235448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7" name="楕円 56">
              <a:extLst>
                <a:ext uri="{FF2B5EF4-FFF2-40B4-BE49-F238E27FC236}">
                  <a16:creationId xmlns:a16="http://schemas.microsoft.com/office/drawing/2014/main" id="{8FADB492-1C6F-4A07-A530-76F22E8336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002508" y="2615323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8" name="楕円 57">
              <a:extLst>
                <a:ext uri="{FF2B5EF4-FFF2-40B4-BE49-F238E27FC236}">
                  <a16:creationId xmlns:a16="http://schemas.microsoft.com/office/drawing/2014/main" id="{4F15DF30-FBD0-4CFB-A61D-D29F371A5AD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79876" y="2188037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9" name="楕円 58">
              <a:extLst>
                <a:ext uri="{FF2B5EF4-FFF2-40B4-BE49-F238E27FC236}">
                  <a16:creationId xmlns:a16="http://schemas.microsoft.com/office/drawing/2014/main" id="{39A71B2D-0896-4E75-84E5-22828F82D1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19153" y="3061233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60" name="楕円 59">
              <a:extLst>
                <a:ext uri="{FF2B5EF4-FFF2-40B4-BE49-F238E27FC236}">
                  <a16:creationId xmlns:a16="http://schemas.microsoft.com/office/drawing/2014/main" id="{9EF1C230-FF11-483D-AB90-61EBDEB536E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19559" y="3317813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62" name="楕円 61">
              <a:extLst>
                <a:ext uri="{FF2B5EF4-FFF2-40B4-BE49-F238E27FC236}">
                  <a16:creationId xmlns:a16="http://schemas.microsoft.com/office/drawing/2014/main" id="{D9244087-5260-4254-ADD3-DFFDF18B11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959786" y="2134863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64" name="楕円 63">
              <a:extLst>
                <a:ext uri="{FF2B5EF4-FFF2-40B4-BE49-F238E27FC236}">
                  <a16:creationId xmlns:a16="http://schemas.microsoft.com/office/drawing/2014/main" id="{2461C29B-0C90-47EA-8735-842B302A38D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129775" y="3587255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</p:grp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4E7E7951-1E08-4328-8AFF-CE7E08505821}"/>
              </a:ext>
            </a:extLst>
          </p:cNvPr>
          <p:cNvSpPr/>
          <p:nvPr/>
        </p:nvSpPr>
        <p:spPr>
          <a:xfrm>
            <a:off x="-5578" y="4413910"/>
            <a:ext cx="91301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素粒子論と統計物理学を使って理論的に導出。内部は理想気体的クォーク・グルオンプラズマ。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38694DA7-7236-4822-922F-3C02E25DBC1A}"/>
              </a:ext>
            </a:extLst>
          </p:cNvPr>
          <p:cNvSpPr/>
          <p:nvPr/>
        </p:nvSpPr>
        <p:spPr>
          <a:xfrm>
            <a:off x="13896" y="668931"/>
            <a:ext cx="91301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それほど高温、高密度でないときは、</a:t>
            </a:r>
            <a:endParaRPr lang="en-US" altLang="ja-JP" sz="3600" dirty="0">
              <a:latin typeface="Times New Roman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rgbClr val="CC00FF"/>
                </a:solidFill>
                <a:latin typeface="Times New Roman"/>
                <a:ea typeface="ＭＳ Ｐゴシック"/>
              </a:rPr>
              <a:t>色閉じ込めの効果</a:t>
            </a:r>
            <a:r>
              <a:rPr lang="ja-JP" altLang="en-US" sz="3600" dirty="0">
                <a:latin typeface="Times New Roman"/>
                <a:ea typeface="ＭＳ Ｐゴシック"/>
              </a:rPr>
              <a:t>の</a:t>
            </a:r>
            <a:endParaRPr lang="en-US" altLang="ja-JP" sz="3600" dirty="0">
              <a:latin typeface="Times New Roman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ため、かたまりを作る</a:t>
            </a:r>
            <a:endParaRPr lang="en-US" altLang="ja-JP" sz="3600" dirty="0">
              <a:latin typeface="Times New Roman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ことを予測する。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4F616989-C058-47FA-97C3-FD3B5FD0A4A9}"/>
              </a:ext>
            </a:extLst>
          </p:cNvPr>
          <p:cNvSpPr/>
          <p:nvPr/>
        </p:nvSpPr>
        <p:spPr>
          <a:xfrm>
            <a:off x="-29081" y="3092665"/>
            <a:ext cx="40931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rgbClr val="CC00FF"/>
                </a:solidFill>
                <a:latin typeface="Times New Roman"/>
                <a:ea typeface="ＭＳ Ｐゴシック"/>
              </a:rPr>
              <a:t>クォーク・グルオン</a:t>
            </a:r>
            <a:endParaRPr lang="en-US" altLang="ja-JP" sz="3600" dirty="0">
              <a:solidFill>
                <a:srgbClr val="CC00FF"/>
              </a:solidFill>
              <a:latin typeface="Times New Roman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rgbClr val="CC00FF"/>
                </a:solidFill>
                <a:latin typeface="Times New Roman"/>
                <a:ea typeface="ＭＳ Ｐゴシック"/>
              </a:rPr>
              <a:t>クラスター</a:t>
            </a:r>
            <a:r>
              <a:rPr lang="ja-JP" altLang="en-US" sz="3600" dirty="0">
                <a:latin typeface="Times New Roman"/>
                <a:ea typeface="ＭＳ Ｐゴシック"/>
              </a:rPr>
              <a:t>と呼ぶ。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ED8048D-152D-4E89-9C84-84AC0BA0FCE4}"/>
              </a:ext>
            </a:extLst>
          </p:cNvPr>
          <p:cNvSpPr/>
          <p:nvPr/>
        </p:nvSpPr>
        <p:spPr>
          <a:xfrm>
            <a:off x="-3294" y="5657671"/>
            <a:ext cx="91012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大きさ∝（温度</a:t>
            </a:r>
            <a:r>
              <a:rPr lang="en-US" altLang="ja-JP" sz="3600" i="1" dirty="0">
                <a:latin typeface="Bookman Old Style" panose="02050604050505020204" pitchFamily="18" charset="0"/>
                <a:ea typeface="ＭＳ Ｐゴシック"/>
              </a:rPr>
              <a:t>T</a:t>
            </a:r>
            <a:r>
              <a:rPr lang="ja-JP" altLang="en-US" sz="3600" dirty="0">
                <a:latin typeface="Bookman Old Style" panose="02050604050505020204" pitchFamily="18" charset="0"/>
                <a:ea typeface="ＭＳ Ｐゴシック"/>
              </a:rPr>
              <a:t>）</a:t>
            </a:r>
            <a:r>
              <a:rPr lang="ja-JP" altLang="en-US" sz="3600" dirty="0">
                <a:latin typeface="Times New Roman"/>
                <a:ea typeface="ＭＳ Ｐゴシック"/>
              </a:rPr>
              <a:t>、粒子数∝</a:t>
            </a:r>
            <a:r>
              <a:rPr lang="en-US" altLang="ja-JP" sz="3600" i="1" dirty="0">
                <a:latin typeface="Bookman Old Style" panose="02050604050505020204" pitchFamily="18" charset="0"/>
                <a:ea typeface="ＭＳ Ｐゴシック"/>
              </a:rPr>
              <a:t>T </a:t>
            </a:r>
            <a:r>
              <a:rPr lang="en-US" altLang="ja-JP" sz="3600" baseline="30000" dirty="0">
                <a:latin typeface="Times New Roman"/>
                <a:ea typeface="ＭＳ Ｐゴシック"/>
              </a:rPr>
              <a:t>6</a:t>
            </a:r>
            <a:r>
              <a:rPr lang="ja-JP" altLang="en-US" sz="3600" dirty="0">
                <a:latin typeface="Times New Roman"/>
                <a:ea typeface="ＭＳ Ｐゴシック"/>
              </a:rPr>
              <a:t>、質量∝</a:t>
            </a:r>
            <a:r>
              <a:rPr lang="en-US" altLang="ja-JP" sz="3600" i="1" dirty="0">
                <a:latin typeface="Bookman Old Style" panose="02050604050505020204" pitchFamily="18" charset="0"/>
                <a:ea typeface="ＭＳ Ｐゴシック"/>
              </a:rPr>
              <a:t>T </a:t>
            </a:r>
            <a:r>
              <a:rPr lang="en-US" altLang="ja-JP" sz="3600" baseline="30000" dirty="0">
                <a:latin typeface="Times New Roman"/>
                <a:ea typeface="ＭＳ Ｐゴシック"/>
              </a:rPr>
              <a:t>7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となることを予測。実験的検証方法を提案。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58275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65" grpId="0"/>
      <p:bldP spid="66" grpId="0"/>
      <p:bldP spid="67" grpId="0"/>
      <p:bldP spid="7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736E216-0401-4872-8CC8-EA807E024B4B}"/>
              </a:ext>
            </a:extLst>
          </p:cNvPr>
          <p:cNvGrpSpPr>
            <a:grpSpLocks noChangeAspect="1"/>
          </p:cNvGrpSpPr>
          <p:nvPr/>
        </p:nvGrpSpPr>
        <p:grpSpPr>
          <a:xfrm>
            <a:off x="5285706" y="735215"/>
            <a:ext cx="1420219" cy="1416146"/>
            <a:chOff x="1729921" y="2342579"/>
            <a:chExt cx="1601794" cy="1597200"/>
          </a:xfrm>
        </p:grpSpPr>
        <p:sp>
          <p:nvSpPr>
            <p:cNvPr id="69" name="楕円 68">
              <a:extLst>
                <a:ext uri="{FF2B5EF4-FFF2-40B4-BE49-F238E27FC236}">
                  <a16:creationId xmlns:a16="http://schemas.microsoft.com/office/drawing/2014/main" id="{9B3C938D-8355-470F-8F22-9E150A2984B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61801" y="2342579"/>
              <a:ext cx="1569914" cy="1570276"/>
            </a:xfrm>
            <a:prstGeom prst="ellipse">
              <a:avLst/>
            </a:prstGeom>
            <a:solidFill>
              <a:srgbClr val="FFCC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E1827864-BA18-4416-8102-D82B2DA7125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29921" y="2910294"/>
              <a:ext cx="287933" cy="288000"/>
            </a:xfrm>
            <a:prstGeom prst="ellipse">
              <a:avLst/>
            </a:prstGeom>
            <a:solidFill>
              <a:srgbClr val="00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" name="楕円 13">
              <a:extLst>
                <a:ext uri="{FF2B5EF4-FFF2-40B4-BE49-F238E27FC236}">
                  <a16:creationId xmlns:a16="http://schemas.microsoft.com/office/drawing/2014/main" id="{2DBCBE37-CA2E-40B9-9772-350AD9A3606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74588" y="3301257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5" name="楕円 14">
              <a:extLst>
                <a:ext uri="{FF2B5EF4-FFF2-40B4-BE49-F238E27FC236}">
                  <a16:creationId xmlns:a16="http://schemas.microsoft.com/office/drawing/2014/main" id="{A5440C94-DA9C-4F4F-9068-82F49DFDB15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65790" y="3520024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6" name="楕円 15">
              <a:extLst>
                <a:ext uri="{FF2B5EF4-FFF2-40B4-BE49-F238E27FC236}">
                  <a16:creationId xmlns:a16="http://schemas.microsoft.com/office/drawing/2014/main" id="{1CCEB347-DB58-4FAD-91D4-6F15137A85B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028835" y="2724198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E40479E7-078D-4782-8F0E-6EBCB0DD844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53299" y="2826839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FA0AA44F-4995-4DE8-809D-E9386D8D4D1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76222" y="3651779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0" name="楕円 19">
              <a:extLst>
                <a:ext uri="{FF2B5EF4-FFF2-40B4-BE49-F238E27FC236}">
                  <a16:creationId xmlns:a16="http://schemas.microsoft.com/office/drawing/2014/main" id="{031D21D7-0CD9-46A1-BF1D-E8B19467FC9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64087" y="2740224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4" name="楕円 23">
              <a:extLst>
                <a:ext uri="{FF2B5EF4-FFF2-40B4-BE49-F238E27FC236}">
                  <a16:creationId xmlns:a16="http://schemas.microsoft.com/office/drawing/2014/main" id="{9B2AA526-3646-4C11-9C4B-4655370FBE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64372" y="3405096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F33F6B14-10FD-4BAF-9095-A20ECCAADDC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6485" y="2350677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4" name="楕円 33">
              <a:extLst>
                <a:ext uri="{FF2B5EF4-FFF2-40B4-BE49-F238E27FC236}">
                  <a16:creationId xmlns:a16="http://schemas.microsoft.com/office/drawing/2014/main" id="{9BF2AA62-98A9-4926-B573-0782B56C7EA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56178" y="2452224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5" name="楕円 34">
              <a:extLst>
                <a:ext uri="{FF2B5EF4-FFF2-40B4-BE49-F238E27FC236}">
                  <a16:creationId xmlns:a16="http://schemas.microsoft.com/office/drawing/2014/main" id="{598180E1-CD15-4015-9DAA-92CE4B2E637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912223" y="3145016"/>
              <a:ext cx="287933" cy="288000"/>
            </a:xfrm>
            <a:prstGeom prst="ellipse">
              <a:avLst/>
            </a:prstGeom>
            <a:solidFill>
              <a:srgbClr val="00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62322EA-0E19-4F89-8C54-3C5A610FABDE}"/>
              </a:ext>
            </a:extLst>
          </p:cNvPr>
          <p:cNvGrpSpPr/>
          <p:nvPr/>
        </p:nvGrpSpPr>
        <p:grpSpPr>
          <a:xfrm>
            <a:off x="7155844" y="768744"/>
            <a:ext cx="1014489" cy="961497"/>
            <a:chOff x="7271932" y="689186"/>
            <a:chExt cx="1121368" cy="1121626"/>
          </a:xfrm>
        </p:grpSpPr>
        <p:sp>
          <p:nvSpPr>
            <p:cNvPr id="71" name="楕円 70">
              <a:extLst>
                <a:ext uri="{FF2B5EF4-FFF2-40B4-BE49-F238E27FC236}">
                  <a16:creationId xmlns:a16="http://schemas.microsoft.com/office/drawing/2014/main" id="{7CCDAAD1-AD55-40BA-A3F0-16BF98EC97B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71932" y="689186"/>
              <a:ext cx="1121368" cy="1121626"/>
            </a:xfrm>
            <a:prstGeom prst="ellipse">
              <a:avLst/>
            </a:prstGeom>
            <a:solidFill>
              <a:srgbClr val="FFCC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8" name="楕円 47">
              <a:extLst>
                <a:ext uri="{FF2B5EF4-FFF2-40B4-BE49-F238E27FC236}">
                  <a16:creationId xmlns:a16="http://schemas.microsoft.com/office/drawing/2014/main" id="{168889F1-473E-4F5A-BEFC-0B68BEC9BF8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22268" y="747571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9" name="楕円 48">
              <a:extLst>
                <a:ext uri="{FF2B5EF4-FFF2-40B4-BE49-F238E27FC236}">
                  <a16:creationId xmlns:a16="http://schemas.microsoft.com/office/drawing/2014/main" id="{E32497E1-FB06-46B1-BCDB-E855309142D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84686" y="1109918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0" name="楕円 49">
              <a:extLst>
                <a:ext uri="{FF2B5EF4-FFF2-40B4-BE49-F238E27FC236}">
                  <a16:creationId xmlns:a16="http://schemas.microsoft.com/office/drawing/2014/main" id="{3F6B8BCD-77FD-48BC-8F7D-757313490FA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038632" y="841949"/>
              <a:ext cx="287933" cy="288000"/>
            </a:xfrm>
            <a:prstGeom prst="ellipse">
              <a:avLst/>
            </a:prstGeom>
            <a:solidFill>
              <a:srgbClr val="00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4" name="楕円 53">
              <a:extLst>
                <a:ext uri="{FF2B5EF4-FFF2-40B4-BE49-F238E27FC236}">
                  <a16:creationId xmlns:a16="http://schemas.microsoft.com/office/drawing/2014/main" id="{F7248CC4-1041-47D9-A761-2CCD904ADFA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65279" y="1516651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5" name="楕円 54">
              <a:extLst>
                <a:ext uri="{FF2B5EF4-FFF2-40B4-BE49-F238E27FC236}">
                  <a16:creationId xmlns:a16="http://schemas.microsoft.com/office/drawing/2014/main" id="{7A3926B9-4143-4A00-974D-0E674BA14A1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038633" y="1376451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6" name="楕円 55">
              <a:extLst>
                <a:ext uri="{FF2B5EF4-FFF2-40B4-BE49-F238E27FC236}">
                  <a16:creationId xmlns:a16="http://schemas.microsoft.com/office/drawing/2014/main" id="{59CF2915-C548-4DC3-97C5-293C9A71ACB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675975" y="1088451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</p:grp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38694DA7-7236-4822-922F-3C02E25DBC1A}"/>
              </a:ext>
            </a:extLst>
          </p:cNvPr>
          <p:cNvSpPr/>
          <p:nvPr/>
        </p:nvSpPr>
        <p:spPr>
          <a:xfrm>
            <a:off x="-3960" y="-44300"/>
            <a:ext cx="91131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二つのクラスターは</a:t>
            </a:r>
            <a:r>
              <a:rPr lang="ja-JP" altLang="en-US" sz="3600" dirty="0">
                <a:solidFill>
                  <a:srgbClr val="CC00FF"/>
                </a:solidFill>
                <a:latin typeface="Times New Roman"/>
                <a:ea typeface="ＭＳ Ｐゴシック"/>
              </a:rPr>
              <a:t>色閉じ込めの</a:t>
            </a:r>
            <a:r>
              <a:rPr lang="ja-JP" altLang="en-US" sz="3600" dirty="0">
                <a:latin typeface="Times New Roman"/>
                <a:ea typeface="ＭＳ Ｐゴシック"/>
              </a:rPr>
              <a:t>統計的効果で一つになる</a:t>
            </a:r>
            <a:r>
              <a:rPr lang="en-US" altLang="ja-JP" sz="3600" dirty="0">
                <a:latin typeface="Times New Roman"/>
                <a:ea typeface="ＭＳ Ｐゴシック"/>
              </a:rPr>
              <a:t>(</a:t>
            </a:r>
            <a:r>
              <a:rPr lang="ja-JP" altLang="en-US" sz="3600" dirty="0">
                <a:latin typeface="Times New Roman"/>
                <a:ea typeface="ＭＳ Ｐゴシック"/>
              </a:rPr>
              <a:t>見える</a:t>
            </a:r>
            <a:r>
              <a:rPr lang="en-US" altLang="ja-JP" sz="3600" dirty="0">
                <a:latin typeface="Times New Roman"/>
                <a:ea typeface="ＭＳ Ｐゴシック"/>
              </a:rPr>
              <a:t>)</a:t>
            </a:r>
            <a:r>
              <a:rPr lang="ja-JP" altLang="en-US" sz="3600" dirty="0">
                <a:latin typeface="Times New Roman"/>
                <a:ea typeface="ＭＳ Ｐゴシック"/>
              </a:rPr>
              <a:t>。</a:t>
            </a:r>
            <a:endParaRPr lang="en-US" altLang="ja-JP" sz="3600" dirty="0">
              <a:latin typeface="Times New Roman"/>
              <a:ea typeface="ＭＳ Ｐゴシック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25D8DC51-F0D8-4FFA-8B6F-17A673CD7253}"/>
              </a:ext>
            </a:extLst>
          </p:cNvPr>
          <p:cNvSpPr/>
          <p:nvPr/>
        </p:nvSpPr>
        <p:spPr>
          <a:xfrm>
            <a:off x="341789" y="1383742"/>
            <a:ext cx="28826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rgbClr val="0000FF"/>
                </a:solidFill>
                <a:latin typeface="Times New Roman"/>
                <a:ea typeface="ＭＳ Ｐゴシック"/>
              </a:rPr>
              <a:t>統計的効果</a:t>
            </a:r>
            <a:endParaRPr lang="en-US" altLang="ja-JP" sz="3600" dirty="0">
              <a:solidFill>
                <a:srgbClr val="0000FF"/>
              </a:solidFill>
              <a:latin typeface="Times New Roman"/>
              <a:ea typeface="ＭＳ Ｐゴシック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210D3F07-8701-4E4D-B8E3-8635D69F6DEF}"/>
              </a:ext>
            </a:extLst>
          </p:cNvPr>
          <p:cNvSpPr/>
          <p:nvPr/>
        </p:nvSpPr>
        <p:spPr>
          <a:xfrm>
            <a:off x="341789" y="1332861"/>
            <a:ext cx="487304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　　　　　　　　　例えば</a:t>
            </a:r>
            <a:endParaRPr lang="en-US" altLang="ja-JP" sz="3600" dirty="0">
              <a:latin typeface="Times New Roman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空気の酸素と窒素は</a:t>
            </a:r>
            <a:endParaRPr lang="en-US" altLang="ja-JP" sz="3600" dirty="0">
              <a:latin typeface="Times New Roman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自然には分離しない。</a:t>
            </a:r>
            <a:endParaRPr lang="en-US" altLang="ja-JP" sz="3600" dirty="0">
              <a:latin typeface="Times New Roman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分離した状態の確率は</a:t>
            </a:r>
            <a:endParaRPr lang="en-US" altLang="ja-JP" sz="3600" dirty="0">
              <a:latin typeface="Times New Roman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ほぼ</a:t>
            </a:r>
            <a:r>
              <a:rPr lang="en-US" altLang="ja-JP" sz="3600" dirty="0">
                <a:latin typeface="Times New Roman"/>
                <a:ea typeface="ＭＳ Ｐゴシック"/>
              </a:rPr>
              <a:t>0</a:t>
            </a:r>
            <a:r>
              <a:rPr lang="ja-JP" altLang="en-US" sz="3600" dirty="0">
                <a:latin typeface="Times New Roman"/>
                <a:ea typeface="ＭＳ Ｐゴシック"/>
              </a:rPr>
              <a:t>だからである。</a:t>
            </a:r>
            <a:endParaRPr lang="en-US" altLang="ja-JP" sz="3600" dirty="0">
              <a:latin typeface="Times New Roman"/>
              <a:ea typeface="ＭＳ Ｐゴシック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869BC8DD-3025-41F6-BE25-C74FB357A4E8}"/>
              </a:ext>
            </a:extLst>
          </p:cNvPr>
          <p:cNvSpPr/>
          <p:nvPr/>
        </p:nvSpPr>
        <p:spPr>
          <a:xfrm>
            <a:off x="-3960" y="4351704"/>
            <a:ext cx="9147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同様に、色変換不変になる状態の数は</a:t>
            </a:r>
            <a:endParaRPr lang="en-US" altLang="ja-JP" sz="3600" dirty="0">
              <a:latin typeface="Times New Roman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分かれた場合の数に加えて膨大な数の</a:t>
            </a:r>
            <a:endParaRPr lang="en-US" altLang="ja-JP" sz="3600" dirty="0">
              <a:latin typeface="Times New Roman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別の状態が可能になる。一つの方が圧倒的</a:t>
            </a:r>
            <a:endParaRPr lang="en-US" altLang="ja-JP" sz="3600" dirty="0">
              <a:latin typeface="Times New Roman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Times New Roman"/>
                <a:ea typeface="ＭＳ Ｐゴシック"/>
              </a:rPr>
              <a:t>に確率が高く結果として一つになる</a:t>
            </a:r>
            <a:r>
              <a:rPr lang="en-US" altLang="ja-JP" sz="3600" dirty="0">
                <a:latin typeface="Times New Roman"/>
                <a:ea typeface="ＭＳ Ｐゴシック"/>
              </a:rPr>
              <a:t>(</a:t>
            </a:r>
            <a:r>
              <a:rPr lang="ja-JP" altLang="en-US" sz="3600" dirty="0">
                <a:latin typeface="Times New Roman"/>
                <a:ea typeface="ＭＳ Ｐゴシック"/>
              </a:rPr>
              <a:t>見える</a:t>
            </a:r>
            <a:r>
              <a:rPr lang="en-US" altLang="ja-JP" sz="3600" dirty="0">
                <a:latin typeface="Times New Roman"/>
                <a:ea typeface="ＭＳ Ｐゴシック"/>
              </a:rPr>
              <a:t>)</a:t>
            </a:r>
            <a:r>
              <a:rPr lang="ja-JP" altLang="en-US" sz="3600" dirty="0">
                <a:latin typeface="Times New Roman"/>
                <a:ea typeface="ＭＳ Ｐゴシック"/>
              </a:rPr>
              <a:t>。</a:t>
            </a:r>
            <a:endParaRPr lang="en-US" altLang="ja-JP" sz="3600" dirty="0">
              <a:latin typeface="Times New Roman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3600" dirty="0">
              <a:latin typeface="Times New Roman"/>
              <a:ea typeface="ＭＳ Ｐゴシック"/>
            </a:endParaRPr>
          </a:p>
        </p:txBody>
      </p: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54DAD315-5053-401A-A857-CCBD2C74D1CC}"/>
              </a:ext>
            </a:extLst>
          </p:cNvPr>
          <p:cNvGrpSpPr/>
          <p:nvPr/>
        </p:nvGrpSpPr>
        <p:grpSpPr>
          <a:xfrm>
            <a:off x="6114038" y="2368148"/>
            <a:ext cx="1827695" cy="1899091"/>
            <a:chOff x="1693019" y="1938455"/>
            <a:chExt cx="2166471" cy="2166969"/>
          </a:xfrm>
        </p:grpSpPr>
        <p:sp>
          <p:nvSpPr>
            <p:cNvPr id="77" name="楕円 76">
              <a:extLst>
                <a:ext uri="{FF2B5EF4-FFF2-40B4-BE49-F238E27FC236}">
                  <a16:creationId xmlns:a16="http://schemas.microsoft.com/office/drawing/2014/main" id="{32B4117D-BA49-4E3D-AD0D-6E16E3F4C04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93019" y="1938455"/>
              <a:ext cx="2166471" cy="2166969"/>
            </a:xfrm>
            <a:prstGeom prst="ellipse">
              <a:avLst/>
            </a:prstGeom>
            <a:solidFill>
              <a:srgbClr val="FFCC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78" name="楕円 77">
              <a:extLst>
                <a:ext uri="{FF2B5EF4-FFF2-40B4-BE49-F238E27FC236}">
                  <a16:creationId xmlns:a16="http://schemas.microsoft.com/office/drawing/2014/main" id="{1D02B87C-6707-4AA8-A636-A2D0E21EEFF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29921" y="2910294"/>
              <a:ext cx="287933" cy="288000"/>
            </a:xfrm>
            <a:prstGeom prst="ellipse">
              <a:avLst/>
            </a:prstGeom>
            <a:solidFill>
              <a:srgbClr val="00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79" name="楕円 78">
              <a:extLst>
                <a:ext uri="{FF2B5EF4-FFF2-40B4-BE49-F238E27FC236}">
                  <a16:creationId xmlns:a16="http://schemas.microsoft.com/office/drawing/2014/main" id="{264E9686-6B99-4103-8853-6F1FCEA47EA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74588" y="3301257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80" name="楕円 79">
              <a:extLst>
                <a:ext uri="{FF2B5EF4-FFF2-40B4-BE49-F238E27FC236}">
                  <a16:creationId xmlns:a16="http://schemas.microsoft.com/office/drawing/2014/main" id="{44DF90CB-2BF6-43F9-B69A-A9EBE05971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865244" y="3664454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81" name="楕円 80">
              <a:extLst>
                <a:ext uri="{FF2B5EF4-FFF2-40B4-BE49-F238E27FC236}">
                  <a16:creationId xmlns:a16="http://schemas.microsoft.com/office/drawing/2014/main" id="{A5B33F00-92DC-44E4-81D2-D911AE5322D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15482" y="2476037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82" name="楕円 81">
              <a:extLst>
                <a:ext uri="{FF2B5EF4-FFF2-40B4-BE49-F238E27FC236}">
                  <a16:creationId xmlns:a16="http://schemas.microsoft.com/office/drawing/2014/main" id="{2C61D1D3-36C6-46E0-ADFB-D3E27DA6FB7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53299" y="2826839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83" name="楕円 82">
              <a:extLst>
                <a:ext uri="{FF2B5EF4-FFF2-40B4-BE49-F238E27FC236}">
                  <a16:creationId xmlns:a16="http://schemas.microsoft.com/office/drawing/2014/main" id="{4AAEDD67-B0C9-41CB-8761-FAC6A953341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29675" y="3753589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84" name="楕円 83">
              <a:extLst>
                <a:ext uri="{FF2B5EF4-FFF2-40B4-BE49-F238E27FC236}">
                  <a16:creationId xmlns:a16="http://schemas.microsoft.com/office/drawing/2014/main" id="{C9908780-1522-4AD8-9DC9-80C055E45B6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638305" y="2766294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85" name="楕円 84">
              <a:extLst>
                <a:ext uri="{FF2B5EF4-FFF2-40B4-BE49-F238E27FC236}">
                  <a16:creationId xmlns:a16="http://schemas.microsoft.com/office/drawing/2014/main" id="{ECAA7AFE-46F2-4E2E-BFD0-8B66FF5FDFF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64372" y="3405096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86" name="楕円 85">
              <a:extLst>
                <a:ext uri="{FF2B5EF4-FFF2-40B4-BE49-F238E27FC236}">
                  <a16:creationId xmlns:a16="http://schemas.microsoft.com/office/drawing/2014/main" id="{B789CF7B-FB80-4479-B248-63B2ADEA66F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37125" y="3035445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87" name="楕円 86">
              <a:extLst>
                <a:ext uri="{FF2B5EF4-FFF2-40B4-BE49-F238E27FC236}">
                  <a16:creationId xmlns:a16="http://schemas.microsoft.com/office/drawing/2014/main" id="{973C1078-7D3F-4125-B16E-0253EB99E87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68156" y="2523973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88" name="楕円 87">
              <a:extLst>
                <a:ext uri="{FF2B5EF4-FFF2-40B4-BE49-F238E27FC236}">
                  <a16:creationId xmlns:a16="http://schemas.microsoft.com/office/drawing/2014/main" id="{2F2F2FC4-266B-4C8D-97E4-5CC011186E1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53591" y="1955597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89" name="楕円 88">
              <a:extLst>
                <a:ext uri="{FF2B5EF4-FFF2-40B4-BE49-F238E27FC236}">
                  <a16:creationId xmlns:a16="http://schemas.microsoft.com/office/drawing/2014/main" id="{2A958416-7141-4678-8955-3EA5D9505BA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15862" y="2400537"/>
              <a:ext cx="287933" cy="288000"/>
            </a:xfrm>
            <a:prstGeom prst="ellipse">
              <a:avLst/>
            </a:prstGeom>
            <a:solidFill>
              <a:srgbClr val="00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90" name="楕円 89">
              <a:extLst>
                <a:ext uri="{FF2B5EF4-FFF2-40B4-BE49-F238E27FC236}">
                  <a16:creationId xmlns:a16="http://schemas.microsoft.com/office/drawing/2014/main" id="{0071B604-3903-44FC-8E56-E4915DD6B32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74588" y="2127553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91" name="楕円 90">
              <a:extLst>
                <a:ext uri="{FF2B5EF4-FFF2-40B4-BE49-F238E27FC236}">
                  <a16:creationId xmlns:a16="http://schemas.microsoft.com/office/drawing/2014/main" id="{CDA5A2BD-98F4-4ABB-9DA7-FF986F9FEFB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69661" y="2875953"/>
              <a:ext cx="287933" cy="28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92" name="楕円 91">
              <a:extLst>
                <a:ext uri="{FF2B5EF4-FFF2-40B4-BE49-F238E27FC236}">
                  <a16:creationId xmlns:a16="http://schemas.microsoft.com/office/drawing/2014/main" id="{A8A633D9-CB25-4AA4-8ED5-D66BA57BB39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400499" y="3537708"/>
              <a:ext cx="287933" cy="288000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93" name="楕円 92">
              <a:extLst>
                <a:ext uri="{FF2B5EF4-FFF2-40B4-BE49-F238E27FC236}">
                  <a16:creationId xmlns:a16="http://schemas.microsoft.com/office/drawing/2014/main" id="{9EF75239-394D-497B-BA5F-D03DE8B8482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87584" y="3211235"/>
              <a:ext cx="287933" cy="288000"/>
            </a:xfrm>
            <a:prstGeom prst="ellipse">
              <a:avLst/>
            </a:prstGeom>
            <a:solidFill>
              <a:srgbClr val="00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95" name="楕円 94">
              <a:extLst>
                <a:ext uri="{FF2B5EF4-FFF2-40B4-BE49-F238E27FC236}">
                  <a16:creationId xmlns:a16="http://schemas.microsoft.com/office/drawing/2014/main" id="{42ECFD33-7B47-4B3B-B2DF-E99F13A6CE6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200706" y="2236997"/>
              <a:ext cx="287933" cy="288000"/>
            </a:xfrm>
            <a:prstGeom prst="ellipse">
              <a:avLst/>
            </a:prstGeom>
            <a:solidFill>
              <a:srgbClr val="00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</p:grp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3BCA4D05-F860-4545-87DD-93EAD2AECED5}"/>
              </a:ext>
            </a:extLst>
          </p:cNvPr>
          <p:cNvCxnSpPr>
            <a:cxnSpLocks/>
          </p:cNvCxnSpPr>
          <p:nvPr/>
        </p:nvCxnSpPr>
        <p:spPr bwMode="auto">
          <a:xfrm flipV="1">
            <a:off x="5431063" y="2263643"/>
            <a:ext cx="3154914" cy="215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7455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73" grpId="0"/>
      <p:bldP spid="74" grpId="0"/>
      <p:bldP spid="75" grpId="0"/>
    </p:bld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Office\Template\新しいﾌﾟﾚｾﾞﾝﾃｰｼｮﾝ.pot</Template>
  <TotalTime>255610</TotalTime>
  <Words>538</Words>
  <Application>Microsoft Office PowerPoint</Application>
  <PresentationFormat>画面に合わせる (4:3)</PresentationFormat>
  <Paragraphs>68</Paragraphs>
  <Slides>8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  <vt:variant>
        <vt:lpstr>目的別スライド ショー</vt:lpstr>
      </vt:variant>
      <vt:variant>
        <vt:i4>30</vt:i4>
      </vt:variant>
    </vt:vector>
  </HeadingPairs>
  <TitlesOfParts>
    <vt:vector size="41" baseType="lpstr">
      <vt:lpstr>Bookman Old Style</vt:lpstr>
      <vt:lpstr>Times New Roman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目的別スライド ショー1</vt:lpstr>
      <vt:lpstr>加速度</vt:lpstr>
      <vt:lpstr>等加速度運動</vt:lpstr>
      <vt:lpstr>t 消去公式</vt:lpstr>
      <vt:lpstr>最高点落下点</vt:lpstr>
      <vt:lpstr>要点</vt:lpstr>
      <vt:lpstr>x=∫vdt</vt:lpstr>
      <vt:lpstr>v=∫adx</vt:lpstr>
      <vt:lpstr>自由落下</vt:lpstr>
      <vt:lpstr>グラフ</vt:lpstr>
      <vt:lpstr>放物運動</vt:lpstr>
      <vt:lpstr>速度とグラフ</vt:lpstr>
      <vt:lpstr>速度とグラフ2</vt:lpstr>
      <vt:lpstr>加速度とグラフ</vt:lpstr>
      <vt:lpstr>加速度とグラフ2</vt:lpstr>
      <vt:lpstr>Hamiltonianの導出</vt:lpstr>
      <vt:lpstr>正準方程式</vt:lpstr>
      <vt:lpstr>Hamiltonian定式化</vt:lpstr>
      <vt:lpstr>例１</vt:lpstr>
      <vt:lpstr>例２</vt:lpstr>
      <vt:lpstr>例３</vt:lpstr>
      <vt:lpstr>Hamiltonianの導出　例１</vt:lpstr>
      <vt:lpstr>Hamiltonianの導出　例２</vt:lpstr>
      <vt:lpstr>全エネルギー保存</vt:lpstr>
      <vt:lpstr>例２の２</vt:lpstr>
      <vt:lpstr>例２の３</vt:lpstr>
      <vt:lpstr>例３の２</vt:lpstr>
      <vt:lpstr>例３の３</vt:lpstr>
      <vt:lpstr>例３の４</vt:lpstr>
      <vt:lpstr>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第3章　静磁場</dc:title>
  <dc:creator>akama</dc:creator>
  <cp:lastModifiedBy>abcms</cp:lastModifiedBy>
  <cp:revision>3576</cp:revision>
  <cp:lastPrinted>2002-01-30T02:01:24Z</cp:lastPrinted>
  <dcterms:created xsi:type="dcterms:W3CDTF">2001-12-01T11:59:04Z</dcterms:created>
  <dcterms:modified xsi:type="dcterms:W3CDTF">2021-08-21T15:10:40Z</dcterms:modified>
</cp:coreProperties>
</file>