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20"/>
  </p:notesMasterIdLst>
  <p:handoutMasterIdLst>
    <p:handoutMasterId r:id="rId21"/>
  </p:handoutMasterIdLst>
  <p:sldIdLst>
    <p:sldId id="447" r:id="rId2"/>
    <p:sldId id="970" r:id="rId3"/>
    <p:sldId id="623" r:id="rId4"/>
    <p:sldId id="846" r:id="rId5"/>
    <p:sldId id="829" r:id="rId6"/>
    <p:sldId id="876" r:id="rId7"/>
    <p:sldId id="847" r:id="rId8"/>
    <p:sldId id="880" r:id="rId9"/>
    <p:sldId id="1465" r:id="rId10"/>
    <p:sldId id="854" r:id="rId11"/>
    <p:sldId id="893" r:id="rId12"/>
    <p:sldId id="1466" r:id="rId13"/>
    <p:sldId id="882" r:id="rId14"/>
    <p:sldId id="1467" r:id="rId15"/>
    <p:sldId id="883" r:id="rId16"/>
    <p:sldId id="1462" r:id="rId17"/>
    <p:sldId id="1461" r:id="rId18"/>
    <p:sldId id="1464" r:id="rId19"/>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 name="Hamiltonianの導出" id="15">
      <p:sldLst/>
    </p:custShow>
    <p:custShow name="正準方程式" id="16">
      <p:sldLst/>
    </p:custShow>
    <p:custShow name="Hamiltonian定式化" id="17">
      <p:sldLst/>
    </p:custShow>
    <p:custShow name="例１" id="18">
      <p:sldLst/>
    </p:custShow>
    <p:custShow name="例２" id="19">
      <p:sldLst/>
    </p:custShow>
    <p:custShow name="例３" id="20">
      <p:sldLst/>
    </p:custShow>
    <p:custShow name="Hamiltonianの導出　例１" id="21">
      <p:sldLst/>
    </p:custShow>
    <p:custShow name="Hamiltonianの導出　例２" id="22">
      <p:sldLst/>
    </p:custShow>
    <p:custShow name="全エネルギー保存" id="23">
      <p:sldLst/>
    </p:custShow>
    <p:custShow name="例２の２" id="24">
      <p:sldLst/>
    </p:custShow>
    <p:custShow name="例２の３" id="25">
      <p:sldLst/>
    </p:custShow>
    <p:custShow name="例３の２" id="26">
      <p:sldLst/>
    </p:custShow>
    <p:custShow name="例３の３" id="27">
      <p:sldLst/>
    </p:custShow>
    <p:custShow name="例３の４" id="28">
      <p:sldLst/>
    </p:custShow>
    <p:custShow name="例" id="29">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clrMru>
    <a:srgbClr val="9900FF"/>
    <a:srgbClr val="0000FF"/>
    <a:srgbClr val="9900CC"/>
    <a:srgbClr val="FF99CC"/>
    <a:srgbClr val="FFCCFF"/>
    <a:srgbClr val="FF6699"/>
    <a:srgbClr val="FF7C80"/>
    <a:srgbClr val="FF9933"/>
    <a:srgbClr val="D9D9D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1" autoAdjust="0"/>
    <p:restoredTop sz="93429" autoAdjust="0"/>
  </p:normalViewPr>
  <p:slideViewPr>
    <p:cSldViewPr snapToGrid="0">
      <p:cViewPr varScale="1">
        <p:scale>
          <a:sx n="86" d="100"/>
          <a:sy n="86" d="100"/>
        </p:scale>
        <p:origin x="908"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20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5</a:t>
            </a:fld>
            <a:endParaRPr lang="en-US" altLang="ja-JP"/>
          </a:p>
        </p:txBody>
      </p:sp>
    </p:spTree>
    <p:extLst>
      <p:ext uri="{BB962C8B-B14F-4D97-AF65-F5344CB8AC3E}">
        <p14:creationId xmlns:p14="http://schemas.microsoft.com/office/powerpoint/2010/main" val="3226822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6</a:t>
            </a:fld>
            <a:endParaRPr lang="en-US" altLang="ja-JP"/>
          </a:p>
        </p:txBody>
      </p:sp>
    </p:spTree>
    <p:extLst>
      <p:ext uri="{BB962C8B-B14F-4D97-AF65-F5344CB8AC3E}">
        <p14:creationId xmlns:p14="http://schemas.microsoft.com/office/powerpoint/2010/main" val="2507796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0F61AE-5893-4785-AB8F-7E9DD0D8A720}"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9880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3063C4-1C5C-47E5-970E-64B736324478}"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4937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278D249-3491-4618-8281-0755E6AE3CE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8420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49F4A5-6ECB-4B21-AF8D-C05CBA9F61F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04630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91DDEF-1F04-4DA8-915E-9421B3E0165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468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8AFE39-59EE-4B4E-AAAD-475BB0AB10D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2065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3EBD5D5-4B90-4E82-880C-02E1CDE75FA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7034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9DC0B9A-6974-484A-A940-9E89D87FAF1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3658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A52C6F1-1701-4950-8AF8-345AFC5CCFE8}"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31466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DE0948-7FC4-4C75-8E2A-32CEB357F00D}"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9545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8B92716-3C0B-4C2C-9716-B859D92F86F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7233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b="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b="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b="0">
                <a:ea typeface="ＭＳ Ｐゴシック" pitchFamily="50" charset="-128"/>
              </a:defRPr>
            </a:lvl1pPr>
          </a:lstStyle>
          <a:p>
            <a:pPr fontAlgn="base">
              <a:spcBef>
                <a:spcPct val="0"/>
              </a:spcBef>
              <a:spcAft>
                <a:spcPct val="0"/>
              </a:spcAft>
              <a:defRPr/>
            </a:pPr>
            <a:fld id="{64B8450C-A50F-4B83-95B2-78C9DEB45559}" type="slidenum">
              <a:rPr lang="ja-JP" altLang="en-US">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69838025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4.x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0" y="524256"/>
            <a:ext cx="9144000" cy="5742432"/>
          </a:xfrm>
          <a:prstGeom prst="rect">
            <a:avLst/>
          </a:prstGeom>
          <a:solidFill>
            <a:schemeClr val="accent2"/>
          </a:solidFill>
          <a:ln w="9525">
            <a:noFill/>
            <a:miter lim="800000"/>
            <a:headEnd/>
            <a:tailEnd/>
          </a:ln>
          <a:effectLst>
            <a:outerShdw blurRad="50800" dist="38100" dir="5400000" algn="t" rotWithShape="0">
              <a:prstClr val="black">
                <a:alpha val="40000"/>
              </a:prstClr>
            </a:outerShdw>
            <a:softEdge rad="31750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2021</a:t>
            </a:r>
            <a:r>
              <a:rPr kumimoji="1" lang="en-US" altLang="ja-JP" sz="28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 5.15  </a:t>
            </a:r>
            <a:r>
              <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CBI</a:t>
            </a:r>
            <a:r>
              <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研究会発表</a:t>
            </a:r>
            <a:endPar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lvl="0" algn="ctr">
              <a:spcBef>
                <a:spcPct val="0"/>
              </a:spcBef>
              <a:defRPr/>
            </a:pPr>
            <a:r>
              <a:rPr lang="ja-JP" altLang="en-US" sz="3600" b="1" kern="0" dirty="0">
                <a:solidFill>
                  <a:srgbClr val="FFFFFF"/>
                </a:solidFill>
                <a:effectLst>
                  <a:outerShdw blurRad="38100" dist="38100" dir="2700000" algn="tl">
                    <a:srgbClr val="000000">
                      <a:alpha val="43137"/>
                    </a:srgbClr>
                  </a:outerShdw>
                </a:effectLst>
                <a:latin typeface="Times New Roman"/>
                <a:ea typeface="ＭＳ Ｐゴシック"/>
              </a:rPr>
              <a:t>学生の</a:t>
            </a:r>
            <a:r>
              <a:rPr lang="en-US" altLang="ja-JP" sz="3600" b="1" kern="0" dirty="0">
                <a:solidFill>
                  <a:srgbClr val="FFFFFF"/>
                </a:solidFill>
                <a:effectLst>
                  <a:outerShdw blurRad="38100" dist="38100" dir="2700000" algn="tl">
                    <a:srgbClr val="000000">
                      <a:alpha val="43137"/>
                    </a:srgbClr>
                  </a:outerShdw>
                </a:effectLst>
                <a:latin typeface="Times New Roman"/>
                <a:ea typeface="ＭＳ Ｐゴシック"/>
              </a:rPr>
              <a:t>Online</a:t>
            </a:r>
            <a:r>
              <a:rPr lang="ja-JP" altLang="en-US" sz="3600" b="1" kern="0" dirty="0">
                <a:solidFill>
                  <a:srgbClr val="FFFFFF"/>
                </a:solidFill>
                <a:effectLst>
                  <a:outerShdw blurRad="38100" dist="38100" dir="2700000" algn="tl">
                    <a:srgbClr val="000000">
                      <a:alpha val="43137"/>
                    </a:srgbClr>
                  </a:outerShdw>
                </a:effectLst>
                <a:latin typeface="Times New Roman"/>
                <a:ea typeface="ＭＳ Ｐゴシック"/>
              </a:rPr>
              <a:t>討論</a:t>
            </a:r>
            <a:r>
              <a:rPr lang="en-US" altLang="ja-JP" sz="3600" b="1" kern="0" dirty="0">
                <a:solidFill>
                  <a:srgbClr val="FFFFFF"/>
                </a:solidFill>
                <a:effectLst>
                  <a:outerShdw blurRad="38100" dist="38100" dir="2700000" algn="tl">
                    <a:srgbClr val="000000">
                      <a:alpha val="43137"/>
                    </a:srgbClr>
                  </a:outerShdw>
                </a:effectLst>
                <a:latin typeface="Times New Roman"/>
                <a:ea typeface="ＭＳ Ｐゴシック"/>
              </a:rPr>
              <a:t>2</a:t>
            </a:r>
          </a:p>
          <a:p>
            <a:pPr lvl="0" algn="ctr">
              <a:spcBef>
                <a:spcPct val="0"/>
              </a:spcBef>
              <a:defRPr/>
            </a:pPr>
            <a:endParaRPr kumimoji="1" lang="en-US" altLang="ja-JP" sz="36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埼玉医大　赤間啓一</a:t>
            </a:r>
          </a:p>
        </p:txBody>
      </p:sp>
    </p:spTree>
    <p:extLst>
      <p:ext uri="{BB962C8B-B14F-4D97-AF65-F5344CB8AC3E}">
        <p14:creationId xmlns:p14="http://schemas.microsoft.com/office/powerpoint/2010/main" val="2318386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8" name="Rectangle 101"/>
          <p:cNvSpPr>
            <a:spLocks noChangeArrowheads="1"/>
          </p:cNvSpPr>
          <p:nvPr/>
        </p:nvSpPr>
        <p:spPr bwMode="auto">
          <a:xfrm>
            <a:off x="0" y="-51807"/>
            <a:ext cx="26352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b="1" dirty="0">
                <a:solidFill>
                  <a:srgbClr val="0000FF"/>
                </a:solidFill>
              </a:rPr>
              <a:t>第</a:t>
            </a:r>
            <a:r>
              <a:rPr lang="en-US" altLang="ja-JP" b="1" dirty="0">
                <a:solidFill>
                  <a:srgbClr val="0000FF"/>
                </a:solidFill>
              </a:rPr>
              <a:t>4</a:t>
            </a:r>
            <a:r>
              <a:rPr lang="ja-JP" altLang="en-US" b="1" dirty="0">
                <a:solidFill>
                  <a:srgbClr val="0000FF"/>
                </a:solidFill>
              </a:rPr>
              <a:t>回討論課題</a:t>
            </a:r>
          </a:p>
        </p:txBody>
      </p:sp>
      <p:sp>
        <p:nvSpPr>
          <p:cNvPr id="154" name="Rectangle 42">
            <a:extLst>
              <a:ext uri="{FF2B5EF4-FFF2-40B4-BE49-F238E27FC236}">
                <a16:creationId xmlns:a16="http://schemas.microsoft.com/office/drawing/2014/main" id="{594E9045-A1B2-4430-B33D-F788374634CD}"/>
              </a:ext>
            </a:extLst>
          </p:cNvPr>
          <p:cNvSpPr>
            <a:spLocks noChangeArrowheads="1"/>
          </p:cNvSpPr>
          <p:nvPr/>
        </p:nvSpPr>
        <p:spPr bwMode="auto">
          <a:xfrm>
            <a:off x="0" y="461253"/>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solidFill>
                  <a:srgbClr val="9900FF"/>
                </a:solidFill>
              </a:rPr>
              <a:t>摩擦力は</a:t>
            </a:r>
            <a:r>
              <a:rPr lang="ja-JP" altLang="en-US" dirty="0">
                <a:solidFill>
                  <a:srgbClr val="9900FF"/>
                </a:solidFill>
              </a:rPr>
              <a:t>なぜ起こるか</a:t>
            </a:r>
            <a:r>
              <a:rPr lang="ja-JP" altLang="en-US" dirty="0"/>
              <a:t>。</a:t>
            </a:r>
            <a:r>
              <a:rPr lang="ja-JP" altLang="en-US" dirty="0">
                <a:solidFill>
                  <a:srgbClr val="9900FF"/>
                </a:solidFill>
              </a:rPr>
              <a:t>微視的な観点</a:t>
            </a:r>
            <a:r>
              <a:rPr lang="ja-JP" altLang="en-US" dirty="0"/>
              <a:t>から考察せよ。</a:t>
            </a:r>
            <a:endParaRPr kumimoji="1" lang="ja-JP" altLang="en-US" dirty="0"/>
          </a:p>
        </p:txBody>
      </p:sp>
      <p:sp>
        <p:nvSpPr>
          <p:cNvPr id="155" name="Rectangle 42">
            <a:extLst>
              <a:ext uri="{FF2B5EF4-FFF2-40B4-BE49-F238E27FC236}">
                <a16:creationId xmlns:a16="http://schemas.microsoft.com/office/drawing/2014/main" id="{CF36B6EE-A873-4DD1-9FA0-73793E692182}"/>
              </a:ext>
            </a:extLst>
          </p:cNvPr>
          <p:cNvSpPr>
            <a:spLocks noChangeArrowheads="1"/>
          </p:cNvSpPr>
          <p:nvPr/>
        </p:nvSpPr>
        <p:spPr bwMode="auto">
          <a:xfrm>
            <a:off x="0" y="96449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t>最大静止摩擦力は</a:t>
            </a:r>
            <a:r>
              <a:rPr lang="ja-JP" altLang="en-US" dirty="0">
                <a:solidFill>
                  <a:srgbClr val="9900FF"/>
                </a:solidFill>
              </a:rPr>
              <a:t>なぜ垂直抗力に比例するか</a:t>
            </a:r>
            <a:r>
              <a:rPr lang="ja-JP" altLang="en-US" dirty="0"/>
              <a:t>考察せよ。</a:t>
            </a:r>
            <a:endParaRPr kumimoji="1" lang="ja-JP" altLang="en-US" dirty="0"/>
          </a:p>
        </p:txBody>
      </p:sp>
      <p:sp>
        <p:nvSpPr>
          <p:cNvPr id="156" name="Rectangle 42">
            <a:extLst>
              <a:ext uri="{FF2B5EF4-FFF2-40B4-BE49-F238E27FC236}">
                <a16:creationId xmlns:a16="http://schemas.microsoft.com/office/drawing/2014/main" id="{5A96119F-FFC7-4E74-B621-60784BB77939}"/>
              </a:ext>
            </a:extLst>
          </p:cNvPr>
          <p:cNvSpPr>
            <a:spLocks noChangeArrowheads="1"/>
          </p:cNvSpPr>
          <p:nvPr/>
        </p:nvSpPr>
        <p:spPr bwMode="auto">
          <a:xfrm>
            <a:off x="0" y="1478148"/>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動摩擦力はなぜ垂直抗力に比例するか考察せよ。</a:t>
            </a:r>
          </a:p>
        </p:txBody>
      </p:sp>
      <p:sp>
        <p:nvSpPr>
          <p:cNvPr id="157" name="Rectangle 42">
            <a:extLst>
              <a:ext uri="{FF2B5EF4-FFF2-40B4-BE49-F238E27FC236}">
                <a16:creationId xmlns:a16="http://schemas.microsoft.com/office/drawing/2014/main" id="{3B6D83E6-2488-4EE9-9E5A-ADF46B258442}"/>
              </a:ext>
            </a:extLst>
          </p:cNvPr>
          <p:cNvSpPr>
            <a:spLocks noChangeArrowheads="1"/>
          </p:cNvSpPr>
          <p:nvPr/>
        </p:nvSpPr>
        <p:spPr bwMode="auto">
          <a:xfrm>
            <a:off x="0" y="199094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t>摩擦</a:t>
            </a:r>
            <a:r>
              <a:rPr lang="ja-JP" altLang="en-US" dirty="0"/>
              <a:t>のエネルギーは</a:t>
            </a:r>
            <a:r>
              <a:rPr lang="ja-JP" altLang="en-US" dirty="0">
                <a:solidFill>
                  <a:srgbClr val="9900FF"/>
                </a:solidFill>
              </a:rPr>
              <a:t>なぜ熱に変わるか</a:t>
            </a:r>
            <a:r>
              <a:rPr lang="ja-JP" altLang="en-US" dirty="0"/>
              <a:t>考察せよ。</a:t>
            </a:r>
            <a:endParaRPr kumimoji="1" lang="ja-JP" altLang="en-US" dirty="0"/>
          </a:p>
        </p:txBody>
      </p:sp>
      <p:grpSp>
        <p:nvGrpSpPr>
          <p:cNvPr id="14" name="グループ化 13">
            <a:extLst>
              <a:ext uri="{FF2B5EF4-FFF2-40B4-BE49-F238E27FC236}">
                <a16:creationId xmlns:a16="http://schemas.microsoft.com/office/drawing/2014/main" id="{0095FC8E-C282-48C6-A2DB-ACC4C9B867D5}"/>
              </a:ext>
            </a:extLst>
          </p:cNvPr>
          <p:cNvGrpSpPr/>
          <p:nvPr/>
        </p:nvGrpSpPr>
        <p:grpSpPr>
          <a:xfrm>
            <a:off x="60642" y="2541471"/>
            <a:ext cx="9151938" cy="4272420"/>
            <a:chOff x="-7938" y="2564331"/>
            <a:chExt cx="9151938" cy="4272420"/>
          </a:xfrm>
        </p:grpSpPr>
        <p:sp>
          <p:nvSpPr>
            <p:cNvPr id="161" name="AutoShape 76">
              <a:extLst>
                <a:ext uri="{FF2B5EF4-FFF2-40B4-BE49-F238E27FC236}">
                  <a16:creationId xmlns:a16="http://schemas.microsoft.com/office/drawing/2014/main" id="{AB6BF22A-6F03-4A87-8F44-9AE64AB2173C}"/>
                </a:ext>
              </a:extLst>
            </p:cNvPr>
            <p:cNvSpPr>
              <a:spLocks noChangeArrowheads="1"/>
            </p:cNvSpPr>
            <p:nvPr/>
          </p:nvSpPr>
          <p:spPr bwMode="auto">
            <a:xfrm>
              <a:off x="34290" y="2564331"/>
              <a:ext cx="8964612" cy="4226699"/>
            </a:xfrm>
            <a:prstGeom prst="roundRect">
              <a:avLst>
                <a:gd name="adj" fmla="val 5007"/>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effectLst>
          </p:spPr>
          <p:txBody>
            <a:bodyPr wrap="none" anchor="ctr"/>
            <a:lstStyle/>
            <a:p>
              <a:endParaRPr kumimoji="0" lang="ja-JP" altLang="en-US" dirty="0">
                <a:solidFill>
                  <a:srgbClr val="C84600"/>
                </a:solidFill>
              </a:endParaRPr>
            </a:p>
          </p:txBody>
        </p:sp>
        <p:sp>
          <p:nvSpPr>
            <p:cNvPr id="141" name="Rectangle 42">
              <a:extLst>
                <a:ext uri="{FF2B5EF4-FFF2-40B4-BE49-F238E27FC236}">
                  <a16:creationId xmlns:a16="http://schemas.microsoft.com/office/drawing/2014/main" id="{6A4C35D3-80B1-4552-9AF3-9D36B356A315}"/>
                </a:ext>
              </a:extLst>
            </p:cNvPr>
            <p:cNvSpPr>
              <a:spLocks noChangeArrowheads="1"/>
            </p:cNvSpPr>
            <p:nvPr/>
          </p:nvSpPr>
          <p:spPr bwMode="auto">
            <a:xfrm>
              <a:off x="0" y="4220528"/>
              <a:ext cx="9144000"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t>摩擦力には次の二つがある。　</a:t>
              </a:r>
            </a:p>
            <a:p>
              <a:r>
                <a:rPr kumimoji="1" lang="ja-JP" altLang="en-US" b="1" dirty="0">
                  <a:solidFill>
                    <a:schemeClr val="accent2"/>
                  </a:solidFill>
                </a:rPr>
                <a:t>   静止摩擦力</a:t>
              </a:r>
              <a:r>
                <a:rPr kumimoji="1" lang="ja-JP" altLang="en-US" b="1" dirty="0"/>
                <a:t>　</a:t>
              </a:r>
              <a:r>
                <a:rPr kumimoji="1" lang="ja-JP" altLang="en-US" dirty="0"/>
                <a:t>滑っていないとき滑るのを食い止める摩擦力</a:t>
              </a:r>
            </a:p>
            <a:p>
              <a:r>
                <a:rPr kumimoji="1" lang="ja-JP" altLang="en-US" b="1" dirty="0">
                  <a:solidFill>
                    <a:schemeClr val="accent2"/>
                  </a:solidFill>
                </a:rPr>
                <a:t>   動摩擦力</a:t>
              </a:r>
              <a:r>
                <a:rPr kumimoji="1" lang="ja-JP" altLang="en-US" b="1" dirty="0"/>
                <a:t>　</a:t>
              </a:r>
              <a:r>
                <a:rPr kumimoji="1" lang="ja-JP" altLang="en-US" dirty="0"/>
                <a:t>滑っているとき運動を妨げる摩擦力</a:t>
              </a:r>
            </a:p>
          </p:txBody>
        </p:sp>
        <p:sp>
          <p:nvSpPr>
            <p:cNvPr id="142" name="Rectangle 3">
              <a:extLst>
                <a:ext uri="{FF2B5EF4-FFF2-40B4-BE49-F238E27FC236}">
                  <a16:creationId xmlns:a16="http://schemas.microsoft.com/office/drawing/2014/main" id="{3CE30457-F4A0-462B-A2B9-98EC3D894B80}"/>
                </a:ext>
              </a:extLst>
            </p:cNvPr>
            <p:cNvSpPr>
              <a:spLocks noChangeArrowheads="1"/>
            </p:cNvSpPr>
            <p:nvPr/>
          </p:nvSpPr>
          <p:spPr bwMode="auto">
            <a:xfrm>
              <a:off x="0" y="2663190"/>
              <a:ext cx="91440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ja-JP" dirty="0"/>
                <a:t>                                 </a:t>
              </a:r>
              <a:r>
                <a:rPr kumimoji="1" lang="ja-JP" altLang="en-US" dirty="0"/>
                <a:t>物体が面に接し、滑る運動が可能なとき</a:t>
              </a:r>
            </a:p>
            <a:p>
              <a:r>
                <a:rPr kumimoji="1" lang="ja-JP" altLang="en-US" dirty="0"/>
                <a:t>物体は面から、面に垂直な力「</a:t>
              </a:r>
              <a:r>
                <a:rPr kumimoji="1" lang="ja-JP" altLang="en-US" b="1" dirty="0">
                  <a:solidFill>
                    <a:schemeClr val="accent2"/>
                  </a:solidFill>
                </a:rPr>
                <a:t>垂直抗力</a:t>
              </a:r>
              <a:r>
                <a:rPr kumimoji="1" lang="ja-JP" altLang="en-US" b="1" dirty="0"/>
                <a:t>」、</a:t>
              </a:r>
            </a:p>
            <a:p>
              <a:r>
                <a:rPr kumimoji="1" lang="ja-JP" altLang="en-US" dirty="0"/>
                <a:t>面に平行な力「</a:t>
              </a:r>
              <a:r>
                <a:rPr kumimoji="1" lang="ja-JP" altLang="en-US" b="1" dirty="0">
                  <a:solidFill>
                    <a:schemeClr val="accent2"/>
                  </a:solidFill>
                </a:rPr>
                <a:t>摩擦力</a:t>
              </a:r>
              <a:r>
                <a:rPr kumimoji="1" lang="ja-JP" altLang="en-US" b="1" dirty="0"/>
                <a:t>」</a:t>
              </a:r>
              <a:r>
                <a:rPr kumimoji="1" lang="ja-JP" altLang="en-US" dirty="0"/>
                <a:t>を受ける。</a:t>
              </a:r>
            </a:p>
          </p:txBody>
        </p:sp>
        <p:sp>
          <p:nvSpPr>
            <p:cNvPr id="144" name="Rectangle 23">
              <a:extLst>
                <a:ext uri="{FF2B5EF4-FFF2-40B4-BE49-F238E27FC236}">
                  <a16:creationId xmlns:a16="http://schemas.microsoft.com/office/drawing/2014/main" id="{F30D63C7-E2FE-4BA4-B048-3F093D48188E}"/>
                </a:ext>
              </a:extLst>
            </p:cNvPr>
            <p:cNvSpPr>
              <a:spLocks noChangeArrowheads="1"/>
            </p:cNvSpPr>
            <p:nvPr/>
          </p:nvSpPr>
          <p:spPr bwMode="auto">
            <a:xfrm>
              <a:off x="6227763" y="4220528"/>
              <a:ext cx="2592387" cy="4318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ja-JP" altLang="en-US"/>
            </a:p>
          </p:txBody>
        </p:sp>
        <p:sp>
          <p:nvSpPr>
            <p:cNvPr id="145" name="Rectangle 24">
              <a:extLst>
                <a:ext uri="{FF2B5EF4-FFF2-40B4-BE49-F238E27FC236}">
                  <a16:creationId xmlns:a16="http://schemas.microsoft.com/office/drawing/2014/main" id="{1FB163C1-FDD8-4566-958E-3A9527598B72}"/>
                </a:ext>
              </a:extLst>
            </p:cNvPr>
            <p:cNvSpPr>
              <a:spLocks noChangeArrowheads="1"/>
            </p:cNvSpPr>
            <p:nvPr/>
          </p:nvSpPr>
          <p:spPr bwMode="auto">
            <a:xfrm>
              <a:off x="6732588" y="3571240"/>
              <a:ext cx="1008062" cy="649288"/>
            </a:xfrm>
            <a:prstGeom prst="rect">
              <a:avLst/>
            </a:prstGeom>
            <a:solidFill>
              <a:schemeClr val="bg1"/>
            </a:solidFill>
            <a:ln w="9525">
              <a:solidFill>
                <a:schemeClr val="tx1"/>
              </a:solidFill>
              <a:miter lim="800000"/>
              <a:headEnd/>
              <a:tailEnd/>
            </a:ln>
          </p:spPr>
          <p:txBody>
            <a:bodyPr anchor="ctr">
              <a:spAutoFit/>
            </a:bodyPr>
            <a:lstStyle/>
            <a:p>
              <a:endParaRPr lang="ja-JP" altLang="en-US"/>
            </a:p>
          </p:txBody>
        </p:sp>
        <p:sp>
          <p:nvSpPr>
            <p:cNvPr id="146" name="Line 25">
              <a:extLst>
                <a:ext uri="{FF2B5EF4-FFF2-40B4-BE49-F238E27FC236}">
                  <a16:creationId xmlns:a16="http://schemas.microsoft.com/office/drawing/2014/main" id="{A31CE9B4-8468-4653-9939-B8DD77364A22}"/>
                </a:ext>
              </a:extLst>
            </p:cNvPr>
            <p:cNvSpPr>
              <a:spLocks noChangeShapeType="1"/>
            </p:cNvSpPr>
            <p:nvPr/>
          </p:nvSpPr>
          <p:spPr bwMode="auto">
            <a:xfrm flipH="1">
              <a:off x="6804025" y="4220528"/>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7" name="Line 26">
              <a:extLst>
                <a:ext uri="{FF2B5EF4-FFF2-40B4-BE49-F238E27FC236}">
                  <a16:creationId xmlns:a16="http://schemas.microsoft.com/office/drawing/2014/main" id="{F656FAC2-4654-4FB5-BD90-D2FA1A9B1E52}"/>
                </a:ext>
              </a:extLst>
            </p:cNvPr>
            <p:cNvSpPr>
              <a:spLocks noChangeShapeType="1"/>
            </p:cNvSpPr>
            <p:nvPr/>
          </p:nvSpPr>
          <p:spPr bwMode="auto">
            <a:xfrm flipV="1">
              <a:off x="7235825" y="3644265"/>
              <a:ext cx="0" cy="576263"/>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149" name="Line 28">
              <a:extLst>
                <a:ext uri="{FF2B5EF4-FFF2-40B4-BE49-F238E27FC236}">
                  <a16:creationId xmlns:a16="http://schemas.microsoft.com/office/drawing/2014/main" id="{DC8E8E0C-500C-4EA7-9BDD-395AE0A8222F}"/>
                </a:ext>
              </a:extLst>
            </p:cNvPr>
            <p:cNvSpPr>
              <a:spLocks noChangeShapeType="1"/>
            </p:cNvSpPr>
            <p:nvPr/>
          </p:nvSpPr>
          <p:spPr bwMode="auto">
            <a:xfrm>
              <a:off x="7454900" y="3644265"/>
              <a:ext cx="792163" cy="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wrap="none" anchor="ctr">
              <a:spAutoFit/>
            </a:bodyPr>
            <a:lstStyle/>
            <a:p>
              <a:endParaRPr lang="ja-JP" altLang="en-US"/>
            </a:p>
          </p:txBody>
        </p:sp>
        <p:sp>
          <p:nvSpPr>
            <p:cNvPr id="150" name="Rectangle 29">
              <a:extLst>
                <a:ext uri="{FF2B5EF4-FFF2-40B4-BE49-F238E27FC236}">
                  <a16:creationId xmlns:a16="http://schemas.microsoft.com/office/drawing/2014/main" id="{56A39E91-1759-4DE3-8575-9056EC9BBC29}"/>
                </a:ext>
              </a:extLst>
            </p:cNvPr>
            <p:cNvSpPr>
              <a:spLocks noChangeArrowheads="1"/>
            </p:cNvSpPr>
            <p:nvPr/>
          </p:nvSpPr>
          <p:spPr bwMode="auto">
            <a:xfrm>
              <a:off x="7092950" y="3068003"/>
              <a:ext cx="1557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solidFill>
                    <a:schemeClr val="accent1">
                      <a:lumMod val="75000"/>
                    </a:schemeClr>
                  </a:solidFill>
                </a:rPr>
                <a:t>滑る方向</a:t>
              </a:r>
            </a:p>
          </p:txBody>
        </p:sp>
        <p:sp>
          <p:nvSpPr>
            <p:cNvPr id="151" name="Rectangle 10">
              <a:extLst>
                <a:ext uri="{FF2B5EF4-FFF2-40B4-BE49-F238E27FC236}">
                  <a16:creationId xmlns:a16="http://schemas.microsoft.com/office/drawing/2014/main" id="{110B114F-2CEC-41C8-B724-10526FDD8879}"/>
                </a:ext>
              </a:extLst>
            </p:cNvPr>
            <p:cNvSpPr>
              <a:spLocks noChangeArrowheads="1"/>
            </p:cNvSpPr>
            <p:nvPr/>
          </p:nvSpPr>
          <p:spPr bwMode="auto">
            <a:xfrm>
              <a:off x="6588125" y="422052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solidFill>
                    <a:schemeClr val="accent1">
                      <a:lumMod val="75000"/>
                    </a:schemeClr>
                  </a:solidFill>
                </a:rPr>
                <a:t>摩擦力</a:t>
              </a:r>
            </a:p>
          </p:txBody>
        </p:sp>
        <p:sp>
          <p:nvSpPr>
            <p:cNvPr id="152" name="Rectangle 11">
              <a:extLst>
                <a:ext uri="{FF2B5EF4-FFF2-40B4-BE49-F238E27FC236}">
                  <a16:creationId xmlns:a16="http://schemas.microsoft.com/office/drawing/2014/main" id="{2F3B82BD-4859-44EF-A583-66517521A871}"/>
                </a:ext>
              </a:extLst>
            </p:cNvPr>
            <p:cNvSpPr>
              <a:spLocks noChangeArrowheads="1"/>
            </p:cNvSpPr>
            <p:nvPr/>
          </p:nvSpPr>
          <p:spPr bwMode="auto">
            <a:xfrm>
              <a:off x="5580063" y="3644265"/>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ja-JP" altLang="en-US">
                  <a:solidFill>
                    <a:schemeClr val="accent1">
                      <a:lumMod val="75000"/>
                    </a:schemeClr>
                  </a:solidFill>
                </a:rPr>
                <a:t>垂直抗力</a:t>
              </a:r>
            </a:p>
          </p:txBody>
        </p:sp>
        <p:sp>
          <p:nvSpPr>
            <p:cNvPr id="153" name="AutoShape 39">
              <a:extLst>
                <a:ext uri="{FF2B5EF4-FFF2-40B4-BE49-F238E27FC236}">
                  <a16:creationId xmlns:a16="http://schemas.microsoft.com/office/drawing/2014/main" id="{2B0E3DAF-9418-4249-801D-8ED3D158EB1C}"/>
                </a:ext>
              </a:extLst>
            </p:cNvPr>
            <p:cNvSpPr>
              <a:spLocks/>
            </p:cNvSpPr>
            <p:nvPr/>
          </p:nvSpPr>
          <p:spPr bwMode="auto">
            <a:xfrm>
              <a:off x="179388" y="4868228"/>
              <a:ext cx="107950" cy="720725"/>
            </a:xfrm>
            <a:prstGeom prst="leftBracket">
              <a:avLst>
                <a:gd name="adj" fmla="val 5563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158" name="Rectangle 42">
              <a:extLst>
                <a:ext uri="{FF2B5EF4-FFF2-40B4-BE49-F238E27FC236}">
                  <a16:creationId xmlns:a16="http://schemas.microsoft.com/office/drawing/2014/main" id="{EC2CEF2B-50CA-4AB7-8A2F-28DCBE624AF7}"/>
                </a:ext>
              </a:extLst>
            </p:cNvPr>
            <p:cNvSpPr>
              <a:spLocks noChangeArrowheads="1"/>
            </p:cNvSpPr>
            <p:nvPr/>
          </p:nvSpPr>
          <p:spPr bwMode="auto">
            <a:xfrm>
              <a:off x="0" y="5799873"/>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ja-JP" altLang="en-US" dirty="0"/>
                <a:t>最大静止摩擦力は</a:t>
              </a:r>
              <a:r>
                <a:rPr lang="ja-JP" altLang="en-US" dirty="0"/>
                <a:t>垂直抗力に比例する。</a:t>
              </a:r>
              <a:endParaRPr kumimoji="1" lang="ja-JP" altLang="en-US" dirty="0"/>
            </a:p>
          </p:txBody>
        </p:sp>
        <p:sp>
          <p:nvSpPr>
            <p:cNvPr id="159" name="Rectangle 42">
              <a:extLst>
                <a:ext uri="{FF2B5EF4-FFF2-40B4-BE49-F238E27FC236}">
                  <a16:creationId xmlns:a16="http://schemas.microsoft.com/office/drawing/2014/main" id="{E4DE71FD-1AF4-4F98-BFCD-9CB470948937}"/>
                </a:ext>
              </a:extLst>
            </p:cNvPr>
            <p:cNvSpPr>
              <a:spLocks noChangeArrowheads="1"/>
            </p:cNvSpPr>
            <p:nvPr/>
          </p:nvSpPr>
          <p:spPr bwMode="auto">
            <a:xfrm>
              <a:off x="0" y="6313531"/>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動摩擦力は垂直抗力に比例する。</a:t>
              </a:r>
            </a:p>
          </p:txBody>
        </p:sp>
        <p:sp>
          <p:nvSpPr>
            <p:cNvPr id="163" name="Rectangle 2">
              <a:extLst>
                <a:ext uri="{FF2B5EF4-FFF2-40B4-BE49-F238E27FC236}">
                  <a16:creationId xmlns:a16="http://schemas.microsoft.com/office/drawing/2014/main" id="{0FFC6331-F86D-45AA-854A-50C60AD6F8FF}"/>
                </a:ext>
              </a:extLst>
            </p:cNvPr>
            <p:cNvSpPr txBox="1">
              <a:spLocks noChangeArrowheads="1"/>
            </p:cNvSpPr>
            <p:nvPr/>
          </p:nvSpPr>
          <p:spPr bwMode="auto">
            <a:xfrm>
              <a:off x="-7938" y="2663190"/>
              <a:ext cx="3348038"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a:lstStyle>
            <a:p>
              <a:pPr algn="l"/>
              <a:r>
                <a:rPr lang="ja-JP" altLang="en-US" sz="2800" b="1" kern="0">
                  <a:solidFill>
                    <a:schemeClr val="accent2"/>
                  </a:solidFill>
                </a:rPr>
                <a:t>垂直抗力、摩擦力</a:t>
              </a:r>
              <a:endParaRPr lang="ja-JP" altLang="en-US" sz="2800" b="1" kern="0" dirty="0">
                <a:solidFill>
                  <a:schemeClr val="accent2"/>
                </a:solidFill>
              </a:endParaRPr>
            </a:p>
          </p:txBody>
        </p:sp>
      </p:grpSp>
    </p:spTree>
    <p:extLst>
      <p:ext uri="{BB962C8B-B14F-4D97-AF65-F5344CB8AC3E}">
        <p14:creationId xmlns:p14="http://schemas.microsoft.com/office/powerpoint/2010/main" val="23150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0"/>
      <p:bldP spid="155" grpId="0"/>
      <p:bldP spid="156" grpId="0"/>
      <p:bldP spid="15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42">
            <a:extLst>
              <a:ext uri="{FF2B5EF4-FFF2-40B4-BE49-F238E27FC236}">
                <a16:creationId xmlns:a16="http://schemas.microsoft.com/office/drawing/2014/main" id="{A8D63E02-2A62-417E-9459-CA34F2B69E08}"/>
              </a:ext>
            </a:extLst>
          </p:cNvPr>
          <p:cNvSpPr>
            <a:spLocks noChangeArrowheads="1"/>
          </p:cNvSpPr>
          <p:nvPr/>
        </p:nvSpPr>
        <p:spPr bwMode="auto">
          <a:xfrm>
            <a:off x="0" y="404972"/>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en-US" dirty="0"/>
              <a:t>互いに滑る両方の面を微視的に見ると巨視的には見えない</a:t>
            </a:r>
            <a:r>
              <a:rPr lang="ja-JP" altLang="en-US" dirty="0">
                <a:solidFill>
                  <a:srgbClr val="9900FF"/>
                </a:solidFill>
              </a:rPr>
              <a:t>凸凹がある</a:t>
            </a:r>
            <a:r>
              <a:rPr lang="ja-JP" altLang="en-US" dirty="0"/>
              <a:t>。物体を垂直に一定の力</a:t>
            </a:r>
            <a:r>
              <a:rPr lang="en-US" altLang="ja-JP" i="1" dirty="0">
                <a:latin typeface="Bookman Old Style" panose="02050604050505020204" pitchFamily="18" charset="0"/>
              </a:rPr>
              <a:t>N</a:t>
            </a:r>
            <a:r>
              <a:rPr lang="ja-JP" altLang="en-US" dirty="0"/>
              <a:t>で押し付けて、平行な力で滑らせると、物体の重心は垂直方向に上下する。</a:t>
            </a:r>
            <a:endParaRPr kumimoji="1" lang="ja-JP" altLang="en-US" dirty="0"/>
          </a:p>
        </p:txBody>
      </p:sp>
      <p:sp>
        <p:nvSpPr>
          <p:cNvPr id="3" name="フリーフォーム: 図形 2">
            <a:extLst>
              <a:ext uri="{FF2B5EF4-FFF2-40B4-BE49-F238E27FC236}">
                <a16:creationId xmlns:a16="http://schemas.microsoft.com/office/drawing/2014/main" id="{F20F7EDA-5DF9-4E2C-8A78-5204F6719FD8}"/>
              </a:ext>
            </a:extLst>
          </p:cNvPr>
          <p:cNvSpPr/>
          <p:nvPr/>
        </p:nvSpPr>
        <p:spPr bwMode="auto">
          <a:xfrm>
            <a:off x="445899" y="1789967"/>
            <a:ext cx="8326091" cy="668480"/>
          </a:xfrm>
          <a:custGeom>
            <a:avLst/>
            <a:gdLst>
              <a:gd name="connsiteX0" fmla="*/ 0 w 7805394"/>
              <a:gd name="connsiteY0" fmla="*/ 1895662 h 1895662"/>
              <a:gd name="connsiteX1" fmla="*/ 1197204 w 7805394"/>
              <a:gd name="connsiteY1" fmla="*/ 594763 h 1895662"/>
              <a:gd name="connsiteX2" fmla="*/ 2582944 w 7805394"/>
              <a:gd name="connsiteY2" fmla="*/ 1462029 h 1895662"/>
              <a:gd name="connsiteX3" fmla="*/ 3968684 w 7805394"/>
              <a:gd name="connsiteY3" fmla="*/ 874 h 1895662"/>
              <a:gd name="connsiteX4" fmla="*/ 5731497 w 7805394"/>
              <a:gd name="connsiteY4" fmla="*/ 1707126 h 1895662"/>
              <a:gd name="connsiteX5" fmla="*/ 7022969 w 7805394"/>
              <a:gd name="connsiteY5" fmla="*/ 839860 h 1895662"/>
              <a:gd name="connsiteX6" fmla="*/ 7805394 w 7805394"/>
              <a:gd name="connsiteY6" fmla="*/ 1311200 h 1895662"/>
              <a:gd name="connsiteX7" fmla="*/ 7805394 w 7805394"/>
              <a:gd name="connsiteY7" fmla="*/ 1311200 h 1895662"/>
              <a:gd name="connsiteX0" fmla="*/ 0 w 7805394"/>
              <a:gd name="connsiteY0" fmla="*/ 1305095 h 1305095"/>
              <a:gd name="connsiteX1" fmla="*/ 1197204 w 7805394"/>
              <a:gd name="connsiteY1" fmla="*/ 4196 h 1305095"/>
              <a:gd name="connsiteX2" fmla="*/ 2582944 w 7805394"/>
              <a:gd name="connsiteY2" fmla="*/ 871462 h 1305095"/>
              <a:gd name="connsiteX3" fmla="*/ 4094428 w 7805394"/>
              <a:gd name="connsiteY3" fmla="*/ 334347 h 1305095"/>
              <a:gd name="connsiteX4" fmla="*/ 5731497 w 7805394"/>
              <a:gd name="connsiteY4" fmla="*/ 1116559 h 1305095"/>
              <a:gd name="connsiteX5" fmla="*/ 7022969 w 7805394"/>
              <a:gd name="connsiteY5" fmla="*/ 249293 h 1305095"/>
              <a:gd name="connsiteX6" fmla="*/ 7805394 w 7805394"/>
              <a:gd name="connsiteY6" fmla="*/ 720633 h 1305095"/>
              <a:gd name="connsiteX7" fmla="*/ 7805394 w 7805394"/>
              <a:gd name="connsiteY7" fmla="*/ 720633 h 1305095"/>
              <a:gd name="connsiteX0" fmla="*/ 0 w 7805394"/>
              <a:gd name="connsiteY0" fmla="*/ 1303414 h 1303414"/>
              <a:gd name="connsiteX1" fmla="*/ 1197204 w 7805394"/>
              <a:gd name="connsiteY1" fmla="*/ 2515 h 1303414"/>
              <a:gd name="connsiteX2" fmla="*/ 1832483 w 7805394"/>
              <a:gd name="connsiteY2" fmla="*/ 970622 h 1303414"/>
              <a:gd name="connsiteX3" fmla="*/ 2582944 w 7805394"/>
              <a:gd name="connsiteY3" fmla="*/ 869781 h 1303414"/>
              <a:gd name="connsiteX4" fmla="*/ 4094428 w 7805394"/>
              <a:gd name="connsiteY4" fmla="*/ 332666 h 1303414"/>
              <a:gd name="connsiteX5" fmla="*/ 5731497 w 7805394"/>
              <a:gd name="connsiteY5" fmla="*/ 1114878 h 1303414"/>
              <a:gd name="connsiteX6" fmla="*/ 7022969 w 7805394"/>
              <a:gd name="connsiteY6" fmla="*/ 247612 h 1303414"/>
              <a:gd name="connsiteX7" fmla="*/ 7805394 w 7805394"/>
              <a:gd name="connsiteY7" fmla="*/ 718952 h 1303414"/>
              <a:gd name="connsiteX8" fmla="*/ 7805394 w 7805394"/>
              <a:gd name="connsiteY8" fmla="*/ 718952 h 1303414"/>
              <a:gd name="connsiteX0" fmla="*/ 0 w 7805394"/>
              <a:gd name="connsiteY0" fmla="*/ 1303414 h 1303414"/>
              <a:gd name="connsiteX1" fmla="*/ 1197204 w 7805394"/>
              <a:gd name="connsiteY1" fmla="*/ 2515 h 1303414"/>
              <a:gd name="connsiteX2" fmla="*/ 1832483 w 7805394"/>
              <a:gd name="connsiteY2" fmla="*/ 970622 h 1303414"/>
              <a:gd name="connsiteX3" fmla="*/ 2582944 w 7805394"/>
              <a:gd name="connsiteY3" fmla="*/ 333839 h 1303414"/>
              <a:gd name="connsiteX4" fmla="*/ 4094428 w 7805394"/>
              <a:gd name="connsiteY4" fmla="*/ 332666 h 1303414"/>
              <a:gd name="connsiteX5" fmla="*/ 5731497 w 7805394"/>
              <a:gd name="connsiteY5" fmla="*/ 1114878 h 1303414"/>
              <a:gd name="connsiteX6" fmla="*/ 7022969 w 7805394"/>
              <a:gd name="connsiteY6" fmla="*/ 247612 h 1303414"/>
              <a:gd name="connsiteX7" fmla="*/ 7805394 w 7805394"/>
              <a:gd name="connsiteY7" fmla="*/ 718952 h 1303414"/>
              <a:gd name="connsiteX8" fmla="*/ 7805394 w 7805394"/>
              <a:gd name="connsiteY8" fmla="*/ 718952 h 1303414"/>
              <a:gd name="connsiteX0" fmla="*/ 0 w 7805394"/>
              <a:gd name="connsiteY0" fmla="*/ 1284985 h 1284985"/>
              <a:gd name="connsiteX1" fmla="*/ 900096 w 7805394"/>
              <a:gd name="connsiteY1" fmla="*/ 2567 h 1284985"/>
              <a:gd name="connsiteX2" fmla="*/ 1832483 w 7805394"/>
              <a:gd name="connsiteY2" fmla="*/ 952193 h 1284985"/>
              <a:gd name="connsiteX3" fmla="*/ 2582944 w 7805394"/>
              <a:gd name="connsiteY3" fmla="*/ 315410 h 1284985"/>
              <a:gd name="connsiteX4" fmla="*/ 4094428 w 7805394"/>
              <a:gd name="connsiteY4" fmla="*/ 314237 h 1284985"/>
              <a:gd name="connsiteX5" fmla="*/ 5731497 w 7805394"/>
              <a:gd name="connsiteY5" fmla="*/ 1096449 h 1284985"/>
              <a:gd name="connsiteX6" fmla="*/ 7022969 w 7805394"/>
              <a:gd name="connsiteY6" fmla="*/ 229183 h 1284985"/>
              <a:gd name="connsiteX7" fmla="*/ 7805394 w 7805394"/>
              <a:gd name="connsiteY7" fmla="*/ 700523 h 1284985"/>
              <a:gd name="connsiteX8" fmla="*/ 7805394 w 7805394"/>
              <a:gd name="connsiteY8" fmla="*/ 700523 h 1284985"/>
              <a:gd name="connsiteX0" fmla="*/ 0 w 7795150"/>
              <a:gd name="connsiteY0" fmla="*/ 1303740 h 1303740"/>
              <a:gd name="connsiteX1" fmla="*/ 889852 w 7795150"/>
              <a:gd name="connsiteY1" fmla="*/ 2842 h 1303740"/>
              <a:gd name="connsiteX2" fmla="*/ 1822239 w 7795150"/>
              <a:gd name="connsiteY2" fmla="*/ 952468 h 1303740"/>
              <a:gd name="connsiteX3" fmla="*/ 2572700 w 7795150"/>
              <a:gd name="connsiteY3" fmla="*/ 315685 h 1303740"/>
              <a:gd name="connsiteX4" fmla="*/ 4084184 w 7795150"/>
              <a:gd name="connsiteY4" fmla="*/ 314512 h 1303740"/>
              <a:gd name="connsiteX5" fmla="*/ 5721253 w 7795150"/>
              <a:gd name="connsiteY5" fmla="*/ 1096724 h 1303740"/>
              <a:gd name="connsiteX6" fmla="*/ 7012725 w 7795150"/>
              <a:gd name="connsiteY6" fmla="*/ 229458 h 1303740"/>
              <a:gd name="connsiteX7" fmla="*/ 7795150 w 7795150"/>
              <a:gd name="connsiteY7" fmla="*/ 700798 h 1303740"/>
              <a:gd name="connsiteX8" fmla="*/ 7795150 w 7795150"/>
              <a:gd name="connsiteY8" fmla="*/ 700798 h 1303740"/>
              <a:gd name="connsiteX0" fmla="*/ 0 w 7795150"/>
              <a:gd name="connsiteY0" fmla="*/ 1303740 h 1303740"/>
              <a:gd name="connsiteX1" fmla="*/ 889852 w 7795150"/>
              <a:gd name="connsiteY1" fmla="*/ 2842 h 1303740"/>
              <a:gd name="connsiteX2" fmla="*/ 1822239 w 7795150"/>
              <a:gd name="connsiteY2" fmla="*/ 952468 h 1303740"/>
              <a:gd name="connsiteX3" fmla="*/ 2572700 w 7795150"/>
              <a:gd name="connsiteY3" fmla="*/ 315685 h 1303740"/>
              <a:gd name="connsiteX4" fmla="*/ 4084184 w 7795150"/>
              <a:gd name="connsiteY4" fmla="*/ 314512 h 1303740"/>
              <a:gd name="connsiteX5" fmla="*/ 5721253 w 7795150"/>
              <a:gd name="connsiteY5" fmla="*/ 1096724 h 1303740"/>
              <a:gd name="connsiteX6" fmla="*/ 7012725 w 7795150"/>
              <a:gd name="connsiteY6" fmla="*/ 229458 h 1303740"/>
              <a:gd name="connsiteX7" fmla="*/ 7795150 w 7795150"/>
              <a:gd name="connsiteY7" fmla="*/ 700798 h 1303740"/>
              <a:gd name="connsiteX8" fmla="*/ 7795150 w 7795150"/>
              <a:gd name="connsiteY8" fmla="*/ 700798 h 1303740"/>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4084184 w 7795150"/>
              <a:gd name="connsiteY4" fmla="*/ 296090 h 1285318"/>
              <a:gd name="connsiteX5" fmla="*/ 5721253 w 7795150"/>
              <a:gd name="connsiteY5" fmla="*/ 1078302 h 1285318"/>
              <a:gd name="connsiteX6" fmla="*/ 7012725 w 7795150"/>
              <a:gd name="connsiteY6" fmla="*/ 211036 h 1285318"/>
              <a:gd name="connsiteX7" fmla="*/ 7795150 w 7795150"/>
              <a:gd name="connsiteY7" fmla="*/ 682376 h 1285318"/>
              <a:gd name="connsiteX8" fmla="*/ 7795150 w 7795150"/>
              <a:gd name="connsiteY8"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721253 w 7795150"/>
              <a:gd name="connsiteY6" fmla="*/ 1078302 h 1285318"/>
              <a:gd name="connsiteX7" fmla="*/ 7012725 w 7795150"/>
              <a:gd name="connsiteY7" fmla="*/ 211036 h 1285318"/>
              <a:gd name="connsiteX8" fmla="*/ 7795150 w 7795150"/>
              <a:gd name="connsiteY8" fmla="*/ 682376 h 1285318"/>
              <a:gd name="connsiteX9" fmla="*/ 7795150 w 7795150"/>
              <a:gd name="connsiteY9"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711008 w 7795150"/>
              <a:gd name="connsiteY6" fmla="*/ 246667 h 1285318"/>
              <a:gd name="connsiteX7" fmla="*/ 7012725 w 7795150"/>
              <a:gd name="connsiteY7" fmla="*/ 211036 h 1285318"/>
              <a:gd name="connsiteX8" fmla="*/ 7795150 w 7795150"/>
              <a:gd name="connsiteY8" fmla="*/ 682376 h 1285318"/>
              <a:gd name="connsiteX9" fmla="*/ 7795150 w 7795150"/>
              <a:gd name="connsiteY9"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7012725 w 7795150"/>
              <a:gd name="connsiteY8" fmla="*/ 211036 h 1285318"/>
              <a:gd name="connsiteX9" fmla="*/ 7795150 w 7795150"/>
              <a:gd name="connsiteY9" fmla="*/ 682376 h 1285318"/>
              <a:gd name="connsiteX10" fmla="*/ 7795150 w 7795150"/>
              <a:gd name="connsiteY10"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795150 w 7795150"/>
              <a:gd name="connsiteY10" fmla="*/ 682376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795150 w 7795150"/>
              <a:gd name="connsiteY10"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518530 w 7795150"/>
              <a:gd name="connsiteY10" fmla="*/ 490505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422301 w 7795150"/>
              <a:gd name="connsiteY8" fmla="*/ 1137332 h 1285318"/>
              <a:gd name="connsiteX9" fmla="*/ 7012725 w 7795150"/>
              <a:gd name="connsiteY9" fmla="*/ 211036 h 1285318"/>
              <a:gd name="connsiteX10" fmla="*/ 7518530 w 7795150"/>
              <a:gd name="connsiteY10" fmla="*/ 490505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422301 w 7795150"/>
              <a:gd name="connsiteY8" fmla="*/ 1137332 h 1285318"/>
              <a:gd name="connsiteX9" fmla="*/ 7012725 w 7795150"/>
              <a:gd name="connsiteY9" fmla="*/ 211036 h 1285318"/>
              <a:gd name="connsiteX10" fmla="*/ 7549265 w 7795150"/>
              <a:gd name="connsiteY10" fmla="*/ 841639 h 1285318"/>
              <a:gd name="connsiteX11" fmla="*/ 7795150 w 7795150"/>
              <a:gd name="connsiteY11" fmla="*/ 682376 h 1285318"/>
              <a:gd name="connsiteX0" fmla="*/ 0 w 7795150"/>
              <a:gd name="connsiteY0" fmla="*/ 1282841 h 1282841"/>
              <a:gd name="connsiteX1" fmla="*/ 541597 w 7795150"/>
              <a:gd name="connsiteY1" fmla="*/ 1060932 h 1282841"/>
              <a:gd name="connsiteX2" fmla="*/ 1033284 w 7795150"/>
              <a:gd name="connsiteY2" fmla="*/ 424 h 1282841"/>
              <a:gd name="connsiteX3" fmla="*/ 1822239 w 7795150"/>
              <a:gd name="connsiteY3" fmla="*/ 931569 h 1282841"/>
              <a:gd name="connsiteX4" fmla="*/ 2572700 w 7795150"/>
              <a:gd name="connsiteY4" fmla="*/ 294786 h 1282841"/>
              <a:gd name="connsiteX5" fmla="*/ 3338518 w 7795150"/>
              <a:gd name="connsiteY5" fmla="*/ 987009 h 1282841"/>
              <a:gd name="connsiteX6" fmla="*/ 4084184 w 7795150"/>
              <a:gd name="connsiteY6" fmla="*/ 293613 h 1282841"/>
              <a:gd name="connsiteX7" fmla="*/ 5059699 w 7795150"/>
              <a:gd name="connsiteY7" fmla="*/ 1079413 h 1282841"/>
              <a:gd name="connsiteX8" fmla="*/ 5711008 w 7795150"/>
              <a:gd name="connsiteY8" fmla="*/ 244190 h 1282841"/>
              <a:gd name="connsiteX9" fmla="*/ 6422301 w 7795150"/>
              <a:gd name="connsiteY9" fmla="*/ 1134855 h 1282841"/>
              <a:gd name="connsiteX10" fmla="*/ 7012725 w 7795150"/>
              <a:gd name="connsiteY10" fmla="*/ 208559 h 1282841"/>
              <a:gd name="connsiteX11" fmla="*/ 7549265 w 7795150"/>
              <a:gd name="connsiteY11" fmla="*/ 839162 h 1282841"/>
              <a:gd name="connsiteX12" fmla="*/ 7795150 w 7795150"/>
              <a:gd name="connsiteY12" fmla="*/ 679899 h 1282841"/>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379499 w 7836131"/>
              <a:gd name="connsiteY5" fmla="*/ 987009 h 1134884"/>
              <a:gd name="connsiteX6" fmla="*/ 4125165 w 7836131"/>
              <a:gd name="connsiteY6" fmla="*/ 293613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615138 w 7836131"/>
              <a:gd name="connsiteY5" fmla="*/ 802201 h 1134884"/>
              <a:gd name="connsiteX6" fmla="*/ 4125165 w 7836131"/>
              <a:gd name="connsiteY6" fmla="*/ 293613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615138 w 7836131"/>
              <a:gd name="connsiteY5" fmla="*/ 802201 h 1134884"/>
              <a:gd name="connsiteX6" fmla="*/ 4309577 w 7836131"/>
              <a:gd name="connsiteY6" fmla="*/ 349056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36131" h="1134884">
                <a:moveTo>
                  <a:pt x="0" y="802342"/>
                </a:moveTo>
                <a:cubicBezTo>
                  <a:pt x="83436" y="731476"/>
                  <a:pt x="410364" y="1274668"/>
                  <a:pt x="582578" y="1060932"/>
                </a:cubicBezTo>
                <a:cubicBezTo>
                  <a:pt x="754792" y="847196"/>
                  <a:pt x="860825" y="21984"/>
                  <a:pt x="1074265" y="424"/>
                </a:cubicBezTo>
                <a:cubicBezTo>
                  <a:pt x="1287705" y="-21136"/>
                  <a:pt x="1632263" y="787025"/>
                  <a:pt x="1863220" y="931569"/>
                </a:cubicBezTo>
                <a:cubicBezTo>
                  <a:pt x="2094177" y="1076113"/>
                  <a:pt x="2321695" y="316347"/>
                  <a:pt x="2613681" y="294786"/>
                </a:cubicBezTo>
                <a:cubicBezTo>
                  <a:pt x="2905667" y="273225"/>
                  <a:pt x="3363224" y="802397"/>
                  <a:pt x="3615138" y="802201"/>
                </a:cubicBezTo>
                <a:cubicBezTo>
                  <a:pt x="3867052" y="802006"/>
                  <a:pt x="4061987" y="302854"/>
                  <a:pt x="4309577" y="349056"/>
                </a:cubicBezTo>
                <a:cubicBezTo>
                  <a:pt x="4557167" y="395258"/>
                  <a:pt x="4829543" y="1087650"/>
                  <a:pt x="5100680" y="1079413"/>
                </a:cubicBezTo>
                <a:cubicBezTo>
                  <a:pt x="5371817" y="1071176"/>
                  <a:pt x="5524889" y="234950"/>
                  <a:pt x="5751989" y="244190"/>
                </a:cubicBezTo>
                <a:cubicBezTo>
                  <a:pt x="5979089" y="253430"/>
                  <a:pt x="6246329" y="1140793"/>
                  <a:pt x="6463282" y="1134855"/>
                </a:cubicBezTo>
                <a:cubicBezTo>
                  <a:pt x="6680235" y="1128917"/>
                  <a:pt x="6865879" y="257841"/>
                  <a:pt x="7053706" y="208559"/>
                </a:cubicBezTo>
                <a:cubicBezTo>
                  <a:pt x="7241533" y="159277"/>
                  <a:pt x="7459842" y="760605"/>
                  <a:pt x="7590246" y="839162"/>
                </a:cubicBezTo>
                <a:cubicBezTo>
                  <a:pt x="7720650" y="917719"/>
                  <a:pt x="7791735" y="635600"/>
                  <a:pt x="7836131" y="679899"/>
                </a:cubicBezTo>
              </a:path>
            </a:pathLst>
          </a:custGeom>
          <a:noFill/>
          <a:ln w="28575" cap="flat" cmpd="sng" algn="ctr">
            <a:solidFill>
              <a:srgbClr val="00A3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ts val="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6" name="Rectangle 7">
            <a:extLst>
              <a:ext uri="{FF2B5EF4-FFF2-40B4-BE49-F238E27FC236}">
                <a16:creationId xmlns:a16="http://schemas.microsoft.com/office/drawing/2014/main" id="{D9562D4F-6554-451E-885C-74CD7717C58A}"/>
              </a:ext>
            </a:extLst>
          </p:cNvPr>
          <p:cNvSpPr txBox="1">
            <a:spLocks noChangeArrowheads="1"/>
          </p:cNvSpPr>
          <p:nvPr/>
        </p:nvSpPr>
        <p:spPr bwMode="auto">
          <a:xfrm>
            <a:off x="-2311" y="12381"/>
            <a:ext cx="5543140" cy="523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spcBef>
                <a:spcPts val="0"/>
              </a:spcBef>
            </a:pPr>
            <a:r>
              <a:rPr lang="zh-TW" altLang="en-US" sz="2800" dirty="0">
                <a:solidFill>
                  <a:srgbClr val="3333FF"/>
                </a:solidFill>
              </a:rPr>
              <a:t>第</a:t>
            </a:r>
            <a:r>
              <a:rPr lang="en-US" altLang="zh-TW" sz="2800" dirty="0">
                <a:solidFill>
                  <a:srgbClr val="3333FF"/>
                </a:solidFill>
              </a:rPr>
              <a:t>4</a:t>
            </a:r>
            <a:r>
              <a:rPr lang="zh-TW" altLang="en-US" sz="2800" dirty="0">
                <a:solidFill>
                  <a:srgbClr val="3333FF"/>
                </a:solidFill>
              </a:rPr>
              <a:t>回</a:t>
            </a:r>
            <a:r>
              <a:rPr lang="ja-JP" altLang="en-US" sz="2800" dirty="0">
                <a:solidFill>
                  <a:srgbClr val="3333FF"/>
                </a:solidFill>
              </a:rPr>
              <a:t>討論課題</a:t>
            </a:r>
            <a:r>
              <a:rPr lang="zh-TW" altLang="en-US" sz="2800" dirty="0">
                <a:solidFill>
                  <a:srgbClr val="3333FF"/>
                </a:solidFill>
              </a:rPr>
              <a:t>解答</a:t>
            </a:r>
            <a:r>
              <a:rPr lang="ja-JP" altLang="en-US" sz="2800" dirty="0">
                <a:solidFill>
                  <a:srgbClr val="3333FF"/>
                </a:solidFill>
              </a:rPr>
              <a:t>　</a:t>
            </a:r>
            <a:endParaRPr lang="en-US" altLang="ja-JP" sz="2800" kern="0" dirty="0">
              <a:solidFill>
                <a:schemeClr val="tx1"/>
              </a:solidFill>
            </a:endParaRPr>
          </a:p>
        </p:txBody>
      </p:sp>
      <p:sp>
        <p:nvSpPr>
          <p:cNvPr id="8" name="Rectangle 42">
            <a:extLst>
              <a:ext uri="{FF2B5EF4-FFF2-40B4-BE49-F238E27FC236}">
                <a16:creationId xmlns:a16="http://schemas.microsoft.com/office/drawing/2014/main" id="{426A12F7-E1DD-48CD-9562-1DAB9B5398BA}"/>
              </a:ext>
            </a:extLst>
          </p:cNvPr>
          <p:cNvSpPr>
            <a:spLocks noChangeArrowheads="1"/>
          </p:cNvSpPr>
          <p:nvPr/>
        </p:nvSpPr>
        <p:spPr bwMode="auto">
          <a:xfrm>
            <a:off x="36944" y="2543661"/>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ja-JP" dirty="0"/>
              <a:t>ミクロの世界では力学的エネルギーの損失はないと</a:t>
            </a:r>
            <a:r>
              <a:rPr lang="ja-JP" altLang="en-US" dirty="0"/>
              <a:t>する</a:t>
            </a:r>
            <a:r>
              <a:rPr lang="ja-JP" altLang="ja-JP" dirty="0"/>
              <a:t>。</a:t>
            </a:r>
            <a:endParaRPr lang="en-US" altLang="ja-JP" dirty="0"/>
          </a:p>
        </p:txBody>
      </p:sp>
      <p:sp>
        <p:nvSpPr>
          <p:cNvPr id="9" name="Rectangle 42">
            <a:extLst>
              <a:ext uri="{FF2B5EF4-FFF2-40B4-BE49-F238E27FC236}">
                <a16:creationId xmlns:a16="http://schemas.microsoft.com/office/drawing/2014/main" id="{5FBB2B4C-2BF0-4B46-A358-635CAE84F3AD}"/>
              </a:ext>
            </a:extLst>
          </p:cNvPr>
          <p:cNvSpPr>
            <a:spLocks noChangeArrowheads="1"/>
          </p:cNvSpPr>
          <p:nvPr/>
        </p:nvSpPr>
        <p:spPr bwMode="auto">
          <a:xfrm>
            <a:off x="0" y="4359543"/>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en-US" dirty="0"/>
              <a:t>滑り出しでは、最初の山に登る</a:t>
            </a:r>
            <a:r>
              <a:rPr lang="ja-JP" altLang="ja-JP" dirty="0"/>
              <a:t>仕事</a:t>
            </a:r>
            <a:r>
              <a:rPr lang="ja-JP" altLang="en-US" dirty="0"/>
              <a:t>なので同様だが、安定状態から脱する必要があるので少し大きな力が必要である。</a:t>
            </a:r>
            <a:endParaRPr kumimoji="1" lang="ja-JP" altLang="en-US" dirty="0"/>
          </a:p>
        </p:txBody>
      </p:sp>
      <p:sp>
        <p:nvSpPr>
          <p:cNvPr id="10" name="Rectangle 42">
            <a:extLst>
              <a:ext uri="{FF2B5EF4-FFF2-40B4-BE49-F238E27FC236}">
                <a16:creationId xmlns:a16="http://schemas.microsoft.com/office/drawing/2014/main" id="{46BB77A3-3FA2-4125-9622-1B0BBF2E151C}"/>
              </a:ext>
            </a:extLst>
          </p:cNvPr>
          <p:cNvSpPr>
            <a:spLocks noChangeArrowheads="1"/>
          </p:cNvSpPr>
          <p:nvPr/>
        </p:nvSpPr>
        <p:spPr bwMode="auto">
          <a:xfrm>
            <a:off x="-2311" y="5374447"/>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ja-JP" dirty="0"/>
              <a:t>下り</a:t>
            </a:r>
            <a:r>
              <a:rPr lang="ja-JP" altLang="en-US" dirty="0"/>
              <a:t>で</a:t>
            </a:r>
            <a:r>
              <a:rPr lang="ja-JP" altLang="ja-JP" dirty="0"/>
              <a:t>は仕事</a:t>
            </a:r>
            <a:r>
              <a:rPr lang="en-US" altLang="ja-JP" i="1" dirty="0">
                <a:latin typeface="Bookman Old Style" panose="02050604050505020204" pitchFamily="18" charset="0"/>
              </a:rPr>
              <a:t>W</a:t>
            </a:r>
            <a:r>
              <a:rPr lang="ja-JP" altLang="ja-JP" dirty="0"/>
              <a:t>のエネルギーがその</a:t>
            </a:r>
            <a:r>
              <a:rPr lang="ja-JP" altLang="en-US" dirty="0"/>
              <a:t>まわり</a:t>
            </a:r>
            <a:r>
              <a:rPr lang="ja-JP" altLang="ja-JP" dirty="0"/>
              <a:t>の</a:t>
            </a:r>
            <a:r>
              <a:rPr lang="ja-JP" altLang="ja-JP" dirty="0">
                <a:solidFill>
                  <a:srgbClr val="9900FF"/>
                </a:solidFill>
              </a:rPr>
              <a:t>分子のでたらめな運動の力学的エネルギーに</a:t>
            </a:r>
            <a:r>
              <a:rPr lang="ja-JP" altLang="en-US" dirty="0">
                <a:solidFill>
                  <a:srgbClr val="9900FF"/>
                </a:solidFill>
              </a:rPr>
              <a:t>与えられる</a:t>
            </a:r>
            <a:r>
              <a:rPr lang="ja-JP" altLang="en-US" dirty="0"/>
              <a:t>と考えられる。</a:t>
            </a:r>
            <a:endParaRPr lang="en-US" altLang="ja-JP" dirty="0"/>
          </a:p>
          <a:p>
            <a:pPr>
              <a:spcBef>
                <a:spcPts val="0"/>
              </a:spcBef>
            </a:pPr>
            <a:r>
              <a:rPr lang="ja-JP" altLang="en-US" dirty="0"/>
              <a:t>このでたらめな運動の</a:t>
            </a:r>
            <a:r>
              <a:rPr lang="ja-JP" altLang="ja-JP" dirty="0"/>
              <a:t>エネルギーが発生する</a:t>
            </a:r>
            <a:r>
              <a:rPr lang="ja-JP" altLang="en-US" dirty="0"/>
              <a:t>熱である。</a:t>
            </a:r>
            <a:endParaRPr kumimoji="1" lang="ja-JP" altLang="en-US" dirty="0"/>
          </a:p>
        </p:txBody>
      </p:sp>
      <p:grpSp>
        <p:nvGrpSpPr>
          <p:cNvPr id="37" name="グループ化 36">
            <a:extLst>
              <a:ext uri="{FF2B5EF4-FFF2-40B4-BE49-F238E27FC236}">
                <a16:creationId xmlns:a16="http://schemas.microsoft.com/office/drawing/2014/main" id="{E4167654-CD50-40B5-B771-DD71784E471D}"/>
              </a:ext>
            </a:extLst>
          </p:cNvPr>
          <p:cNvGrpSpPr/>
          <p:nvPr/>
        </p:nvGrpSpPr>
        <p:grpSpPr>
          <a:xfrm>
            <a:off x="970282" y="1781341"/>
            <a:ext cx="6959195" cy="677106"/>
            <a:chOff x="970282" y="1781341"/>
            <a:chExt cx="6959195" cy="677106"/>
          </a:xfrm>
        </p:grpSpPr>
        <p:cxnSp>
          <p:nvCxnSpPr>
            <p:cNvPr id="19" name="直線矢印コネクタ 18">
              <a:extLst>
                <a:ext uri="{FF2B5EF4-FFF2-40B4-BE49-F238E27FC236}">
                  <a16:creationId xmlns:a16="http://schemas.microsoft.com/office/drawing/2014/main" id="{473E15DB-803D-4035-8D5E-E7033453A7D2}"/>
                </a:ext>
              </a:extLst>
            </p:cNvPr>
            <p:cNvCxnSpPr>
              <a:cxnSpLocks/>
            </p:cNvCxnSpPr>
            <p:nvPr/>
          </p:nvCxnSpPr>
          <p:spPr>
            <a:xfrm flipV="1">
              <a:off x="970282" y="1781341"/>
              <a:ext cx="0" cy="66848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D7203D0-BD56-4CCB-BE6B-31898E779745}"/>
                </a:ext>
              </a:extLst>
            </p:cNvPr>
            <p:cNvCxnSpPr>
              <a:cxnSpLocks/>
            </p:cNvCxnSpPr>
            <p:nvPr/>
          </p:nvCxnSpPr>
          <p:spPr>
            <a:xfrm>
              <a:off x="1007454" y="1789967"/>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8CE30477-7F6C-4F19-962B-9C030AD84A73}"/>
                </a:ext>
              </a:extLst>
            </p:cNvPr>
            <p:cNvCxnSpPr>
              <a:cxnSpLocks/>
            </p:cNvCxnSpPr>
            <p:nvPr/>
          </p:nvCxnSpPr>
          <p:spPr>
            <a:xfrm flipV="1">
              <a:off x="2497158" y="1953870"/>
              <a:ext cx="0" cy="4097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C5777C17-8B47-4812-8633-6F3BF62D6BBF}"/>
                </a:ext>
              </a:extLst>
            </p:cNvPr>
            <p:cNvCxnSpPr>
              <a:cxnSpLocks/>
            </p:cNvCxnSpPr>
            <p:nvPr/>
          </p:nvCxnSpPr>
          <p:spPr>
            <a:xfrm>
              <a:off x="2534330" y="1962495"/>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DF86CE3-7BBC-4179-AEBC-3A77038A9CC5}"/>
                </a:ext>
              </a:extLst>
            </p:cNvPr>
            <p:cNvCxnSpPr>
              <a:cxnSpLocks/>
            </p:cNvCxnSpPr>
            <p:nvPr/>
          </p:nvCxnSpPr>
          <p:spPr>
            <a:xfrm flipV="1">
              <a:off x="4297768" y="1979751"/>
              <a:ext cx="0" cy="29762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18DECB6C-CE7E-4289-82EB-076DF759AA3F}"/>
                </a:ext>
              </a:extLst>
            </p:cNvPr>
            <p:cNvCxnSpPr>
              <a:cxnSpLocks/>
            </p:cNvCxnSpPr>
            <p:nvPr/>
          </p:nvCxnSpPr>
          <p:spPr>
            <a:xfrm>
              <a:off x="4334940" y="1988375"/>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5CFF5B4E-E4B6-4CC3-8602-00B94C080273}"/>
                </a:ext>
              </a:extLst>
            </p:cNvPr>
            <p:cNvCxnSpPr>
              <a:cxnSpLocks/>
            </p:cNvCxnSpPr>
            <p:nvPr/>
          </p:nvCxnSpPr>
          <p:spPr>
            <a:xfrm flipV="1">
              <a:off x="5861458" y="1927991"/>
              <a:ext cx="0" cy="52183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2C90F1A-B432-41C4-8169-BA6DAE887019}"/>
                </a:ext>
              </a:extLst>
            </p:cNvPr>
            <p:cNvCxnSpPr>
              <a:cxnSpLocks/>
            </p:cNvCxnSpPr>
            <p:nvPr/>
          </p:nvCxnSpPr>
          <p:spPr>
            <a:xfrm>
              <a:off x="5881378" y="1936617"/>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984B819A-77BF-4224-8057-6A715F367C3A}"/>
                </a:ext>
              </a:extLst>
            </p:cNvPr>
            <p:cNvCxnSpPr>
              <a:cxnSpLocks/>
            </p:cNvCxnSpPr>
            <p:nvPr/>
          </p:nvCxnSpPr>
          <p:spPr>
            <a:xfrm flipV="1">
              <a:off x="7310696" y="1902113"/>
              <a:ext cx="0" cy="55633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105997CB-44A3-4D49-B2D1-B3BF52AE62F6}"/>
                </a:ext>
              </a:extLst>
            </p:cNvPr>
            <p:cNvCxnSpPr>
              <a:cxnSpLocks/>
            </p:cNvCxnSpPr>
            <p:nvPr/>
          </p:nvCxnSpPr>
          <p:spPr>
            <a:xfrm>
              <a:off x="7330616" y="1910739"/>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8" name="Rectangle 42">
            <a:extLst>
              <a:ext uri="{FF2B5EF4-FFF2-40B4-BE49-F238E27FC236}">
                <a16:creationId xmlns:a16="http://schemas.microsoft.com/office/drawing/2014/main" id="{AE216CE4-341F-4317-B7D3-AD543608FD38}"/>
              </a:ext>
            </a:extLst>
          </p:cNvPr>
          <p:cNvSpPr>
            <a:spLocks noChangeArrowheads="1"/>
          </p:cNvSpPr>
          <p:nvPr/>
        </p:nvSpPr>
        <p:spPr bwMode="auto">
          <a:xfrm>
            <a:off x="36944" y="2961379"/>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ja-JP" dirty="0"/>
              <a:t>すると</a:t>
            </a:r>
            <a:r>
              <a:rPr lang="ja-JP" altLang="ja-JP" dirty="0">
                <a:solidFill>
                  <a:srgbClr val="9900FF"/>
                </a:solidFill>
              </a:rPr>
              <a:t>仕事</a:t>
            </a:r>
            <a:r>
              <a:rPr lang="en-US" altLang="ja-JP" i="1" dirty="0">
                <a:solidFill>
                  <a:srgbClr val="9900FF"/>
                </a:solidFill>
                <a:latin typeface="Bookman Old Style" panose="02050604050505020204" pitchFamily="18" charset="0"/>
              </a:rPr>
              <a:t>W</a:t>
            </a:r>
            <a:r>
              <a:rPr lang="ja-JP" altLang="ja-JP" dirty="0">
                <a:solidFill>
                  <a:srgbClr val="9900FF"/>
                </a:solidFill>
              </a:rPr>
              <a:t>は</a:t>
            </a:r>
            <a:r>
              <a:rPr lang="en-US" altLang="ja-JP" dirty="0">
                <a:solidFill>
                  <a:srgbClr val="9900FF"/>
                </a:solidFill>
              </a:rPr>
              <a:t>(</a:t>
            </a:r>
            <a:r>
              <a:rPr lang="ja-JP" altLang="en-US" dirty="0">
                <a:solidFill>
                  <a:srgbClr val="9900FF"/>
                </a:solidFill>
              </a:rPr>
              <a:t>上り</a:t>
            </a:r>
            <a:r>
              <a:rPr lang="ja-JP" altLang="ja-JP" dirty="0">
                <a:solidFill>
                  <a:srgbClr val="9900FF"/>
                </a:solidFill>
              </a:rPr>
              <a:t>の高さの合計</a:t>
            </a:r>
            <a:r>
              <a:rPr lang="en-US" altLang="ja-JP" dirty="0">
                <a:solidFill>
                  <a:srgbClr val="9900FF"/>
                </a:solidFill>
              </a:rPr>
              <a:t>)×</a:t>
            </a:r>
            <a:r>
              <a:rPr lang="en-US" altLang="ja-JP" i="1" dirty="0">
                <a:solidFill>
                  <a:srgbClr val="9900FF"/>
                </a:solidFill>
                <a:latin typeface="Bookman Old Style" panose="02050604050505020204" pitchFamily="18" charset="0"/>
              </a:rPr>
              <a:t>N</a:t>
            </a:r>
            <a:r>
              <a:rPr lang="ja-JP" altLang="ja-JP" dirty="0"/>
              <a:t>にな</a:t>
            </a:r>
            <a:r>
              <a:rPr lang="ja-JP" altLang="en-US" dirty="0"/>
              <a:t>る</a:t>
            </a:r>
            <a:r>
              <a:rPr lang="ja-JP" altLang="ja-JP" dirty="0"/>
              <a:t>。この仕事が巨視的に見た</a:t>
            </a:r>
            <a:r>
              <a:rPr lang="ja-JP" altLang="en-US" dirty="0"/>
              <a:t>動</a:t>
            </a:r>
            <a:r>
              <a:rPr lang="ja-JP" altLang="ja-JP" dirty="0"/>
              <a:t>摩擦力のする仕事</a:t>
            </a:r>
            <a:r>
              <a:rPr lang="ja-JP" altLang="en-US" dirty="0"/>
              <a:t>即ち</a:t>
            </a:r>
            <a:r>
              <a:rPr lang="ja-JP" altLang="ja-JP" dirty="0">
                <a:solidFill>
                  <a:srgbClr val="9900FF"/>
                </a:solidFill>
              </a:rPr>
              <a:t>摩擦力×移動距離</a:t>
            </a:r>
            <a:r>
              <a:rPr lang="ja-JP" altLang="ja-JP" dirty="0"/>
              <a:t>に等しい。</a:t>
            </a:r>
            <a:r>
              <a:rPr lang="ja-JP" altLang="en-US" dirty="0"/>
              <a:t>よって</a:t>
            </a:r>
            <a:r>
              <a:rPr lang="ja-JP" altLang="ja-JP" dirty="0"/>
              <a:t>摩擦力</a:t>
            </a:r>
            <a:r>
              <a:rPr lang="ja-JP" altLang="en-US" dirty="0"/>
              <a:t>∝</a:t>
            </a:r>
            <a:r>
              <a:rPr lang="en-US" altLang="ja-JP" i="1" dirty="0">
                <a:latin typeface="Bookman Old Style" panose="02050604050505020204" pitchFamily="18" charset="0"/>
              </a:rPr>
              <a:t>N</a:t>
            </a:r>
            <a:r>
              <a:rPr lang="ja-JP" altLang="en-US" dirty="0"/>
              <a:t>となる。</a:t>
            </a:r>
            <a:endParaRPr lang="en-US" altLang="ja-JP" dirty="0"/>
          </a:p>
        </p:txBody>
      </p:sp>
    </p:spTree>
    <p:extLst>
      <p:ext uri="{BB962C8B-B14F-4D97-AF65-F5344CB8AC3E}">
        <p14:creationId xmlns:p14="http://schemas.microsoft.com/office/powerpoint/2010/main" val="89012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animBg="1"/>
      <p:bldP spid="8" grpId="0"/>
      <p:bldP spid="9" grpId="0"/>
      <p:bldP spid="10"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42">
            <a:extLst>
              <a:ext uri="{FF2B5EF4-FFF2-40B4-BE49-F238E27FC236}">
                <a16:creationId xmlns:a16="http://schemas.microsoft.com/office/drawing/2014/main" id="{A8D63E02-2A62-417E-9459-CA34F2B69E08}"/>
              </a:ext>
            </a:extLst>
          </p:cNvPr>
          <p:cNvSpPr>
            <a:spLocks noChangeArrowheads="1"/>
          </p:cNvSpPr>
          <p:nvPr/>
        </p:nvSpPr>
        <p:spPr bwMode="auto">
          <a:xfrm>
            <a:off x="0" y="404972"/>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en-US" dirty="0"/>
              <a:t>互いに滑る両方の面を微視的に見ると巨視的には見えない</a:t>
            </a:r>
            <a:r>
              <a:rPr lang="ja-JP" altLang="en-US" dirty="0">
                <a:solidFill>
                  <a:srgbClr val="9900FF"/>
                </a:solidFill>
              </a:rPr>
              <a:t>凸凹がある</a:t>
            </a:r>
            <a:r>
              <a:rPr lang="ja-JP" altLang="en-US" dirty="0"/>
              <a:t>。物体を垂直に一定の力</a:t>
            </a:r>
            <a:r>
              <a:rPr lang="en-US" altLang="ja-JP" i="1" dirty="0">
                <a:latin typeface="Bookman Old Style" panose="02050604050505020204" pitchFamily="18" charset="0"/>
              </a:rPr>
              <a:t>N</a:t>
            </a:r>
            <a:r>
              <a:rPr lang="ja-JP" altLang="en-US" dirty="0"/>
              <a:t>で押し付けて、平行な力で滑らせると、物体の重心は垂直方向に上下する。</a:t>
            </a:r>
            <a:endParaRPr kumimoji="1" lang="ja-JP" altLang="en-US" dirty="0"/>
          </a:p>
        </p:txBody>
      </p:sp>
      <p:sp>
        <p:nvSpPr>
          <p:cNvPr id="3" name="フリーフォーム: 図形 2">
            <a:extLst>
              <a:ext uri="{FF2B5EF4-FFF2-40B4-BE49-F238E27FC236}">
                <a16:creationId xmlns:a16="http://schemas.microsoft.com/office/drawing/2014/main" id="{F20F7EDA-5DF9-4E2C-8A78-5204F6719FD8}"/>
              </a:ext>
            </a:extLst>
          </p:cNvPr>
          <p:cNvSpPr/>
          <p:nvPr/>
        </p:nvSpPr>
        <p:spPr bwMode="auto">
          <a:xfrm>
            <a:off x="445899" y="1789967"/>
            <a:ext cx="8326091" cy="668480"/>
          </a:xfrm>
          <a:custGeom>
            <a:avLst/>
            <a:gdLst>
              <a:gd name="connsiteX0" fmla="*/ 0 w 7805394"/>
              <a:gd name="connsiteY0" fmla="*/ 1895662 h 1895662"/>
              <a:gd name="connsiteX1" fmla="*/ 1197204 w 7805394"/>
              <a:gd name="connsiteY1" fmla="*/ 594763 h 1895662"/>
              <a:gd name="connsiteX2" fmla="*/ 2582944 w 7805394"/>
              <a:gd name="connsiteY2" fmla="*/ 1462029 h 1895662"/>
              <a:gd name="connsiteX3" fmla="*/ 3968684 w 7805394"/>
              <a:gd name="connsiteY3" fmla="*/ 874 h 1895662"/>
              <a:gd name="connsiteX4" fmla="*/ 5731497 w 7805394"/>
              <a:gd name="connsiteY4" fmla="*/ 1707126 h 1895662"/>
              <a:gd name="connsiteX5" fmla="*/ 7022969 w 7805394"/>
              <a:gd name="connsiteY5" fmla="*/ 839860 h 1895662"/>
              <a:gd name="connsiteX6" fmla="*/ 7805394 w 7805394"/>
              <a:gd name="connsiteY6" fmla="*/ 1311200 h 1895662"/>
              <a:gd name="connsiteX7" fmla="*/ 7805394 w 7805394"/>
              <a:gd name="connsiteY7" fmla="*/ 1311200 h 1895662"/>
              <a:gd name="connsiteX0" fmla="*/ 0 w 7805394"/>
              <a:gd name="connsiteY0" fmla="*/ 1305095 h 1305095"/>
              <a:gd name="connsiteX1" fmla="*/ 1197204 w 7805394"/>
              <a:gd name="connsiteY1" fmla="*/ 4196 h 1305095"/>
              <a:gd name="connsiteX2" fmla="*/ 2582944 w 7805394"/>
              <a:gd name="connsiteY2" fmla="*/ 871462 h 1305095"/>
              <a:gd name="connsiteX3" fmla="*/ 4094428 w 7805394"/>
              <a:gd name="connsiteY3" fmla="*/ 334347 h 1305095"/>
              <a:gd name="connsiteX4" fmla="*/ 5731497 w 7805394"/>
              <a:gd name="connsiteY4" fmla="*/ 1116559 h 1305095"/>
              <a:gd name="connsiteX5" fmla="*/ 7022969 w 7805394"/>
              <a:gd name="connsiteY5" fmla="*/ 249293 h 1305095"/>
              <a:gd name="connsiteX6" fmla="*/ 7805394 w 7805394"/>
              <a:gd name="connsiteY6" fmla="*/ 720633 h 1305095"/>
              <a:gd name="connsiteX7" fmla="*/ 7805394 w 7805394"/>
              <a:gd name="connsiteY7" fmla="*/ 720633 h 1305095"/>
              <a:gd name="connsiteX0" fmla="*/ 0 w 7805394"/>
              <a:gd name="connsiteY0" fmla="*/ 1303414 h 1303414"/>
              <a:gd name="connsiteX1" fmla="*/ 1197204 w 7805394"/>
              <a:gd name="connsiteY1" fmla="*/ 2515 h 1303414"/>
              <a:gd name="connsiteX2" fmla="*/ 1832483 w 7805394"/>
              <a:gd name="connsiteY2" fmla="*/ 970622 h 1303414"/>
              <a:gd name="connsiteX3" fmla="*/ 2582944 w 7805394"/>
              <a:gd name="connsiteY3" fmla="*/ 869781 h 1303414"/>
              <a:gd name="connsiteX4" fmla="*/ 4094428 w 7805394"/>
              <a:gd name="connsiteY4" fmla="*/ 332666 h 1303414"/>
              <a:gd name="connsiteX5" fmla="*/ 5731497 w 7805394"/>
              <a:gd name="connsiteY5" fmla="*/ 1114878 h 1303414"/>
              <a:gd name="connsiteX6" fmla="*/ 7022969 w 7805394"/>
              <a:gd name="connsiteY6" fmla="*/ 247612 h 1303414"/>
              <a:gd name="connsiteX7" fmla="*/ 7805394 w 7805394"/>
              <a:gd name="connsiteY7" fmla="*/ 718952 h 1303414"/>
              <a:gd name="connsiteX8" fmla="*/ 7805394 w 7805394"/>
              <a:gd name="connsiteY8" fmla="*/ 718952 h 1303414"/>
              <a:gd name="connsiteX0" fmla="*/ 0 w 7805394"/>
              <a:gd name="connsiteY0" fmla="*/ 1303414 h 1303414"/>
              <a:gd name="connsiteX1" fmla="*/ 1197204 w 7805394"/>
              <a:gd name="connsiteY1" fmla="*/ 2515 h 1303414"/>
              <a:gd name="connsiteX2" fmla="*/ 1832483 w 7805394"/>
              <a:gd name="connsiteY2" fmla="*/ 970622 h 1303414"/>
              <a:gd name="connsiteX3" fmla="*/ 2582944 w 7805394"/>
              <a:gd name="connsiteY3" fmla="*/ 333839 h 1303414"/>
              <a:gd name="connsiteX4" fmla="*/ 4094428 w 7805394"/>
              <a:gd name="connsiteY4" fmla="*/ 332666 h 1303414"/>
              <a:gd name="connsiteX5" fmla="*/ 5731497 w 7805394"/>
              <a:gd name="connsiteY5" fmla="*/ 1114878 h 1303414"/>
              <a:gd name="connsiteX6" fmla="*/ 7022969 w 7805394"/>
              <a:gd name="connsiteY6" fmla="*/ 247612 h 1303414"/>
              <a:gd name="connsiteX7" fmla="*/ 7805394 w 7805394"/>
              <a:gd name="connsiteY7" fmla="*/ 718952 h 1303414"/>
              <a:gd name="connsiteX8" fmla="*/ 7805394 w 7805394"/>
              <a:gd name="connsiteY8" fmla="*/ 718952 h 1303414"/>
              <a:gd name="connsiteX0" fmla="*/ 0 w 7805394"/>
              <a:gd name="connsiteY0" fmla="*/ 1284985 h 1284985"/>
              <a:gd name="connsiteX1" fmla="*/ 900096 w 7805394"/>
              <a:gd name="connsiteY1" fmla="*/ 2567 h 1284985"/>
              <a:gd name="connsiteX2" fmla="*/ 1832483 w 7805394"/>
              <a:gd name="connsiteY2" fmla="*/ 952193 h 1284985"/>
              <a:gd name="connsiteX3" fmla="*/ 2582944 w 7805394"/>
              <a:gd name="connsiteY3" fmla="*/ 315410 h 1284985"/>
              <a:gd name="connsiteX4" fmla="*/ 4094428 w 7805394"/>
              <a:gd name="connsiteY4" fmla="*/ 314237 h 1284985"/>
              <a:gd name="connsiteX5" fmla="*/ 5731497 w 7805394"/>
              <a:gd name="connsiteY5" fmla="*/ 1096449 h 1284985"/>
              <a:gd name="connsiteX6" fmla="*/ 7022969 w 7805394"/>
              <a:gd name="connsiteY6" fmla="*/ 229183 h 1284985"/>
              <a:gd name="connsiteX7" fmla="*/ 7805394 w 7805394"/>
              <a:gd name="connsiteY7" fmla="*/ 700523 h 1284985"/>
              <a:gd name="connsiteX8" fmla="*/ 7805394 w 7805394"/>
              <a:gd name="connsiteY8" fmla="*/ 700523 h 1284985"/>
              <a:gd name="connsiteX0" fmla="*/ 0 w 7795150"/>
              <a:gd name="connsiteY0" fmla="*/ 1303740 h 1303740"/>
              <a:gd name="connsiteX1" fmla="*/ 889852 w 7795150"/>
              <a:gd name="connsiteY1" fmla="*/ 2842 h 1303740"/>
              <a:gd name="connsiteX2" fmla="*/ 1822239 w 7795150"/>
              <a:gd name="connsiteY2" fmla="*/ 952468 h 1303740"/>
              <a:gd name="connsiteX3" fmla="*/ 2572700 w 7795150"/>
              <a:gd name="connsiteY3" fmla="*/ 315685 h 1303740"/>
              <a:gd name="connsiteX4" fmla="*/ 4084184 w 7795150"/>
              <a:gd name="connsiteY4" fmla="*/ 314512 h 1303740"/>
              <a:gd name="connsiteX5" fmla="*/ 5721253 w 7795150"/>
              <a:gd name="connsiteY5" fmla="*/ 1096724 h 1303740"/>
              <a:gd name="connsiteX6" fmla="*/ 7012725 w 7795150"/>
              <a:gd name="connsiteY6" fmla="*/ 229458 h 1303740"/>
              <a:gd name="connsiteX7" fmla="*/ 7795150 w 7795150"/>
              <a:gd name="connsiteY7" fmla="*/ 700798 h 1303740"/>
              <a:gd name="connsiteX8" fmla="*/ 7795150 w 7795150"/>
              <a:gd name="connsiteY8" fmla="*/ 700798 h 1303740"/>
              <a:gd name="connsiteX0" fmla="*/ 0 w 7795150"/>
              <a:gd name="connsiteY0" fmla="*/ 1303740 h 1303740"/>
              <a:gd name="connsiteX1" fmla="*/ 889852 w 7795150"/>
              <a:gd name="connsiteY1" fmla="*/ 2842 h 1303740"/>
              <a:gd name="connsiteX2" fmla="*/ 1822239 w 7795150"/>
              <a:gd name="connsiteY2" fmla="*/ 952468 h 1303740"/>
              <a:gd name="connsiteX3" fmla="*/ 2572700 w 7795150"/>
              <a:gd name="connsiteY3" fmla="*/ 315685 h 1303740"/>
              <a:gd name="connsiteX4" fmla="*/ 4084184 w 7795150"/>
              <a:gd name="connsiteY4" fmla="*/ 314512 h 1303740"/>
              <a:gd name="connsiteX5" fmla="*/ 5721253 w 7795150"/>
              <a:gd name="connsiteY5" fmla="*/ 1096724 h 1303740"/>
              <a:gd name="connsiteX6" fmla="*/ 7012725 w 7795150"/>
              <a:gd name="connsiteY6" fmla="*/ 229458 h 1303740"/>
              <a:gd name="connsiteX7" fmla="*/ 7795150 w 7795150"/>
              <a:gd name="connsiteY7" fmla="*/ 700798 h 1303740"/>
              <a:gd name="connsiteX8" fmla="*/ 7795150 w 7795150"/>
              <a:gd name="connsiteY8" fmla="*/ 700798 h 1303740"/>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4084184 w 7795150"/>
              <a:gd name="connsiteY4" fmla="*/ 296090 h 1285318"/>
              <a:gd name="connsiteX5" fmla="*/ 5721253 w 7795150"/>
              <a:gd name="connsiteY5" fmla="*/ 1078302 h 1285318"/>
              <a:gd name="connsiteX6" fmla="*/ 7012725 w 7795150"/>
              <a:gd name="connsiteY6" fmla="*/ 211036 h 1285318"/>
              <a:gd name="connsiteX7" fmla="*/ 7795150 w 7795150"/>
              <a:gd name="connsiteY7" fmla="*/ 682376 h 1285318"/>
              <a:gd name="connsiteX8" fmla="*/ 7795150 w 7795150"/>
              <a:gd name="connsiteY8"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721253 w 7795150"/>
              <a:gd name="connsiteY6" fmla="*/ 1078302 h 1285318"/>
              <a:gd name="connsiteX7" fmla="*/ 7012725 w 7795150"/>
              <a:gd name="connsiteY7" fmla="*/ 211036 h 1285318"/>
              <a:gd name="connsiteX8" fmla="*/ 7795150 w 7795150"/>
              <a:gd name="connsiteY8" fmla="*/ 682376 h 1285318"/>
              <a:gd name="connsiteX9" fmla="*/ 7795150 w 7795150"/>
              <a:gd name="connsiteY9"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711008 w 7795150"/>
              <a:gd name="connsiteY6" fmla="*/ 246667 h 1285318"/>
              <a:gd name="connsiteX7" fmla="*/ 7012725 w 7795150"/>
              <a:gd name="connsiteY7" fmla="*/ 211036 h 1285318"/>
              <a:gd name="connsiteX8" fmla="*/ 7795150 w 7795150"/>
              <a:gd name="connsiteY8" fmla="*/ 682376 h 1285318"/>
              <a:gd name="connsiteX9" fmla="*/ 7795150 w 7795150"/>
              <a:gd name="connsiteY9"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7012725 w 7795150"/>
              <a:gd name="connsiteY8" fmla="*/ 211036 h 1285318"/>
              <a:gd name="connsiteX9" fmla="*/ 7795150 w 7795150"/>
              <a:gd name="connsiteY9" fmla="*/ 682376 h 1285318"/>
              <a:gd name="connsiteX10" fmla="*/ 7795150 w 7795150"/>
              <a:gd name="connsiteY10"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795150 w 7795150"/>
              <a:gd name="connsiteY10" fmla="*/ 682376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795150 w 7795150"/>
              <a:gd name="connsiteY10"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371075 w 7795150"/>
              <a:gd name="connsiteY8" fmla="*/ 804678 h 1285318"/>
              <a:gd name="connsiteX9" fmla="*/ 7012725 w 7795150"/>
              <a:gd name="connsiteY9" fmla="*/ 211036 h 1285318"/>
              <a:gd name="connsiteX10" fmla="*/ 7518530 w 7795150"/>
              <a:gd name="connsiteY10" fmla="*/ 490505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422301 w 7795150"/>
              <a:gd name="connsiteY8" fmla="*/ 1137332 h 1285318"/>
              <a:gd name="connsiteX9" fmla="*/ 7012725 w 7795150"/>
              <a:gd name="connsiteY9" fmla="*/ 211036 h 1285318"/>
              <a:gd name="connsiteX10" fmla="*/ 7518530 w 7795150"/>
              <a:gd name="connsiteY10" fmla="*/ 490505 h 1285318"/>
              <a:gd name="connsiteX11" fmla="*/ 7795150 w 7795150"/>
              <a:gd name="connsiteY11" fmla="*/ 682376 h 1285318"/>
              <a:gd name="connsiteX0" fmla="*/ 0 w 7795150"/>
              <a:gd name="connsiteY0" fmla="*/ 1285318 h 1285318"/>
              <a:gd name="connsiteX1" fmla="*/ 1033284 w 7795150"/>
              <a:gd name="connsiteY1" fmla="*/ 2901 h 1285318"/>
              <a:gd name="connsiteX2" fmla="*/ 1822239 w 7795150"/>
              <a:gd name="connsiteY2" fmla="*/ 934046 h 1285318"/>
              <a:gd name="connsiteX3" fmla="*/ 2572700 w 7795150"/>
              <a:gd name="connsiteY3" fmla="*/ 297263 h 1285318"/>
              <a:gd name="connsiteX4" fmla="*/ 3338518 w 7795150"/>
              <a:gd name="connsiteY4" fmla="*/ 989486 h 1285318"/>
              <a:gd name="connsiteX5" fmla="*/ 4084184 w 7795150"/>
              <a:gd name="connsiteY5" fmla="*/ 296090 h 1285318"/>
              <a:gd name="connsiteX6" fmla="*/ 5059699 w 7795150"/>
              <a:gd name="connsiteY6" fmla="*/ 1081890 h 1285318"/>
              <a:gd name="connsiteX7" fmla="*/ 5711008 w 7795150"/>
              <a:gd name="connsiteY7" fmla="*/ 246667 h 1285318"/>
              <a:gd name="connsiteX8" fmla="*/ 6422301 w 7795150"/>
              <a:gd name="connsiteY8" fmla="*/ 1137332 h 1285318"/>
              <a:gd name="connsiteX9" fmla="*/ 7012725 w 7795150"/>
              <a:gd name="connsiteY9" fmla="*/ 211036 h 1285318"/>
              <a:gd name="connsiteX10" fmla="*/ 7549265 w 7795150"/>
              <a:gd name="connsiteY10" fmla="*/ 841639 h 1285318"/>
              <a:gd name="connsiteX11" fmla="*/ 7795150 w 7795150"/>
              <a:gd name="connsiteY11" fmla="*/ 682376 h 1285318"/>
              <a:gd name="connsiteX0" fmla="*/ 0 w 7795150"/>
              <a:gd name="connsiteY0" fmla="*/ 1282841 h 1282841"/>
              <a:gd name="connsiteX1" fmla="*/ 541597 w 7795150"/>
              <a:gd name="connsiteY1" fmla="*/ 1060932 h 1282841"/>
              <a:gd name="connsiteX2" fmla="*/ 1033284 w 7795150"/>
              <a:gd name="connsiteY2" fmla="*/ 424 h 1282841"/>
              <a:gd name="connsiteX3" fmla="*/ 1822239 w 7795150"/>
              <a:gd name="connsiteY3" fmla="*/ 931569 h 1282841"/>
              <a:gd name="connsiteX4" fmla="*/ 2572700 w 7795150"/>
              <a:gd name="connsiteY4" fmla="*/ 294786 h 1282841"/>
              <a:gd name="connsiteX5" fmla="*/ 3338518 w 7795150"/>
              <a:gd name="connsiteY5" fmla="*/ 987009 h 1282841"/>
              <a:gd name="connsiteX6" fmla="*/ 4084184 w 7795150"/>
              <a:gd name="connsiteY6" fmla="*/ 293613 h 1282841"/>
              <a:gd name="connsiteX7" fmla="*/ 5059699 w 7795150"/>
              <a:gd name="connsiteY7" fmla="*/ 1079413 h 1282841"/>
              <a:gd name="connsiteX8" fmla="*/ 5711008 w 7795150"/>
              <a:gd name="connsiteY8" fmla="*/ 244190 h 1282841"/>
              <a:gd name="connsiteX9" fmla="*/ 6422301 w 7795150"/>
              <a:gd name="connsiteY9" fmla="*/ 1134855 h 1282841"/>
              <a:gd name="connsiteX10" fmla="*/ 7012725 w 7795150"/>
              <a:gd name="connsiteY10" fmla="*/ 208559 h 1282841"/>
              <a:gd name="connsiteX11" fmla="*/ 7549265 w 7795150"/>
              <a:gd name="connsiteY11" fmla="*/ 839162 h 1282841"/>
              <a:gd name="connsiteX12" fmla="*/ 7795150 w 7795150"/>
              <a:gd name="connsiteY12" fmla="*/ 679899 h 1282841"/>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379499 w 7836131"/>
              <a:gd name="connsiteY5" fmla="*/ 987009 h 1134884"/>
              <a:gd name="connsiteX6" fmla="*/ 4125165 w 7836131"/>
              <a:gd name="connsiteY6" fmla="*/ 293613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615138 w 7836131"/>
              <a:gd name="connsiteY5" fmla="*/ 802201 h 1134884"/>
              <a:gd name="connsiteX6" fmla="*/ 4125165 w 7836131"/>
              <a:gd name="connsiteY6" fmla="*/ 293613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 name="connsiteX0" fmla="*/ 0 w 7836131"/>
              <a:gd name="connsiteY0" fmla="*/ 802342 h 1134884"/>
              <a:gd name="connsiteX1" fmla="*/ 582578 w 7836131"/>
              <a:gd name="connsiteY1" fmla="*/ 1060932 h 1134884"/>
              <a:gd name="connsiteX2" fmla="*/ 1074265 w 7836131"/>
              <a:gd name="connsiteY2" fmla="*/ 424 h 1134884"/>
              <a:gd name="connsiteX3" fmla="*/ 1863220 w 7836131"/>
              <a:gd name="connsiteY3" fmla="*/ 931569 h 1134884"/>
              <a:gd name="connsiteX4" fmla="*/ 2613681 w 7836131"/>
              <a:gd name="connsiteY4" fmla="*/ 294786 h 1134884"/>
              <a:gd name="connsiteX5" fmla="*/ 3615138 w 7836131"/>
              <a:gd name="connsiteY5" fmla="*/ 802201 h 1134884"/>
              <a:gd name="connsiteX6" fmla="*/ 4309577 w 7836131"/>
              <a:gd name="connsiteY6" fmla="*/ 349056 h 1134884"/>
              <a:gd name="connsiteX7" fmla="*/ 5100680 w 7836131"/>
              <a:gd name="connsiteY7" fmla="*/ 1079413 h 1134884"/>
              <a:gd name="connsiteX8" fmla="*/ 5751989 w 7836131"/>
              <a:gd name="connsiteY8" fmla="*/ 244190 h 1134884"/>
              <a:gd name="connsiteX9" fmla="*/ 6463282 w 7836131"/>
              <a:gd name="connsiteY9" fmla="*/ 1134855 h 1134884"/>
              <a:gd name="connsiteX10" fmla="*/ 7053706 w 7836131"/>
              <a:gd name="connsiteY10" fmla="*/ 208559 h 1134884"/>
              <a:gd name="connsiteX11" fmla="*/ 7590246 w 7836131"/>
              <a:gd name="connsiteY11" fmla="*/ 839162 h 1134884"/>
              <a:gd name="connsiteX12" fmla="*/ 7836131 w 7836131"/>
              <a:gd name="connsiteY12" fmla="*/ 679899 h 1134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36131" h="1134884">
                <a:moveTo>
                  <a:pt x="0" y="802342"/>
                </a:moveTo>
                <a:cubicBezTo>
                  <a:pt x="83436" y="731476"/>
                  <a:pt x="410364" y="1274668"/>
                  <a:pt x="582578" y="1060932"/>
                </a:cubicBezTo>
                <a:cubicBezTo>
                  <a:pt x="754792" y="847196"/>
                  <a:pt x="860825" y="21984"/>
                  <a:pt x="1074265" y="424"/>
                </a:cubicBezTo>
                <a:cubicBezTo>
                  <a:pt x="1287705" y="-21136"/>
                  <a:pt x="1632263" y="787025"/>
                  <a:pt x="1863220" y="931569"/>
                </a:cubicBezTo>
                <a:cubicBezTo>
                  <a:pt x="2094177" y="1076113"/>
                  <a:pt x="2321695" y="316347"/>
                  <a:pt x="2613681" y="294786"/>
                </a:cubicBezTo>
                <a:cubicBezTo>
                  <a:pt x="2905667" y="273225"/>
                  <a:pt x="3363224" y="802397"/>
                  <a:pt x="3615138" y="802201"/>
                </a:cubicBezTo>
                <a:cubicBezTo>
                  <a:pt x="3867052" y="802006"/>
                  <a:pt x="4061987" y="302854"/>
                  <a:pt x="4309577" y="349056"/>
                </a:cubicBezTo>
                <a:cubicBezTo>
                  <a:pt x="4557167" y="395258"/>
                  <a:pt x="4829543" y="1087650"/>
                  <a:pt x="5100680" y="1079413"/>
                </a:cubicBezTo>
                <a:cubicBezTo>
                  <a:pt x="5371817" y="1071176"/>
                  <a:pt x="5524889" y="234950"/>
                  <a:pt x="5751989" y="244190"/>
                </a:cubicBezTo>
                <a:cubicBezTo>
                  <a:pt x="5979089" y="253430"/>
                  <a:pt x="6246329" y="1140793"/>
                  <a:pt x="6463282" y="1134855"/>
                </a:cubicBezTo>
                <a:cubicBezTo>
                  <a:pt x="6680235" y="1128917"/>
                  <a:pt x="6865879" y="257841"/>
                  <a:pt x="7053706" y="208559"/>
                </a:cubicBezTo>
                <a:cubicBezTo>
                  <a:pt x="7241533" y="159277"/>
                  <a:pt x="7459842" y="760605"/>
                  <a:pt x="7590246" y="839162"/>
                </a:cubicBezTo>
                <a:cubicBezTo>
                  <a:pt x="7720650" y="917719"/>
                  <a:pt x="7791735" y="635600"/>
                  <a:pt x="7836131" y="679899"/>
                </a:cubicBezTo>
              </a:path>
            </a:pathLst>
          </a:custGeom>
          <a:noFill/>
          <a:ln w="28575" cap="flat" cmpd="sng" algn="ctr">
            <a:solidFill>
              <a:srgbClr val="00A3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ts val="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6" name="Rectangle 7">
            <a:extLst>
              <a:ext uri="{FF2B5EF4-FFF2-40B4-BE49-F238E27FC236}">
                <a16:creationId xmlns:a16="http://schemas.microsoft.com/office/drawing/2014/main" id="{D9562D4F-6554-451E-885C-74CD7717C58A}"/>
              </a:ext>
            </a:extLst>
          </p:cNvPr>
          <p:cNvSpPr txBox="1">
            <a:spLocks noChangeArrowheads="1"/>
          </p:cNvSpPr>
          <p:nvPr/>
        </p:nvSpPr>
        <p:spPr bwMode="auto">
          <a:xfrm>
            <a:off x="-2311" y="12381"/>
            <a:ext cx="5543140" cy="523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spcBef>
                <a:spcPts val="0"/>
              </a:spcBef>
            </a:pPr>
            <a:r>
              <a:rPr lang="zh-TW" altLang="en-US" sz="2800" dirty="0">
                <a:solidFill>
                  <a:srgbClr val="3333FF"/>
                </a:solidFill>
              </a:rPr>
              <a:t>第</a:t>
            </a:r>
            <a:r>
              <a:rPr lang="en-US" altLang="zh-TW" sz="2800" dirty="0">
                <a:solidFill>
                  <a:srgbClr val="3333FF"/>
                </a:solidFill>
              </a:rPr>
              <a:t>4</a:t>
            </a:r>
            <a:r>
              <a:rPr lang="zh-TW" altLang="en-US" sz="2800" dirty="0">
                <a:solidFill>
                  <a:srgbClr val="3333FF"/>
                </a:solidFill>
              </a:rPr>
              <a:t>回</a:t>
            </a:r>
            <a:r>
              <a:rPr lang="ja-JP" altLang="en-US" sz="2800" dirty="0">
                <a:solidFill>
                  <a:srgbClr val="3333FF"/>
                </a:solidFill>
              </a:rPr>
              <a:t>討論課題</a:t>
            </a:r>
            <a:r>
              <a:rPr lang="zh-TW" altLang="en-US" sz="2800" dirty="0">
                <a:solidFill>
                  <a:srgbClr val="3333FF"/>
                </a:solidFill>
              </a:rPr>
              <a:t>解答</a:t>
            </a:r>
            <a:r>
              <a:rPr lang="ja-JP" altLang="en-US" sz="2800" dirty="0">
                <a:solidFill>
                  <a:srgbClr val="3333FF"/>
                </a:solidFill>
              </a:rPr>
              <a:t>　</a:t>
            </a:r>
            <a:endParaRPr lang="en-US" altLang="ja-JP" sz="2800" kern="0" dirty="0">
              <a:solidFill>
                <a:schemeClr val="tx1"/>
              </a:solidFill>
            </a:endParaRPr>
          </a:p>
        </p:txBody>
      </p:sp>
      <p:sp>
        <p:nvSpPr>
          <p:cNvPr id="8" name="Rectangle 42">
            <a:extLst>
              <a:ext uri="{FF2B5EF4-FFF2-40B4-BE49-F238E27FC236}">
                <a16:creationId xmlns:a16="http://schemas.microsoft.com/office/drawing/2014/main" id="{426A12F7-E1DD-48CD-9562-1DAB9B5398BA}"/>
              </a:ext>
            </a:extLst>
          </p:cNvPr>
          <p:cNvSpPr>
            <a:spLocks noChangeArrowheads="1"/>
          </p:cNvSpPr>
          <p:nvPr/>
        </p:nvSpPr>
        <p:spPr bwMode="auto">
          <a:xfrm>
            <a:off x="36944" y="2543661"/>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ja-JP" dirty="0"/>
              <a:t>ミクロの世界では力学的エネルギーの損失はないと</a:t>
            </a:r>
            <a:r>
              <a:rPr lang="ja-JP" altLang="en-US" dirty="0"/>
              <a:t>する</a:t>
            </a:r>
            <a:r>
              <a:rPr lang="ja-JP" altLang="ja-JP" dirty="0"/>
              <a:t>。</a:t>
            </a:r>
            <a:endParaRPr lang="en-US" altLang="ja-JP" dirty="0"/>
          </a:p>
        </p:txBody>
      </p:sp>
      <p:grpSp>
        <p:nvGrpSpPr>
          <p:cNvPr id="37" name="グループ化 36">
            <a:extLst>
              <a:ext uri="{FF2B5EF4-FFF2-40B4-BE49-F238E27FC236}">
                <a16:creationId xmlns:a16="http://schemas.microsoft.com/office/drawing/2014/main" id="{E4167654-CD50-40B5-B771-DD71784E471D}"/>
              </a:ext>
            </a:extLst>
          </p:cNvPr>
          <p:cNvGrpSpPr/>
          <p:nvPr/>
        </p:nvGrpSpPr>
        <p:grpSpPr>
          <a:xfrm>
            <a:off x="970282" y="1781341"/>
            <a:ext cx="6959195" cy="677106"/>
            <a:chOff x="970282" y="1781341"/>
            <a:chExt cx="6959195" cy="677106"/>
          </a:xfrm>
        </p:grpSpPr>
        <p:cxnSp>
          <p:nvCxnSpPr>
            <p:cNvPr id="19" name="直線矢印コネクタ 18">
              <a:extLst>
                <a:ext uri="{FF2B5EF4-FFF2-40B4-BE49-F238E27FC236}">
                  <a16:creationId xmlns:a16="http://schemas.microsoft.com/office/drawing/2014/main" id="{473E15DB-803D-4035-8D5E-E7033453A7D2}"/>
                </a:ext>
              </a:extLst>
            </p:cNvPr>
            <p:cNvCxnSpPr>
              <a:cxnSpLocks/>
            </p:cNvCxnSpPr>
            <p:nvPr/>
          </p:nvCxnSpPr>
          <p:spPr>
            <a:xfrm flipV="1">
              <a:off x="970282" y="1781341"/>
              <a:ext cx="0" cy="66848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D7203D0-BD56-4CCB-BE6B-31898E779745}"/>
                </a:ext>
              </a:extLst>
            </p:cNvPr>
            <p:cNvCxnSpPr>
              <a:cxnSpLocks/>
            </p:cNvCxnSpPr>
            <p:nvPr/>
          </p:nvCxnSpPr>
          <p:spPr>
            <a:xfrm>
              <a:off x="1007454" y="1789967"/>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8CE30477-7F6C-4F19-962B-9C030AD84A73}"/>
                </a:ext>
              </a:extLst>
            </p:cNvPr>
            <p:cNvCxnSpPr>
              <a:cxnSpLocks/>
            </p:cNvCxnSpPr>
            <p:nvPr/>
          </p:nvCxnSpPr>
          <p:spPr>
            <a:xfrm flipV="1">
              <a:off x="2497158" y="1953870"/>
              <a:ext cx="0" cy="4097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C5777C17-8B47-4812-8633-6F3BF62D6BBF}"/>
                </a:ext>
              </a:extLst>
            </p:cNvPr>
            <p:cNvCxnSpPr>
              <a:cxnSpLocks/>
            </p:cNvCxnSpPr>
            <p:nvPr/>
          </p:nvCxnSpPr>
          <p:spPr>
            <a:xfrm>
              <a:off x="2534330" y="1962495"/>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DF86CE3-7BBC-4179-AEBC-3A77038A9CC5}"/>
                </a:ext>
              </a:extLst>
            </p:cNvPr>
            <p:cNvCxnSpPr>
              <a:cxnSpLocks/>
            </p:cNvCxnSpPr>
            <p:nvPr/>
          </p:nvCxnSpPr>
          <p:spPr>
            <a:xfrm flipV="1">
              <a:off x="4297768" y="1979751"/>
              <a:ext cx="0" cy="29762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18DECB6C-CE7E-4289-82EB-076DF759AA3F}"/>
                </a:ext>
              </a:extLst>
            </p:cNvPr>
            <p:cNvCxnSpPr>
              <a:cxnSpLocks/>
            </p:cNvCxnSpPr>
            <p:nvPr/>
          </p:nvCxnSpPr>
          <p:spPr>
            <a:xfrm>
              <a:off x="4334940" y="1988375"/>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5CFF5B4E-E4B6-4CC3-8602-00B94C080273}"/>
                </a:ext>
              </a:extLst>
            </p:cNvPr>
            <p:cNvCxnSpPr>
              <a:cxnSpLocks/>
            </p:cNvCxnSpPr>
            <p:nvPr/>
          </p:nvCxnSpPr>
          <p:spPr>
            <a:xfrm flipV="1">
              <a:off x="5861458" y="1927991"/>
              <a:ext cx="0" cy="52183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2C90F1A-B432-41C4-8169-BA6DAE887019}"/>
                </a:ext>
              </a:extLst>
            </p:cNvPr>
            <p:cNvCxnSpPr>
              <a:cxnSpLocks/>
            </p:cNvCxnSpPr>
            <p:nvPr/>
          </p:nvCxnSpPr>
          <p:spPr>
            <a:xfrm>
              <a:off x="5881378" y="1936617"/>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984B819A-77BF-4224-8057-6A715F367C3A}"/>
                </a:ext>
              </a:extLst>
            </p:cNvPr>
            <p:cNvCxnSpPr>
              <a:cxnSpLocks/>
            </p:cNvCxnSpPr>
            <p:nvPr/>
          </p:nvCxnSpPr>
          <p:spPr>
            <a:xfrm flipV="1">
              <a:off x="7310696" y="1902113"/>
              <a:ext cx="0" cy="55633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105997CB-44A3-4D49-B2D1-B3BF52AE62F6}"/>
                </a:ext>
              </a:extLst>
            </p:cNvPr>
            <p:cNvCxnSpPr>
              <a:cxnSpLocks/>
            </p:cNvCxnSpPr>
            <p:nvPr/>
          </p:nvCxnSpPr>
          <p:spPr>
            <a:xfrm>
              <a:off x="7330616" y="1910739"/>
              <a:ext cx="598861"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8" name="Rectangle 42">
            <a:extLst>
              <a:ext uri="{FF2B5EF4-FFF2-40B4-BE49-F238E27FC236}">
                <a16:creationId xmlns:a16="http://schemas.microsoft.com/office/drawing/2014/main" id="{AE216CE4-341F-4317-B7D3-AD543608FD38}"/>
              </a:ext>
            </a:extLst>
          </p:cNvPr>
          <p:cNvSpPr>
            <a:spLocks noChangeArrowheads="1"/>
          </p:cNvSpPr>
          <p:nvPr/>
        </p:nvSpPr>
        <p:spPr bwMode="auto">
          <a:xfrm>
            <a:off x="36944" y="2961379"/>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pPr>
            <a:r>
              <a:rPr lang="ja-JP" altLang="ja-JP" dirty="0"/>
              <a:t>すると</a:t>
            </a:r>
            <a:r>
              <a:rPr lang="ja-JP" altLang="ja-JP" dirty="0">
                <a:solidFill>
                  <a:srgbClr val="9900FF"/>
                </a:solidFill>
              </a:rPr>
              <a:t>仕事</a:t>
            </a:r>
            <a:r>
              <a:rPr lang="en-US" altLang="ja-JP" i="1" dirty="0">
                <a:solidFill>
                  <a:srgbClr val="9900FF"/>
                </a:solidFill>
                <a:latin typeface="Bookman Old Style" panose="02050604050505020204" pitchFamily="18" charset="0"/>
              </a:rPr>
              <a:t>W</a:t>
            </a:r>
            <a:r>
              <a:rPr lang="ja-JP" altLang="ja-JP" dirty="0">
                <a:solidFill>
                  <a:srgbClr val="9900FF"/>
                </a:solidFill>
              </a:rPr>
              <a:t>は</a:t>
            </a:r>
            <a:r>
              <a:rPr lang="en-US" altLang="ja-JP" dirty="0">
                <a:solidFill>
                  <a:srgbClr val="9900FF"/>
                </a:solidFill>
              </a:rPr>
              <a:t>(</a:t>
            </a:r>
            <a:r>
              <a:rPr lang="ja-JP" altLang="en-US" dirty="0">
                <a:solidFill>
                  <a:srgbClr val="9900FF"/>
                </a:solidFill>
              </a:rPr>
              <a:t>上り</a:t>
            </a:r>
            <a:r>
              <a:rPr lang="ja-JP" altLang="ja-JP" dirty="0">
                <a:solidFill>
                  <a:srgbClr val="9900FF"/>
                </a:solidFill>
              </a:rPr>
              <a:t>の高さの合計</a:t>
            </a:r>
            <a:r>
              <a:rPr lang="en-US" altLang="ja-JP" dirty="0">
                <a:solidFill>
                  <a:srgbClr val="9900FF"/>
                </a:solidFill>
              </a:rPr>
              <a:t>)×</a:t>
            </a:r>
            <a:r>
              <a:rPr lang="en-US" altLang="ja-JP" i="1" dirty="0">
                <a:solidFill>
                  <a:srgbClr val="9900FF"/>
                </a:solidFill>
                <a:latin typeface="Bookman Old Style" panose="02050604050505020204" pitchFamily="18" charset="0"/>
              </a:rPr>
              <a:t>N</a:t>
            </a:r>
            <a:r>
              <a:rPr lang="ja-JP" altLang="ja-JP" dirty="0"/>
              <a:t>にな</a:t>
            </a:r>
            <a:r>
              <a:rPr lang="ja-JP" altLang="en-US" dirty="0"/>
              <a:t>る</a:t>
            </a:r>
            <a:r>
              <a:rPr lang="ja-JP" altLang="ja-JP" dirty="0"/>
              <a:t>。この仕事が巨視的に見た</a:t>
            </a:r>
            <a:r>
              <a:rPr lang="ja-JP" altLang="en-US" dirty="0"/>
              <a:t>動</a:t>
            </a:r>
            <a:r>
              <a:rPr lang="ja-JP" altLang="ja-JP" dirty="0"/>
              <a:t>摩擦力のする仕事</a:t>
            </a:r>
            <a:r>
              <a:rPr lang="ja-JP" altLang="en-US" dirty="0"/>
              <a:t>即ち</a:t>
            </a:r>
            <a:r>
              <a:rPr lang="ja-JP" altLang="ja-JP" dirty="0">
                <a:solidFill>
                  <a:srgbClr val="9900FF"/>
                </a:solidFill>
              </a:rPr>
              <a:t>摩擦力×移動距離</a:t>
            </a:r>
            <a:r>
              <a:rPr lang="ja-JP" altLang="ja-JP" dirty="0"/>
              <a:t>に等しい。</a:t>
            </a:r>
            <a:r>
              <a:rPr lang="ja-JP" altLang="en-US" dirty="0"/>
              <a:t>よって</a:t>
            </a:r>
            <a:r>
              <a:rPr lang="ja-JP" altLang="ja-JP" dirty="0"/>
              <a:t>摩擦力</a:t>
            </a:r>
            <a:r>
              <a:rPr lang="ja-JP" altLang="en-US" dirty="0"/>
              <a:t>∝</a:t>
            </a:r>
            <a:r>
              <a:rPr lang="en-US" altLang="ja-JP" i="1" dirty="0">
                <a:latin typeface="Bookman Old Style" panose="02050604050505020204" pitchFamily="18" charset="0"/>
              </a:rPr>
              <a:t>N</a:t>
            </a:r>
            <a:r>
              <a:rPr lang="ja-JP" altLang="en-US" dirty="0"/>
              <a:t>となる。</a:t>
            </a:r>
            <a:endParaRPr lang="en-US" altLang="ja-JP" dirty="0"/>
          </a:p>
        </p:txBody>
      </p:sp>
      <p:sp>
        <p:nvSpPr>
          <p:cNvPr id="21" name="Rectangle 42">
            <a:extLst>
              <a:ext uri="{FF2B5EF4-FFF2-40B4-BE49-F238E27FC236}">
                <a16:creationId xmlns:a16="http://schemas.microsoft.com/office/drawing/2014/main" id="{972CF1B2-80B4-421A-9C1A-4056D0E50195}"/>
              </a:ext>
            </a:extLst>
          </p:cNvPr>
          <p:cNvSpPr>
            <a:spLocks noChangeArrowheads="1"/>
          </p:cNvSpPr>
          <p:nvPr/>
        </p:nvSpPr>
        <p:spPr bwMode="auto">
          <a:xfrm>
            <a:off x="-2311" y="4679418"/>
            <a:ext cx="29378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典型的な誤答</a:t>
            </a:r>
          </a:p>
        </p:txBody>
      </p:sp>
      <p:sp>
        <p:nvSpPr>
          <p:cNvPr id="27" name="Rectangle 42">
            <a:extLst>
              <a:ext uri="{FF2B5EF4-FFF2-40B4-BE49-F238E27FC236}">
                <a16:creationId xmlns:a16="http://schemas.microsoft.com/office/drawing/2014/main" id="{D64293B2-CB63-4D36-A303-193D708697B6}"/>
              </a:ext>
            </a:extLst>
          </p:cNvPr>
          <p:cNvSpPr>
            <a:spLocks noChangeArrowheads="1"/>
          </p:cNvSpPr>
          <p:nvPr/>
        </p:nvSpPr>
        <p:spPr bwMode="auto">
          <a:xfrm>
            <a:off x="256019" y="5347898"/>
            <a:ext cx="88879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t>押しつぶされて接触面積が増えるので摩擦が大きくなる。</a:t>
            </a:r>
            <a:endParaRPr lang="en-US" altLang="ja-JP" dirty="0"/>
          </a:p>
        </p:txBody>
      </p:sp>
    </p:spTree>
    <p:extLst>
      <p:ext uri="{BB962C8B-B14F-4D97-AF65-F5344CB8AC3E}">
        <p14:creationId xmlns:p14="http://schemas.microsoft.com/office/powerpoint/2010/main" val="272532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33">
            <a:extLst>
              <a:ext uri="{FF2B5EF4-FFF2-40B4-BE49-F238E27FC236}">
                <a16:creationId xmlns:a16="http://schemas.microsoft.com/office/drawing/2014/main" id="{05224FAF-9D5D-43E0-AA68-CD46FA81C98C}"/>
              </a:ext>
            </a:extLst>
          </p:cNvPr>
          <p:cNvGrpSpPr>
            <a:grpSpLocks/>
          </p:cNvGrpSpPr>
          <p:nvPr/>
        </p:nvGrpSpPr>
        <p:grpSpPr bwMode="auto">
          <a:xfrm>
            <a:off x="6446838" y="-1706024"/>
            <a:ext cx="2419350" cy="4773613"/>
            <a:chOff x="4070" y="-853"/>
            <a:chExt cx="1524" cy="3007"/>
          </a:xfrm>
        </p:grpSpPr>
        <p:grpSp>
          <p:nvGrpSpPr>
            <p:cNvPr id="48" name="Group 34">
              <a:extLst>
                <a:ext uri="{FF2B5EF4-FFF2-40B4-BE49-F238E27FC236}">
                  <a16:creationId xmlns:a16="http://schemas.microsoft.com/office/drawing/2014/main" id="{37826037-0023-44D0-8586-031B76250A56}"/>
                </a:ext>
              </a:extLst>
            </p:cNvPr>
            <p:cNvGrpSpPr>
              <a:grpSpLocks/>
            </p:cNvGrpSpPr>
            <p:nvPr/>
          </p:nvGrpSpPr>
          <p:grpSpPr bwMode="auto">
            <a:xfrm>
              <a:off x="4808" y="664"/>
              <a:ext cx="786" cy="1490"/>
              <a:chOff x="4808" y="664"/>
              <a:chExt cx="786" cy="1490"/>
            </a:xfrm>
          </p:grpSpPr>
          <p:sp>
            <p:nvSpPr>
              <p:cNvPr id="50" name="Line 35">
                <a:extLst>
                  <a:ext uri="{FF2B5EF4-FFF2-40B4-BE49-F238E27FC236}">
                    <a16:creationId xmlns:a16="http://schemas.microsoft.com/office/drawing/2014/main" id="{A8CBC692-A9AF-4FAE-946E-D29E2F09DB90}"/>
                  </a:ext>
                </a:extLst>
              </p:cNvPr>
              <p:cNvSpPr>
                <a:spLocks noChangeShapeType="1"/>
              </p:cNvSpPr>
              <p:nvPr/>
            </p:nvSpPr>
            <p:spPr bwMode="auto">
              <a:xfrm>
                <a:off x="4808" y="664"/>
                <a:ext cx="662" cy="1368"/>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51" name="Oval 36">
                <a:extLst>
                  <a:ext uri="{FF2B5EF4-FFF2-40B4-BE49-F238E27FC236}">
                    <a16:creationId xmlns:a16="http://schemas.microsoft.com/office/drawing/2014/main" id="{BB9DBECE-5801-4BBC-BA15-960CEE072C92}"/>
                  </a:ext>
                </a:extLst>
              </p:cNvPr>
              <p:cNvSpPr>
                <a:spLocks noChangeArrowheads="1"/>
              </p:cNvSpPr>
              <p:nvPr/>
            </p:nvSpPr>
            <p:spPr bwMode="auto">
              <a:xfrm>
                <a:off x="5329" y="1888"/>
                <a:ext cx="265" cy="266"/>
              </a:xfrm>
              <a:prstGeom prst="ellipse">
                <a:avLst/>
              </a:prstGeom>
              <a:gradFill rotWithShape="0">
                <a:gsLst>
                  <a:gs pos="0">
                    <a:srgbClr val="FFFFFF"/>
                  </a:gs>
                  <a:gs pos="100000">
                    <a:srgbClr val="0099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solidFill>
                    <a:srgbClr val="000000"/>
                  </a:solidFill>
                  <a:latin typeface="Bookman Old Style" pitchFamily="18" charset="0"/>
                </a:endParaRPr>
              </a:p>
            </p:txBody>
          </p:sp>
        </p:grpSp>
        <p:sp>
          <p:nvSpPr>
            <p:cNvPr id="49" name="Line 37">
              <a:extLst>
                <a:ext uri="{FF2B5EF4-FFF2-40B4-BE49-F238E27FC236}">
                  <a16:creationId xmlns:a16="http://schemas.microsoft.com/office/drawing/2014/main" id="{2FB3A3C5-03BF-44E9-9E2C-9B9942AF96ED}"/>
                </a:ext>
              </a:extLst>
            </p:cNvPr>
            <p:cNvSpPr>
              <a:spLocks noChangeShapeType="1"/>
            </p:cNvSpPr>
            <p:nvPr/>
          </p:nvSpPr>
          <p:spPr bwMode="auto">
            <a:xfrm>
              <a:off x="4070" y="-853"/>
              <a:ext cx="727" cy="149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57150">
                  <a:solidFill>
                    <a:srgbClr val="000000"/>
                  </a:solidFill>
                  <a:round/>
                  <a:headEnd/>
                  <a:tailEnd/>
                </a14:hiddenLine>
              </a:ext>
            </a:extLst>
          </p:spPr>
          <p:txBody>
            <a:bodyPr/>
            <a:lstStyle/>
            <a:p>
              <a:pPr>
                <a:spcBef>
                  <a:spcPct val="0"/>
                </a:spcBef>
              </a:pPr>
              <a:endParaRPr lang="ja-JP" altLang="en-US">
                <a:solidFill>
                  <a:srgbClr val="000000"/>
                </a:solidFill>
                <a:latin typeface="Bookman Old Style" pitchFamily="18" charset="0"/>
              </a:endParaRPr>
            </a:p>
          </p:txBody>
        </p:sp>
      </p:grpSp>
      <p:sp>
        <p:nvSpPr>
          <p:cNvPr id="52" name="Rectangle 38">
            <a:extLst>
              <a:ext uri="{FF2B5EF4-FFF2-40B4-BE49-F238E27FC236}">
                <a16:creationId xmlns:a16="http://schemas.microsoft.com/office/drawing/2014/main" id="{63327736-028B-481D-938D-CD503BE02E65}"/>
              </a:ext>
            </a:extLst>
          </p:cNvPr>
          <p:cNvSpPr>
            <a:spLocks noChangeArrowheads="1"/>
          </p:cNvSpPr>
          <p:nvPr/>
        </p:nvSpPr>
        <p:spPr bwMode="auto">
          <a:xfrm>
            <a:off x="6696075" y="549751"/>
            <a:ext cx="2197100" cy="152462"/>
          </a:xfrm>
          <a:prstGeom prst="rect">
            <a:avLst/>
          </a:prstGeom>
          <a:solidFill>
            <a:srgbClr val="CCECFF"/>
          </a:solidFill>
          <a:ln w="9525">
            <a:solidFill>
              <a:srgbClr val="CCECFF"/>
            </a:solidFill>
            <a:miter lim="800000"/>
            <a:headEnd/>
            <a:tailEnd/>
          </a:ln>
        </p:spPr>
        <p:txBody>
          <a:bodyPr/>
          <a:lstStyle/>
          <a:p>
            <a:endParaRPr lang="ja-JP" altLang="en-US">
              <a:solidFill>
                <a:srgbClr val="000000"/>
              </a:solidFill>
              <a:latin typeface="Bookman Old Style" pitchFamily="18" charset="0"/>
            </a:endParaRPr>
          </a:p>
        </p:txBody>
      </p:sp>
      <p:sp>
        <p:nvSpPr>
          <p:cNvPr id="53" name="Line 39">
            <a:extLst>
              <a:ext uri="{FF2B5EF4-FFF2-40B4-BE49-F238E27FC236}">
                <a16:creationId xmlns:a16="http://schemas.microsoft.com/office/drawing/2014/main" id="{5C2E75E4-560D-4138-97AD-99FD0BADE8DF}"/>
              </a:ext>
            </a:extLst>
          </p:cNvPr>
          <p:cNvSpPr>
            <a:spLocks noChangeShapeType="1"/>
          </p:cNvSpPr>
          <p:nvPr/>
        </p:nvSpPr>
        <p:spPr bwMode="auto">
          <a:xfrm>
            <a:off x="6680948" y="702214"/>
            <a:ext cx="2225675" cy="0"/>
          </a:xfrm>
          <a:prstGeom prst="line">
            <a:avLst/>
          </a:prstGeom>
          <a:noFill/>
          <a:ln w="9525">
            <a:solidFill>
              <a:srgbClr val="9999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54" name="Rectangle 2">
            <a:extLst>
              <a:ext uri="{FF2B5EF4-FFF2-40B4-BE49-F238E27FC236}">
                <a16:creationId xmlns:a16="http://schemas.microsoft.com/office/drawing/2014/main" id="{83EAD4CF-7EAD-49C2-8DBF-9882D959DF4B}"/>
              </a:ext>
            </a:extLst>
          </p:cNvPr>
          <p:cNvSpPr>
            <a:spLocks noChangeArrowheads="1"/>
          </p:cNvSpPr>
          <p:nvPr/>
        </p:nvSpPr>
        <p:spPr bwMode="auto">
          <a:xfrm>
            <a:off x="0" y="-12844"/>
            <a:ext cx="36793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b="1" dirty="0">
                <a:solidFill>
                  <a:srgbClr val="3333CC"/>
                </a:solidFill>
                <a:latin typeface="ＭＳ ゴシック" pitchFamily="49" charset="-128"/>
                <a:ea typeface="ＭＳ ゴシック" pitchFamily="49" charset="-128"/>
              </a:rPr>
              <a:t>第</a:t>
            </a:r>
            <a:r>
              <a:rPr lang="en-US" altLang="ja-JP" b="1" dirty="0">
                <a:solidFill>
                  <a:srgbClr val="3333CC"/>
                </a:solidFill>
                <a:latin typeface="ＭＳ ゴシック" pitchFamily="49" charset="-128"/>
                <a:ea typeface="ＭＳ ゴシック" pitchFamily="49" charset="-128"/>
              </a:rPr>
              <a:t>5</a:t>
            </a:r>
            <a:r>
              <a:rPr lang="ja-JP" altLang="en-US" b="1" dirty="0">
                <a:solidFill>
                  <a:srgbClr val="3333CC"/>
                </a:solidFill>
                <a:latin typeface="ＭＳ ゴシック" pitchFamily="49" charset="-128"/>
                <a:ea typeface="ＭＳ ゴシック" pitchFamily="49" charset="-128"/>
              </a:rPr>
              <a:t>回討論課題　</a:t>
            </a:r>
          </a:p>
        </p:txBody>
      </p:sp>
      <p:sp>
        <p:nvSpPr>
          <p:cNvPr id="55" name="Rectangle 21">
            <a:extLst>
              <a:ext uri="{FF2B5EF4-FFF2-40B4-BE49-F238E27FC236}">
                <a16:creationId xmlns:a16="http://schemas.microsoft.com/office/drawing/2014/main" id="{84FA3747-78D5-457C-AD57-AD4B8FD668B4}"/>
              </a:ext>
            </a:extLst>
          </p:cNvPr>
          <p:cNvSpPr>
            <a:spLocks noChangeArrowheads="1"/>
          </p:cNvSpPr>
          <p:nvPr/>
        </p:nvSpPr>
        <p:spPr bwMode="auto">
          <a:xfrm>
            <a:off x="1317624" y="585165"/>
            <a:ext cx="5181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ea typeface="ＭＳ ゴシック" pitchFamily="49" charset="-128"/>
                <a:cs typeface="Times New Roman" pitchFamily="18" charset="0"/>
              </a:rPr>
              <a:t>物体を糸でつるし、振らせる。</a:t>
            </a:r>
          </a:p>
        </p:txBody>
      </p:sp>
      <p:sp>
        <p:nvSpPr>
          <p:cNvPr id="57" name="Rectangle 21">
            <a:extLst>
              <a:ext uri="{FF2B5EF4-FFF2-40B4-BE49-F238E27FC236}">
                <a16:creationId xmlns:a16="http://schemas.microsoft.com/office/drawing/2014/main" id="{CD80355A-57D2-45E7-A24F-1EC9FD72FDE8}"/>
              </a:ext>
            </a:extLst>
          </p:cNvPr>
          <p:cNvSpPr>
            <a:spLocks noChangeArrowheads="1"/>
          </p:cNvSpPr>
          <p:nvPr/>
        </p:nvSpPr>
        <p:spPr bwMode="auto">
          <a:xfrm>
            <a:off x="25854" y="1228184"/>
            <a:ext cx="4097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(1) </a:t>
            </a:r>
            <a:r>
              <a:rPr lang="ja-JP" altLang="en-US" dirty="0">
                <a:solidFill>
                  <a:srgbClr val="9900FF"/>
                </a:solidFill>
                <a:ea typeface="ＭＳ ゴシック" pitchFamily="49" charset="-128"/>
                <a:cs typeface="Times New Roman" pitchFamily="18" charset="0"/>
              </a:rPr>
              <a:t>振子はなぜ振れるか</a:t>
            </a:r>
            <a:r>
              <a:rPr lang="ja-JP" altLang="en-US" dirty="0">
                <a:solidFill>
                  <a:srgbClr val="000000"/>
                </a:solidFill>
                <a:ea typeface="ＭＳ ゴシック" pitchFamily="49" charset="-128"/>
                <a:cs typeface="Times New Roman" pitchFamily="18" charset="0"/>
              </a:rPr>
              <a:t>。</a:t>
            </a:r>
          </a:p>
        </p:txBody>
      </p:sp>
      <p:sp>
        <p:nvSpPr>
          <p:cNvPr id="58" name="Rectangle 2">
            <a:extLst>
              <a:ext uri="{FF2B5EF4-FFF2-40B4-BE49-F238E27FC236}">
                <a16:creationId xmlns:a16="http://schemas.microsoft.com/office/drawing/2014/main" id="{AF88CAD7-D979-4D97-A76C-CEE8AF3BB600}"/>
              </a:ext>
            </a:extLst>
          </p:cNvPr>
          <p:cNvSpPr>
            <a:spLocks noChangeArrowheads="1"/>
          </p:cNvSpPr>
          <p:nvPr/>
        </p:nvSpPr>
        <p:spPr bwMode="auto">
          <a:xfrm>
            <a:off x="0" y="580450"/>
            <a:ext cx="12666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b="1" dirty="0">
                <a:solidFill>
                  <a:srgbClr val="3333CC"/>
                </a:solidFill>
                <a:latin typeface="ＭＳ ゴシック" pitchFamily="49" charset="-128"/>
                <a:ea typeface="ＭＳ ゴシック" pitchFamily="49" charset="-128"/>
              </a:rPr>
              <a:t>振子　</a:t>
            </a:r>
          </a:p>
        </p:txBody>
      </p:sp>
      <p:sp>
        <p:nvSpPr>
          <p:cNvPr id="59" name="Rectangle 21">
            <a:extLst>
              <a:ext uri="{FF2B5EF4-FFF2-40B4-BE49-F238E27FC236}">
                <a16:creationId xmlns:a16="http://schemas.microsoft.com/office/drawing/2014/main" id="{19E48884-4C7F-4BA6-B5BB-31DFA5D07CB6}"/>
              </a:ext>
            </a:extLst>
          </p:cNvPr>
          <p:cNvSpPr>
            <a:spLocks noChangeArrowheads="1"/>
          </p:cNvSpPr>
          <p:nvPr/>
        </p:nvSpPr>
        <p:spPr bwMode="auto">
          <a:xfrm>
            <a:off x="25852" y="1881327"/>
            <a:ext cx="701357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(2) </a:t>
            </a:r>
            <a:r>
              <a:rPr lang="ja-JP" altLang="en-US" dirty="0">
                <a:solidFill>
                  <a:srgbClr val="000000"/>
                </a:solidFill>
                <a:ea typeface="ＭＳ ゴシック" pitchFamily="49" charset="-128"/>
                <a:cs typeface="Times New Roman" pitchFamily="18" charset="0"/>
              </a:rPr>
              <a:t>振子の運動を記述するにはどのような</a:t>
            </a:r>
            <a:r>
              <a:rPr lang="ja-JP" altLang="en-US" dirty="0">
                <a:solidFill>
                  <a:srgbClr val="9900FF"/>
                </a:solidFill>
                <a:ea typeface="ＭＳ ゴシック" pitchFamily="49" charset="-128"/>
                <a:cs typeface="Times New Roman" pitchFamily="18" charset="0"/>
              </a:rPr>
              <a:t>変数</a:t>
            </a:r>
            <a:r>
              <a:rPr lang="en-US" altLang="ja-JP" dirty="0">
                <a:solidFill>
                  <a:srgbClr val="9900FF"/>
                </a:solidFill>
                <a:ea typeface="ＭＳ ゴシック" pitchFamily="49" charset="-128"/>
                <a:cs typeface="Times New Roman" pitchFamily="18" charset="0"/>
              </a:rPr>
              <a:t>(</a:t>
            </a:r>
            <a:r>
              <a:rPr lang="ja-JP" altLang="en-US" dirty="0">
                <a:solidFill>
                  <a:srgbClr val="9900FF"/>
                </a:solidFill>
                <a:ea typeface="ＭＳ ゴシック" pitchFamily="49" charset="-128"/>
                <a:cs typeface="Times New Roman" pitchFamily="18" charset="0"/>
              </a:rPr>
              <a:t>時間の関数</a:t>
            </a:r>
            <a:r>
              <a:rPr lang="en-US" altLang="ja-JP" dirty="0">
                <a:solidFill>
                  <a:srgbClr val="9900FF"/>
                </a:solidFill>
                <a:ea typeface="ＭＳ ゴシック" pitchFamily="49" charset="-128"/>
                <a:cs typeface="Times New Roman" pitchFamily="18" charset="0"/>
              </a:rPr>
              <a:t>)</a:t>
            </a:r>
            <a:r>
              <a:rPr lang="ja-JP" altLang="en-US" dirty="0">
                <a:solidFill>
                  <a:srgbClr val="000000"/>
                </a:solidFill>
                <a:ea typeface="ＭＳ ゴシック" pitchFamily="49" charset="-128"/>
                <a:cs typeface="Times New Roman" pitchFamily="18" charset="0"/>
              </a:rPr>
              <a:t>を使ったらよいか。</a:t>
            </a:r>
          </a:p>
        </p:txBody>
      </p:sp>
      <p:sp>
        <p:nvSpPr>
          <p:cNvPr id="60" name="Rectangle 21">
            <a:extLst>
              <a:ext uri="{FF2B5EF4-FFF2-40B4-BE49-F238E27FC236}">
                <a16:creationId xmlns:a16="http://schemas.microsoft.com/office/drawing/2014/main" id="{6665FA8C-88FB-4ACC-A34D-673B3EAF0F91}"/>
              </a:ext>
            </a:extLst>
          </p:cNvPr>
          <p:cNvSpPr>
            <a:spLocks noChangeArrowheads="1"/>
          </p:cNvSpPr>
          <p:nvPr/>
        </p:nvSpPr>
        <p:spPr bwMode="auto">
          <a:xfrm>
            <a:off x="25853" y="2937566"/>
            <a:ext cx="746919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(3) </a:t>
            </a:r>
            <a:r>
              <a:rPr lang="ja-JP" altLang="en-US" dirty="0">
                <a:solidFill>
                  <a:srgbClr val="000000"/>
                </a:solidFill>
                <a:ea typeface="ＭＳ ゴシック" pitchFamily="49" charset="-128"/>
                <a:cs typeface="Times New Roman" pitchFamily="18" charset="0"/>
              </a:rPr>
              <a:t>物理の法則を使って、</a:t>
            </a:r>
            <a:r>
              <a:rPr lang="en-US" altLang="ja-JP" dirty="0">
                <a:solidFill>
                  <a:srgbClr val="000000"/>
                </a:solidFill>
                <a:ea typeface="ＭＳ ゴシック" pitchFamily="49" charset="-128"/>
                <a:cs typeface="Times New Roman" pitchFamily="18" charset="0"/>
              </a:rPr>
              <a:t>(2)</a:t>
            </a:r>
            <a:r>
              <a:rPr lang="ja-JP" altLang="en-US" dirty="0">
                <a:solidFill>
                  <a:srgbClr val="000000"/>
                </a:solidFill>
                <a:ea typeface="ＭＳ ゴシック" pitchFamily="49" charset="-128"/>
                <a:cs typeface="Times New Roman" pitchFamily="18" charset="0"/>
              </a:rPr>
              <a:t>の変数に対する</a:t>
            </a:r>
            <a:r>
              <a:rPr lang="ja-JP" altLang="en-US" dirty="0">
                <a:solidFill>
                  <a:srgbClr val="9900FF"/>
                </a:solidFill>
                <a:ea typeface="ＭＳ ゴシック" pitchFamily="49" charset="-128"/>
                <a:cs typeface="Times New Roman" pitchFamily="18" charset="0"/>
              </a:rPr>
              <a:t>微分方程式を導け</a:t>
            </a:r>
            <a:r>
              <a:rPr lang="ja-JP" altLang="en-US" dirty="0">
                <a:solidFill>
                  <a:srgbClr val="000000"/>
                </a:solidFill>
                <a:ea typeface="ＭＳ ゴシック" pitchFamily="49" charset="-128"/>
                <a:cs typeface="Times New Roman" pitchFamily="18" charset="0"/>
              </a:rPr>
              <a:t>。</a:t>
            </a:r>
          </a:p>
        </p:txBody>
      </p:sp>
      <p:sp>
        <p:nvSpPr>
          <p:cNvPr id="61" name="Rectangle 21">
            <a:extLst>
              <a:ext uri="{FF2B5EF4-FFF2-40B4-BE49-F238E27FC236}">
                <a16:creationId xmlns:a16="http://schemas.microsoft.com/office/drawing/2014/main" id="{08CB1F9A-453D-4C82-A1F3-134A4A86A27E}"/>
              </a:ext>
            </a:extLst>
          </p:cNvPr>
          <p:cNvSpPr>
            <a:spLocks noChangeArrowheads="1"/>
          </p:cNvSpPr>
          <p:nvPr/>
        </p:nvSpPr>
        <p:spPr bwMode="auto">
          <a:xfrm>
            <a:off x="8391" y="3993805"/>
            <a:ext cx="7891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(4) (3)</a:t>
            </a:r>
            <a:r>
              <a:rPr lang="ja-JP" altLang="en-US" dirty="0">
                <a:solidFill>
                  <a:srgbClr val="000000"/>
                </a:solidFill>
                <a:ea typeface="ＭＳ ゴシック" pitchFamily="49" charset="-128"/>
                <a:cs typeface="Times New Roman" pitchFamily="18" charset="0"/>
              </a:rPr>
              <a:t>で使う</a:t>
            </a:r>
            <a:r>
              <a:rPr lang="ja-JP" altLang="en-US" dirty="0">
                <a:solidFill>
                  <a:srgbClr val="9900FF"/>
                </a:solidFill>
                <a:ea typeface="ＭＳ ゴシック" pitchFamily="49" charset="-128"/>
                <a:cs typeface="Times New Roman" pitchFamily="18" charset="0"/>
              </a:rPr>
              <a:t>物理法則</a:t>
            </a:r>
            <a:r>
              <a:rPr lang="en-US" altLang="ja-JP" dirty="0">
                <a:solidFill>
                  <a:srgbClr val="9900FF"/>
                </a:solidFill>
                <a:ea typeface="ＭＳ ゴシック" pitchFamily="49" charset="-128"/>
                <a:cs typeface="Times New Roman" pitchFamily="18" charset="0"/>
              </a:rPr>
              <a:t>(2</a:t>
            </a:r>
            <a:r>
              <a:rPr lang="ja-JP" altLang="en-US" dirty="0">
                <a:solidFill>
                  <a:srgbClr val="9900FF"/>
                </a:solidFill>
                <a:ea typeface="ＭＳ ゴシック" pitchFamily="49" charset="-128"/>
                <a:cs typeface="Times New Roman" pitchFamily="18" charset="0"/>
              </a:rPr>
              <a:t>つ</a:t>
            </a:r>
            <a:r>
              <a:rPr lang="en-US" altLang="ja-JP" dirty="0">
                <a:solidFill>
                  <a:srgbClr val="9900FF"/>
                </a:solidFill>
                <a:ea typeface="ＭＳ ゴシック" pitchFamily="49" charset="-128"/>
                <a:cs typeface="Times New Roman" pitchFamily="18" charset="0"/>
              </a:rPr>
              <a:t>)</a:t>
            </a:r>
            <a:r>
              <a:rPr lang="ja-JP" altLang="en-US" dirty="0">
                <a:solidFill>
                  <a:srgbClr val="9900FF"/>
                </a:solidFill>
                <a:ea typeface="ＭＳ ゴシック" pitchFamily="49" charset="-128"/>
                <a:cs typeface="Times New Roman" pitchFamily="18" charset="0"/>
              </a:rPr>
              <a:t>の名称</a:t>
            </a:r>
            <a:r>
              <a:rPr lang="ja-JP" altLang="en-US" dirty="0">
                <a:solidFill>
                  <a:srgbClr val="000000"/>
                </a:solidFill>
                <a:ea typeface="ＭＳ ゴシック" pitchFamily="49" charset="-128"/>
                <a:cs typeface="Times New Roman" pitchFamily="18" charset="0"/>
              </a:rPr>
              <a:t>を記せ。</a:t>
            </a:r>
          </a:p>
        </p:txBody>
      </p:sp>
    </p:spTree>
    <p:extLst>
      <p:ext uri="{BB962C8B-B14F-4D97-AF65-F5344CB8AC3E}">
        <p14:creationId xmlns:p14="http://schemas.microsoft.com/office/powerpoint/2010/main" val="309044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mph" presetSubtype="0" repeatCount="10000" accel="50000" decel="50000" autoRev="1" fill="remove" nodeType="clickEffect">
                                  <p:stCondLst>
                                    <p:cond delay="0"/>
                                  </p:stCondLst>
                                  <p:childTnLst>
                                    <p:animRot by="3000000">
                                      <p:cBhvr>
                                        <p:cTn id="14" dur="1000" fill="hold"/>
                                        <p:tgtEl>
                                          <p:spTgt spid="47"/>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7" grpId="0"/>
      <p:bldP spid="58" grpId="0"/>
      <p:bldP spid="59" grpId="0"/>
      <p:bldP spid="60" grpId="0"/>
      <p:bldP spid="6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2">
            <a:extLst>
              <a:ext uri="{FF2B5EF4-FFF2-40B4-BE49-F238E27FC236}">
                <a16:creationId xmlns:a16="http://schemas.microsoft.com/office/drawing/2014/main" id="{83EAD4CF-7EAD-49C2-8DBF-9882D959DF4B}"/>
              </a:ext>
            </a:extLst>
          </p:cNvPr>
          <p:cNvSpPr>
            <a:spLocks noChangeArrowheads="1"/>
          </p:cNvSpPr>
          <p:nvPr/>
        </p:nvSpPr>
        <p:spPr bwMode="auto">
          <a:xfrm>
            <a:off x="0" y="-12844"/>
            <a:ext cx="36793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b="1" dirty="0">
                <a:solidFill>
                  <a:srgbClr val="3333CC"/>
                </a:solidFill>
                <a:latin typeface="ＭＳ ゴシック" pitchFamily="49" charset="-128"/>
                <a:ea typeface="ＭＳ ゴシック" pitchFamily="49" charset="-128"/>
              </a:rPr>
              <a:t>第</a:t>
            </a:r>
            <a:r>
              <a:rPr lang="en-US" altLang="ja-JP" b="1" dirty="0">
                <a:solidFill>
                  <a:srgbClr val="3333CC"/>
                </a:solidFill>
                <a:latin typeface="ＭＳ ゴシック" pitchFamily="49" charset="-128"/>
                <a:ea typeface="ＭＳ ゴシック" pitchFamily="49" charset="-128"/>
              </a:rPr>
              <a:t>5</a:t>
            </a:r>
            <a:r>
              <a:rPr lang="ja-JP" altLang="en-US" b="1" dirty="0">
                <a:solidFill>
                  <a:srgbClr val="3333CC"/>
                </a:solidFill>
                <a:latin typeface="ＭＳ ゴシック" pitchFamily="49" charset="-128"/>
                <a:ea typeface="ＭＳ ゴシック" pitchFamily="49" charset="-128"/>
              </a:rPr>
              <a:t>回討論課題解答　</a:t>
            </a:r>
          </a:p>
        </p:txBody>
      </p:sp>
      <p:sp>
        <p:nvSpPr>
          <p:cNvPr id="57" name="Rectangle 21">
            <a:extLst>
              <a:ext uri="{FF2B5EF4-FFF2-40B4-BE49-F238E27FC236}">
                <a16:creationId xmlns:a16="http://schemas.microsoft.com/office/drawing/2014/main" id="{CD80355A-57D2-45E7-A24F-1EC9FD72FDE8}"/>
              </a:ext>
            </a:extLst>
          </p:cNvPr>
          <p:cNvSpPr>
            <a:spLocks noChangeArrowheads="1"/>
          </p:cNvSpPr>
          <p:nvPr/>
        </p:nvSpPr>
        <p:spPr bwMode="auto">
          <a:xfrm>
            <a:off x="43861" y="526014"/>
            <a:ext cx="4097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(1) </a:t>
            </a:r>
            <a:r>
              <a:rPr lang="ja-JP" altLang="en-US" dirty="0">
                <a:solidFill>
                  <a:srgbClr val="9900FF"/>
                </a:solidFill>
                <a:ea typeface="ＭＳ ゴシック" pitchFamily="49" charset="-128"/>
                <a:cs typeface="Times New Roman" pitchFamily="18" charset="0"/>
              </a:rPr>
              <a:t>振子はなぜ振れるか</a:t>
            </a:r>
            <a:r>
              <a:rPr lang="ja-JP" altLang="en-US" dirty="0">
                <a:solidFill>
                  <a:srgbClr val="000000"/>
                </a:solidFill>
                <a:ea typeface="ＭＳ ゴシック" pitchFamily="49" charset="-128"/>
                <a:cs typeface="Times New Roman" pitchFamily="18" charset="0"/>
              </a:rPr>
              <a:t>。</a:t>
            </a:r>
          </a:p>
        </p:txBody>
      </p:sp>
      <p:sp>
        <p:nvSpPr>
          <p:cNvPr id="59" name="Rectangle 21">
            <a:extLst>
              <a:ext uri="{FF2B5EF4-FFF2-40B4-BE49-F238E27FC236}">
                <a16:creationId xmlns:a16="http://schemas.microsoft.com/office/drawing/2014/main" id="{19E48884-4C7F-4BA6-B5BB-31DFA5D07CB6}"/>
              </a:ext>
            </a:extLst>
          </p:cNvPr>
          <p:cNvSpPr>
            <a:spLocks noChangeArrowheads="1"/>
          </p:cNvSpPr>
          <p:nvPr/>
        </p:nvSpPr>
        <p:spPr bwMode="auto">
          <a:xfrm>
            <a:off x="17004" y="2401781"/>
            <a:ext cx="701357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(2) </a:t>
            </a:r>
            <a:r>
              <a:rPr lang="ja-JP" altLang="en-US" dirty="0">
                <a:solidFill>
                  <a:srgbClr val="000000"/>
                </a:solidFill>
                <a:ea typeface="ＭＳ ゴシック" pitchFamily="49" charset="-128"/>
                <a:cs typeface="Times New Roman" pitchFamily="18" charset="0"/>
              </a:rPr>
              <a:t>振子の運動を記述するにはどのような</a:t>
            </a:r>
            <a:r>
              <a:rPr lang="ja-JP" altLang="en-US" dirty="0">
                <a:solidFill>
                  <a:srgbClr val="9900FF"/>
                </a:solidFill>
                <a:ea typeface="ＭＳ ゴシック" pitchFamily="49" charset="-128"/>
                <a:cs typeface="Times New Roman" pitchFamily="18" charset="0"/>
              </a:rPr>
              <a:t>変数</a:t>
            </a:r>
            <a:r>
              <a:rPr lang="en-US" altLang="ja-JP" dirty="0">
                <a:solidFill>
                  <a:srgbClr val="9900FF"/>
                </a:solidFill>
                <a:ea typeface="ＭＳ ゴシック" pitchFamily="49" charset="-128"/>
                <a:cs typeface="Times New Roman" pitchFamily="18" charset="0"/>
              </a:rPr>
              <a:t>(</a:t>
            </a:r>
            <a:r>
              <a:rPr lang="ja-JP" altLang="en-US" dirty="0">
                <a:solidFill>
                  <a:srgbClr val="9900FF"/>
                </a:solidFill>
                <a:ea typeface="ＭＳ ゴシック" pitchFamily="49" charset="-128"/>
                <a:cs typeface="Times New Roman" pitchFamily="18" charset="0"/>
              </a:rPr>
              <a:t>時間の関数</a:t>
            </a:r>
            <a:r>
              <a:rPr lang="en-US" altLang="ja-JP" dirty="0">
                <a:solidFill>
                  <a:srgbClr val="9900FF"/>
                </a:solidFill>
                <a:ea typeface="ＭＳ ゴシック" pitchFamily="49" charset="-128"/>
                <a:cs typeface="Times New Roman" pitchFamily="18" charset="0"/>
              </a:rPr>
              <a:t>)</a:t>
            </a:r>
            <a:r>
              <a:rPr lang="ja-JP" altLang="en-US" dirty="0">
                <a:solidFill>
                  <a:srgbClr val="000000"/>
                </a:solidFill>
                <a:ea typeface="ＭＳ ゴシック" pitchFamily="49" charset="-128"/>
                <a:cs typeface="Times New Roman" pitchFamily="18" charset="0"/>
              </a:rPr>
              <a:t>を使ったらよいか。</a:t>
            </a:r>
          </a:p>
        </p:txBody>
      </p:sp>
      <p:sp>
        <p:nvSpPr>
          <p:cNvPr id="60" name="Rectangle 21">
            <a:extLst>
              <a:ext uri="{FF2B5EF4-FFF2-40B4-BE49-F238E27FC236}">
                <a16:creationId xmlns:a16="http://schemas.microsoft.com/office/drawing/2014/main" id="{6665FA8C-88FB-4ACC-A34D-673B3EAF0F91}"/>
              </a:ext>
            </a:extLst>
          </p:cNvPr>
          <p:cNvSpPr>
            <a:spLocks noChangeArrowheads="1"/>
          </p:cNvSpPr>
          <p:nvPr/>
        </p:nvSpPr>
        <p:spPr bwMode="auto">
          <a:xfrm>
            <a:off x="-6383" y="3948702"/>
            <a:ext cx="746919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(3) </a:t>
            </a:r>
            <a:r>
              <a:rPr lang="ja-JP" altLang="en-US" dirty="0">
                <a:solidFill>
                  <a:srgbClr val="000000"/>
                </a:solidFill>
                <a:ea typeface="ＭＳ ゴシック" pitchFamily="49" charset="-128"/>
                <a:cs typeface="Times New Roman" pitchFamily="18" charset="0"/>
              </a:rPr>
              <a:t>物理の法則を使って、</a:t>
            </a:r>
            <a:r>
              <a:rPr lang="en-US" altLang="ja-JP" dirty="0">
                <a:solidFill>
                  <a:srgbClr val="000000"/>
                </a:solidFill>
                <a:ea typeface="ＭＳ ゴシック" pitchFamily="49" charset="-128"/>
                <a:cs typeface="Times New Roman" pitchFamily="18" charset="0"/>
              </a:rPr>
              <a:t>(2)</a:t>
            </a:r>
            <a:r>
              <a:rPr lang="ja-JP" altLang="en-US" dirty="0">
                <a:solidFill>
                  <a:srgbClr val="000000"/>
                </a:solidFill>
                <a:ea typeface="ＭＳ ゴシック" pitchFamily="49" charset="-128"/>
                <a:cs typeface="Times New Roman" pitchFamily="18" charset="0"/>
              </a:rPr>
              <a:t>の変数に対する</a:t>
            </a:r>
            <a:r>
              <a:rPr lang="ja-JP" altLang="en-US" dirty="0">
                <a:solidFill>
                  <a:srgbClr val="9900FF"/>
                </a:solidFill>
                <a:ea typeface="ＭＳ ゴシック" pitchFamily="49" charset="-128"/>
                <a:cs typeface="Times New Roman" pitchFamily="18" charset="0"/>
              </a:rPr>
              <a:t>微分方程式を導け</a:t>
            </a:r>
            <a:r>
              <a:rPr lang="ja-JP" altLang="en-US" dirty="0">
                <a:solidFill>
                  <a:srgbClr val="000000"/>
                </a:solidFill>
                <a:ea typeface="ＭＳ ゴシック" pitchFamily="49" charset="-128"/>
                <a:cs typeface="Times New Roman" pitchFamily="18" charset="0"/>
              </a:rPr>
              <a:t>。</a:t>
            </a:r>
          </a:p>
        </p:txBody>
      </p:sp>
      <p:sp>
        <p:nvSpPr>
          <p:cNvPr id="61" name="Rectangle 21">
            <a:extLst>
              <a:ext uri="{FF2B5EF4-FFF2-40B4-BE49-F238E27FC236}">
                <a16:creationId xmlns:a16="http://schemas.microsoft.com/office/drawing/2014/main" id="{08CB1F9A-453D-4C82-A1F3-134A4A86A27E}"/>
              </a:ext>
            </a:extLst>
          </p:cNvPr>
          <p:cNvSpPr>
            <a:spLocks noChangeArrowheads="1"/>
          </p:cNvSpPr>
          <p:nvPr/>
        </p:nvSpPr>
        <p:spPr bwMode="auto">
          <a:xfrm>
            <a:off x="-28666" y="5713870"/>
            <a:ext cx="7891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itchFamily="18" charset="0"/>
              </a:rPr>
              <a:t>(4) (3)</a:t>
            </a:r>
            <a:r>
              <a:rPr lang="ja-JP" altLang="en-US" dirty="0">
                <a:solidFill>
                  <a:srgbClr val="000000"/>
                </a:solidFill>
                <a:ea typeface="ＭＳ ゴシック" pitchFamily="49" charset="-128"/>
                <a:cs typeface="Times New Roman" pitchFamily="18" charset="0"/>
              </a:rPr>
              <a:t>で使う</a:t>
            </a:r>
            <a:r>
              <a:rPr lang="ja-JP" altLang="en-US" dirty="0">
                <a:solidFill>
                  <a:srgbClr val="9900FF"/>
                </a:solidFill>
                <a:ea typeface="ＭＳ ゴシック" pitchFamily="49" charset="-128"/>
                <a:cs typeface="Times New Roman" pitchFamily="18" charset="0"/>
              </a:rPr>
              <a:t>物理法則</a:t>
            </a:r>
            <a:r>
              <a:rPr lang="en-US" altLang="ja-JP" dirty="0">
                <a:solidFill>
                  <a:srgbClr val="9900FF"/>
                </a:solidFill>
                <a:ea typeface="ＭＳ ゴシック" pitchFamily="49" charset="-128"/>
                <a:cs typeface="Times New Roman" pitchFamily="18" charset="0"/>
              </a:rPr>
              <a:t>(2</a:t>
            </a:r>
            <a:r>
              <a:rPr lang="ja-JP" altLang="en-US" dirty="0">
                <a:solidFill>
                  <a:srgbClr val="9900FF"/>
                </a:solidFill>
                <a:ea typeface="ＭＳ ゴシック" pitchFamily="49" charset="-128"/>
                <a:cs typeface="Times New Roman" pitchFamily="18" charset="0"/>
              </a:rPr>
              <a:t>つ</a:t>
            </a:r>
            <a:r>
              <a:rPr lang="en-US" altLang="ja-JP" dirty="0">
                <a:solidFill>
                  <a:srgbClr val="9900FF"/>
                </a:solidFill>
                <a:ea typeface="ＭＳ ゴシック" pitchFamily="49" charset="-128"/>
                <a:cs typeface="Times New Roman" pitchFamily="18" charset="0"/>
              </a:rPr>
              <a:t>)</a:t>
            </a:r>
            <a:r>
              <a:rPr lang="ja-JP" altLang="en-US" dirty="0">
                <a:solidFill>
                  <a:srgbClr val="9900FF"/>
                </a:solidFill>
                <a:ea typeface="ＭＳ ゴシック" pitchFamily="49" charset="-128"/>
                <a:cs typeface="Times New Roman" pitchFamily="18" charset="0"/>
              </a:rPr>
              <a:t>の名称</a:t>
            </a:r>
            <a:r>
              <a:rPr lang="ja-JP" altLang="en-US" dirty="0">
                <a:solidFill>
                  <a:srgbClr val="000000"/>
                </a:solidFill>
                <a:ea typeface="ＭＳ ゴシック" pitchFamily="49" charset="-128"/>
                <a:cs typeface="Times New Roman" pitchFamily="18" charset="0"/>
              </a:rPr>
              <a:t>を記せ。</a:t>
            </a:r>
          </a:p>
        </p:txBody>
      </p:sp>
      <p:sp>
        <p:nvSpPr>
          <p:cNvPr id="16" name="Rectangle 21">
            <a:extLst>
              <a:ext uri="{FF2B5EF4-FFF2-40B4-BE49-F238E27FC236}">
                <a16:creationId xmlns:a16="http://schemas.microsoft.com/office/drawing/2014/main" id="{4E34ED6F-0E9A-4692-A624-4706E0EC6C48}"/>
              </a:ext>
            </a:extLst>
          </p:cNvPr>
          <p:cNvSpPr>
            <a:spLocks noChangeArrowheads="1"/>
          </p:cNvSpPr>
          <p:nvPr/>
        </p:nvSpPr>
        <p:spPr bwMode="auto">
          <a:xfrm>
            <a:off x="536122" y="6237090"/>
            <a:ext cx="75067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ea typeface="ＭＳ ゴシック" pitchFamily="49" charset="-128"/>
                <a:cs typeface="Times New Roman" pitchFamily="18" charset="0"/>
              </a:rPr>
              <a:t>運動の第</a:t>
            </a:r>
            <a:r>
              <a:rPr lang="en-US" altLang="ja-JP" dirty="0">
                <a:solidFill>
                  <a:srgbClr val="000000"/>
                </a:solidFill>
                <a:ea typeface="ＭＳ ゴシック" pitchFamily="49" charset="-128"/>
                <a:cs typeface="Times New Roman" pitchFamily="18" charset="0"/>
              </a:rPr>
              <a:t>2</a:t>
            </a:r>
            <a:r>
              <a:rPr lang="ja-JP" altLang="en-US" dirty="0">
                <a:solidFill>
                  <a:srgbClr val="000000"/>
                </a:solidFill>
                <a:ea typeface="ＭＳ ゴシック" pitchFamily="49" charset="-128"/>
                <a:cs typeface="Times New Roman" pitchFamily="18" charset="0"/>
              </a:rPr>
              <a:t>法則。</a:t>
            </a:r>
            <a:r>
              <a:rPr lang="en-US" altLang="ja-JP" dirty="0">
                <a:solidFill>
                  <a:srgbClr val="000000"/>
                </a:solidFill>
                <a:ea typeface="ＭＳ ゴシック" pitchFamily="49" charset="-128"/>
                <a:cs typeface="Times New Roman" pitchFamily="18" charset="0"/>
              </a:rPr>
              <a:t>	</a:t>
            </a:r>
            <a:r>
              <a:rPr lang="ja-JP" altLang="en-US" dirty="0">
                <a:solidFill>
                  <a:srgbClr val="000000"/>
                </a:solidFill>
                <a:ea typeface="ＭＳ ゴシック" pitchFamily="49" charset="-128"/>
                <a:cs typeface="Times New Roman" pitchFamily="18" charset="0"/>
              </a:rPr>
              <a:t>万有引力の法則。</a:t>
            </a:r>
          </a:p>
        </p:txBody>
      </p:sp>
      <p:graphicFrame>
        <p:nvGraphicFramePr>
          <p:cNvPr id="17" name="Object 6">
            <a:extLst>
              <a:ext uri="{FF2B5EF4-FFF2-40B4-BE49-F238E27FC236}">
                <a16:creationId xmlns:a16="http://schemas.microsoft.com/office/drawing/2014/main" id="{9DF0A53C-7F64-4154-A426-A95DDE8DC1A9}"/>
              </a:ext>
            </a:extLst>
          </p:cNvPr>
          <p:cNvGraphicFramePr>
            <a:graphicFrameLocks noChangeAspect="1"/>
          </p:cNvGraphicFramePr>
          <p:nvPr>
            <p:extLst>
              <p:ext uri="{D42A27DB-BD31-4B8C-83A1-F6EECF244321}">
                <p14:modId xmlns:p14="http://schemas.microsoft.com/office/powerpoint/2010/main" val="558255287"/>
              </p:ext>
            </p:extLst>
          </p:nvPr>
        </p:nvGraphicFramePr>
        <p:xfrm>
          <a:off x="6085103" y="4762145"/>
          <a:ext cx="2516188" cy="1019175"/>
        </p:xfrm>
        <a:graphic>
          <a:graphicData uri="http://schemas.openxmlformats.org/presentationml/2006/ole">
            <mc:AlternateContent xmlns:mc="http://schemas.openxmlformats.org/markup-compatibility/2006">
              <mc:Choice xmlns:v="urn:schemas-microsoft-com:vml" Requires="v">
                <p:oleObj name="Equation" r:id="rId2" imgW="1015920" imgH="419040" progId="Equation.DSMT4">
                  <p:embed/>
                </p:oleObj>
              </mc:Choice>
              <mc:Fallback>
                <p:oleObj name="Equation" r:id="rId2" imgW="1015920" imgH="419040" progId="Equation.DSMT4">
                  <p:embed/>
                  <p:pic>
                    <p:nvPicPr>
                      <p:cNvPr id="64" name="Object 6">
                        <a:extLst>
                          <a:ext uri="{FF2B5EF4-FFF2-40B4-BE49-F238E27FC236}">
                            <a16:creationId xmlns:a16="http://schemas.microsoft.com/office/drawing/2014/main" id="{C77E2FE8-B1DC-4A4B-A214-110C69A469C2}"/>
                          </a:ext>
                        </a:extLst>
                      </p:cNvPr>
                      <p:cNvPicPr>
                        <a:picLocks noChangeAspect="1" noChangeArrowheads="1"/>
                      </p:cNvPicPr>
                      <p:nvPr/>
                    </p:nvPicPr>
                    <p:blipFill>
                      <a:blip r:embed="rId3"/>
                      <a:srcRect/>
                      <a:stretch>
                        <a:fillRect/>
                      </a:stretch>
                    </p:blipFill>
                    <p:spPr bwMode="auto">
                      <a:xfrm>
                        <a:off x="6085103" y="4762145"/>
                        <a:ext cx="2516188" cy="1019175"/>
                      </a:xfrm>
                      <a:prstGeom prst="rect">
                        <a:avLst/>
                      </a:prstGeom>
                      <a:noFill/>
                      <a:ln>
                        <a:noFill/>
                      </a:ln>
                    </p:spPr>
                  </p:pic>
                </p:oleObj>
              </mc:Fallback>
            </mc:AlternateContent>
          </a:graphicData>
        </a:graphic>
      </p:graphicFrame>
      <p:grpSp>
        <p:nvGrpSpPr>
          <p:cNvPr id="25" name="Group 34">
            <a:extLst>
              <a:ext uri="{FF2B5EF4-FFF2-40B4-BE49-F238E27FC236}">
                <a16:creationId xmlns:a16="http://schemas.microsoft.com/office/drawing/2014/main" id="{AA640D7C-1AE3-49DA-9D28-EF4CBB31D817}"/>
              </a:ext>
            </a:extLst>
          </p:cNvPr>
          <p:cNvGrpSpPr>
            <a:grpSpLocks/>
          </p:cNvGrpSpPr>
          <p:nvPr/>
        </p:nvGrpSpPr>
        <p:grpSpPr bwMode="auto">
          <a:xfrm>
            <a:off x="7618413" y="702214"/>
            <a:ext cx="1247775" cy="2365375"/>
            <a:chOff x="4808" y="664"/>
            <a:chExt cx="786" cy="1490"/>
          </a:xfrm>
        </p:grpSpPr>
        <p:sp>
          <p:nvSpPr>
            <p:cNvPr id="26" name="Line 35">
              <a:extLst>
                <a:ext uri="{FF2B5EF4-FFF2-40B4-BE49-F238E27FC236}">
                  <a16:creationId xmlns:a16="http://schemas.microsoft.com/office/drawing/2014/main" id="{55749ABE-C052-43EC-A5F7-C17C0D51911E}"/>
                </a:ext>
              </a:extLst>
            </p:cNvPr>
            <p:cNvSpPr>
              <a:spLocks noChangeShapeType="1"/>
            </p:cNvSpPr>
            <p:nvPr/>
          </p:nvSpPr>
          <p:spPr bwMode="auto">
            <a:xfrm>
              <a:off x="4808" y="664"/>
              <a:ext cx="662" cy="1368"/>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27" name="Oval 36">
              <a:extLst>
                <a:ext uri="{FF2B5EF4-FFF2-40B4-BE49-F238E27FC236}">
                  <a16:creationId xmlns:a16="http://schemas.microsoft.com/office/drawing/2014/main" id="{202162E0-2E14-4839-8629-EE92B0A020AD}"/>
                </a:ext>
              </a:extLst>
            </p:cNvPr>
            <p:cNvSpPr>
              <a:spLocks noChangeArrowheads="1"/>
            </p:cNvSpPr>
            <p:nvPr/>
          </p:nvSpPr>
          <p:spPr bwMode="auto">
            <a:xfrm>
              <a:off x="5329" y="1888"/>
              <a:ext cx="265" cy="266"/>
            </a:xfrm>
            <a:prstGeom prst="ellipse">
              <a:avLst/>
            </a:prstGeom>
            <a:gradFill rotWithShape="0">
              <a:gsLst>
                <a:gs pos="0">
                  <a:srgbClr val="FFFFFF"/>
                </a:gs>
                <a:gs pos="100000">
                  <a:srgbClr val="0099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solidFill>
                  <a:srgbClr val="000000"/>
                </a:solidFill>
                <a:latin typeface="Bookman Old Style" pitchFamily="18" charset="0"/>
              </a:endParaRPr>
            </a:p>
          </p:txBody>
        </p:sp>
      </p:grpSp>
      <p:sp>
        <p:nvSpPr>
          <p:cNvPr id="28" name="Rectangle 38">
            <a:extLst>
              <a:ext uri="{FF2B5EF4-FFF2-40B4-BE49-F238E27FC236}">
                <a16:creationId xmlns:a16="http://schemas.microsoft.com/office/drawing/2014/main" id="{9222AF1C-2C14-4137-8D0B-B116A130F25C}"/>
              </a:ext>
            </a:extLst>
          </p:cNvPr>
          <p:cNvSpPr>
            <a:spLocks noChangeArrowheads="1"/>
          </p:cNvSpPr>
          <p:nvPr/>
        </p:nvSpPr>
        <p:spPr bwMode="auto">
          <a:xfrm>
            <a:off x="6696075" y="549751"/>
            <a:ext cx="2197100" cy="152462"/>
          </a:xfrm>
          <a:prstGeom prst="rect">
            <a:avLst/>
          </a:prstGeom>
          <a:solidFill>
            <a:srgbClr val="CCECFF"/>
          </a:solidFill>
          <a:ln w="9525">
            <a:solidFill>
              <a:srgbClr val="CCECFF"/>
            </a:solidFill>
            <a:miter lim="800000"/>
            <a:headEnd/>
            <a:tailEnd/>
          </a:ln>
        </p:spPr>
        <p:txBody>
          <a:bodyPr/>
          <a:lstStyle/>
          <a:p>
            <a:endParaRPr lang="ja-JP" altLang="en-US">
              <a:solidFill>
                <a:srgbClr val="000000"/>
              </a:solidFill>
              <a:latin typeface="Bookman Old Style" pitchFamily="18" charset="0"/>
            </a:endParaRPr>
          </a:p>
        </p:txBody>
      </p:sp>
      <p:sp>
        <p:nvSpPr>
          <p:cNvPr id="29" name="Line 39">
            <a:extLst>
              <a:ext uri="{FF2B5EF4-FFF2-40B4-BE49-F238E27FC236}">
                <a16:creationId xmlns:a16="http://schemas.microsoft.com/office/drawing/2014/main" id="{98857598-123C-4217-A85B-C8CA8BB5C488}"/>
              </a:ext>
            </a:extLst>
          </p:cNvPr>
          <p:cNvSpPr>
            <a:spLocks noChangeShapeType="1"/>
          </p:cNvSpPr>
          <p:nvPr/>
        </p:nvSpPr>
        <p:spPr bwMode="auto">
          <a:xfrm>
            <a:off x="6680948" y="702214"/>
            <a:ext cx="2225675" cy="0"/>
          </a:xfrm>
          <a:prstGeom prst="line">
            <a:avLst/>
          </a:prstGeom>
          <a:noFill/>
          <a:ln w="9525">
            <a:solidFill>
              <a:srgbClr val="9999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0" name="Line 5">
            <a:extLst>
              <a:ext uri="{FF2B5EF4-FFF2-40B4-BE49-F238E27FC236}">
                <a16:creationId xmlns:a16="http://schemas.microsoft.com/office/drawing/2014/main" id="{F9B52C10-EEAE-454B-86A2-1E7D4A3819F9}"/>
              </a:ext>
            </a:extLst>
          </p:cNvPr>
          <p:cNvSpPr>
            <a:spLocks noChangeShapeType="1"/>
          </p:cNvSpPr>
          <p:nvPr/>
        </p:nvSpPr>
        <p:spPr bwMode="auto">
          <a:xfrm>
            <a:off x="7596188" y="700627"/>
            <a:ext cx="0" cy="2895600"/>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1" name="Rectangle 79">
            <a:extLst>
              <a:ext uri="{FF2B5EF4-FFF2-40B4-BE49-F238E27FC236}">
                <a16:creationId xmlns:a16="http://schemas.microsoft.com/office/drawing/2014/main" id="{8186FF50-686A-41C8-9E90-74AF469B42A7}"/>
              </a:ext>
            </a:extLst>
          </p:cNvPr>
          <p:cNvSpPr>
            <a:spLocks noChangeArrowheads="1"/>
          </p:cNvSpPr>
          <p:nvPr/>
        </p:nvSpPr>
        <p:spPr bwMode="auto">
          <a:xfrm>
            <a:off x="7524750" y="1181639"/>
            <a:ext cx="369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Symbol" pitchFamily="18" charset="2"/>
                <a:ea typeface="ＭＳ ゴシック" pitchFamily="49" charset="-128"/>
                <a:cs typeface="Times New Roman" pitchFamily="18" charset="0"/>
              </a:rPr>
              <a:t>q</a:t>
            </a:r>
          </a:p>
        </p:txBody>
      </p:sp>
      <p:sp>
        <p:nvSpPr>
          <p:cNvPr id="32" name="Rectangle 110">
            <a:extLst>
              <a:ext uri="{FF2B5EF4-FFF2-40B4-BE49-F238E27FC236}">
                <a16:creationId xmlns:a16="http://schemas.microsoft.com/office/drawing/2014/main" id="{F50738A4-F334-430E-B747-6FC22A1570F7}"/>
              </a:ext>
            </a:extLst>
          </p:cNvPr>
          <p:cNvSpPr>
            <a:spLocks noChangeArrowheads="1"/>
          </p:cNvSpPr>
          <p:nvPr/>
        </p:nvSpPr>
        <p:spPr bwMode="auto">
          <a:xfrm>
            <a:off x="8212140" y="1528506"/>
            <a:ext cx="284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ゴシック" pitchFamily="49" charset="-128"/>
                <a:cs typeface="Times New Roman" pitchFamily="18" charset="0"/>
              </a:rPr>
              <a:t>l</a:t>
            </a:r>
          </a:p>
        </p:txBody>
      </p:sp>
      <p:sp>
        <p:nvSpPr>
          <p:cNvPr id="33" name="Rectangle 110">
            <a:extLst>
              <a:ext uri="{FF2B5EF4-FFF2-40B4-BE49-F238E27FC236}">
                <a16:creationId xmlns:a16="http://schemas.microsoft.com/office/drawing/2014/main" id="{DBD33F3A-0E74-446D-9242-C5AB625EE0E4}"/>
              </a:ext>
            </a:extLst>
          </p:cNvPr>
          <p:cNvSpPr>
            <a:spLocks noChangeArrowheads="1"/>
          </p:cNvSpPr>
          <p:nvPr/>
        </p:nvSpPr>
        <p:spPr bwMode="auto">
          <a:xfrm>
            <a:off x="8537752" y="2184115"/>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ゴシック" pitchFamily="49" charset="-128"/>
                <a:cs typeface="Times New Roman" pitchFamily="18" charset="0"/>
              </a:rPr>
              <a:t>m</a:t>
            </a:r>
          </a:p>
        </p:txBody>
      </p:sp>
      <p:grpSp>
        <p:nvGrpSpPr>
          <p:cNvPr id="34" name="グループ化 33">
            <a:extLst>
              <a:ext uri="{FF2B5EF4-FFF2-40B4-BE49-F238E27FC236}">
                <a16:creationId xmlns:a16="http://schemas.microsoft.com/office/drawing/2014/main" id="{990738F0-48D1-4EAC-A9AD-4253CFD8F264}"/>
              </a:ext>
            </a:extLst>
          </p:cNvPr>
          <p:cNvGrpSpPr/>
          <p:nvPr/>
        </p:nvGrpSpPr>
        <p:grpSpPr>
          <a:xfrm>
            <a:off x="6738938" y="672052"/>
            <a:ext cx="2311400" cy="3085734"/>
            <a:chOff x="6761163" y="705389"/>
            <a:chExt cx="2311400" cy="3085734"/>
          </a:xfrm>
        </p:grpSpPr>
        <p:sp>
          <p:nvSpPr>
            <p:cNvPr id="35" name="Arc 29">
              <a:extLst>
                <a:ext uri="{FF2B5EF4-FFF2-40B4-BE49-F238E27FC236}">
                  <a16:creationId xmlns:a16="http://schemas.microsoft.com/office/drawing/2014/main" id="{796259F6-CFCF-45FB-BCC7-416ECE29F1FE}"/>
                </a:ext>
              </a:extLst>
            </p:cNvPr>
            <p:cNvSpPr>
              <a:spLocks/>
            </p:cNvSpPr>
            <p:nvPr/>
          </p:nvSpPr>
          <p:spPr bwMode="auto">
            <a:xfrm flipV="1">
              <a:off x="6761163" y="705389"/>
              <a:ext cx="2311400" cy="2466975"/>
            </a:xfrm>
            <a:custGeom>
              <a:avLst/>
              <a:gdLst>
                <a:gd name="T0" fmla="*/ 0 w 21238"/>
                <a:gd name="T1" fmla="*/ 2140862605 h 21600"/>
                <a:gd name="T2" fmla="*/ 2147483647 w 21238"/>
                <a:gd name="T3" fmla="*/ 2147483647 h 21600"/>
                <a:gd name="T4" fmla="*/ 2147483647 w 21238"/>
                <a:gd name="T5" fmla="*/ 2147483647 h 21600"/>
                <a:gd name="T6" fmla="*/ 0 60000 65536"/>
                <a:gd name="T7" fmla="*/ 0 60000 65536"/>
                <a:gd name="T8" fmla="*/ 0 60000 65536"/>
                <a:gd name="T9" fmla="*/ 0 w 21238"/>
                <a:gd name="T10" fmla="*/ 0 h 21600"/>
                <a:gd name="T11" fmla="*/ 21238 w 21238"/>
                <a:gd name="T12" fmla="*/ 21600 h 21600"/>
              </a:gdLst>
              <a:ahLst/>
              <a:cxnLst>
                <a:cxn ang="T6">
                  <a:pos x="T0" y="T1"/>
                </a:cxn>
                <a:cxn ang="T7">
                  <a:pos x="T2" y="T3"/>
                </a:cxn>
                <a:cxn ang="T8">
                  <a:pos x="T4" y="T5"/>
                </a:cxn>
              </a:cxnLst>
              <a:rect l="T9" t="T10" r="T11" b="T12"/>
              <a:pathLst>
                <a:path w="21238" h="21600" fill="none" extrusionOk="0">
                  <a:moveTo>
                    <a:pt x="-1" y="1436"/>
                  </a:moveTo>
                  <a:cubicBezTo>
                    <a:pt x="2472" y="487"/>
                    <a:pt x="5097" y="-1"/>
                    <a:pt x="7746" y="0"/>
                  </a:cubicBezTo>
                  <a:cubicBezTo>
                    <a:pt x="12650" y="0"/>
                    <a:pt x="17408" y="1668"/>
                    <a:pt x="21237" y="4732"/>
                  </a:cubicBezTo>
                </a:path>
                <a:path w="21238" h="21600" stroke="0" extrusionOk="0">
                  <a:moveTo>
                    <a:pt x="-1" y="1436"/>
                  </a:moveTo>
                  <a:cubicBezTo>
                    <a:pt x="2472" y="487"/>
                    <a:pt x="5097" y="-1"/>
                    <a:pt x="7746" y="0"/>
                  </a:cubicBezTo>
                  <a:cubicBezTo>
                    <a:pt x="12650" y="0"/>
                    <a:pt x="17408" y="1668"/>
                    <a:pt x="21237" y="4732"/>
                  </a:cubicBezTo>
                  <a:lnTo>
                    <a:pt x="7746" y="21600"/>
                  </a:lnTo>
                  <a:lnTo>
                    <a:pt x="-1" y="1436"/>
                  </a:lnTo>
                  <a:close/>
                </a:path>
              </a:pathLst>
            </a:custGeom>
            <a:noFill/>
            <a:ln w="28575">
              <a:solidFill>
                <a:schemeClr val="tx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pPr>
                <a:spcBef>
                  <a:spcPct val="0"/>
                </a:spcBef>
              </a:pPr>
              <a:endParaRPr lang="ja-JP" altLang="en-US">
                <a:solidFill>
                  <a:srgbClr val="000000"/>
                </a:solidFill>
                <a:latin typeface="Bookman Old Style" pitchFamily="18" charset="0"/>
              </a:endParaRPr>
            </a:p>
          </p:txBody>
        </p:sp>
        <p:sp>
          <p:nvSpPr>
            <p:cNvPr id="36" name="Line 48">
              <a:extLst>
                <a:ext uri="{FF2B5EF4-FFF2-40B4-BE49-F238E27FC236}">
                  <a16:creationId xmlns:a16="http://schemas.microsoft.com/office/drawing/2014/main" id="{F770A023-60BE-44C9-92A6-3FC4C3D9E0CC}"/>
                </a:ext>
              </a:extLst>
            </p:cNvPr>
            <p:cNvSpPr>
              <a:spLocks noChangeShapeType="1"/>
            </p:cNvSpPr>
            <p:nvPr/>
          </p:nvSpPr>
          <p:spPr bwMode="auto">
            <a:xfrm rot="5400000">
              <a:off x="8420894" y="2796920"/>
              <a:ext cx="174625" cy="341313"/>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7" name="Line 46">
              <a:extLst>
                <a:ext uri="{FF2B5EF4-FFF2-40B4-BE49-F238E27FC236}">
                  <a16:creationId xmlns:a16="http://schemas.microsoft.com/office/drawing/2014/main" id="{32C5F627-3154-4397-A639-1361D70BA13A}"/>
                </a:ext>
              </a:extLst>
            </p:cNvPr>
            <p:cNvSpPr>
              <a:spLocks noChangeShapeType="1"/>
            </p:cNvSpPr>
            <p:nvPr/>
          </p:nvSpPr>
          <p:spPr bwMode="auto">
            <a:xfrm flipH="1" flipV="1">
              <a:off x="8330964" y="3027535"/>
              <a:ext cx="376237" cy="763588"/>
            </a:xfrm>
            <a:prstGeom prst="line">
              <a:avLst/>
            </a:prstGeom>
            <a:noFill/>
            <a:ln w="2857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8" name="Line 45">
              <a:extLst>
                <a:ext uri="{FF2B5EF4-FFF2-40B4-BE49-F238E27FC236}">
                  <a16:creationId xmlns:a16="http://schemas.microsoft.com/office/drawing/2014/main" id="{18F19A92-6DC1-4360-8B6C-57670922757B}"/>
                </a:ext>
              </a:extLst>
            </p:cNvPr>
            <p:cNvSpPr>
              <a:spLocks noChangeShapeType="1"/>
            </p:cNvSpPr>
            <p:nvPr/>
          </p:nvSpPr>
          <p:spPr bwMode="auto">
            <a:xfrm>
              <a:off x="8337550" y="2175780"/>
              <a:ext cx="0" cy="925146"/>
            </a:xfrm>
            <a:prstGeom prst="line">
              <a:avLst/>
            </a:prstGeom>
            <a:noFill/>
            <a:ln w="2857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9" name="Line 46">
              <a:extLst>
                <a:ext uri="{FF2B5EF4-FFF2-40B4-BE49-F238E27FC236}">
                  <a16:creationId xmlns:a16="http://schemas.microsoft.com/office/drawing/2014/main" id="{3F09C8E1-85D0-415B-BD72-44BB5F017C92}"/>
                </a:ext>
              </a:extLst>
            </p:cNvPr>
            <p:cNvSpPr>
              <a:spLocks noChangeShapeType="1"/>
            </p:cNvSpPr>
            <p:nvPr/>
          </p:nvSpPr>
          <p:spPr bwMode="auto">
            <a:xfrm flipH="1" flipV="1">
              <a:off x="8316913" y="2140489"/>
              <a:ext cx="376237" cy="76358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40" name="Line 45">
              <a:extLst>
                <a:ext uri="{FF2B5EF4-FFF2-40B4-BE49-F238E27FC236}">
                  <a16:creationId xmlns:a16="http://schemas.microsoft.com/office/drawing/2014/main" id="{A645235C-506A-44F4-A153-067CD7DEC1DB}"/>
                </a:ext>
              </a:extLst>
            </p:cNvPr>
            <p:cNvSpPr>
              <a:spLocks noChangeShapeType="1"/>
            </p:cNvSpPr>
            <p:nvPr/>
          </p:nvSpPr>
          <p:spPr bwMode="auto">
            <a:xfrm>
              <a:off x="8691563" y="2865977"/>
              <a:ext cx="0" cy="925146"/>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grpSp>
      <p:graphicFrame>
        <p:nvGraphicFramePr>
          <p:cNvPr id="41" name="Object 6">
            <a:extLst>
              <a:ext uri="{FF2B5EF4-FFF2-40B4-BE49-F238E27FC236}">
                <a16:creationId xmlns:a16="http://schemas.microsoft.com/office/drawing/2014/main" id="{B1DEB716-E015-4D9F-B7D4-D562AD0B8A39}"/>
              </a:ext>
            </a:extLst>
          </p:cNvPr>
          <p:cNvGraphicFramePr>
            <a:graphicFrameLocks noChangeAspect="1"/>
          </p:cNvGraphicFramePr>
          <p:nvPr>
            <p:extLst>
              <p:ext uri="{D42A27DB-BD31-4B8C-83A1-F6EECF244321}">
                <p14:modId xmlns:p14="http://schemas.microsoft.com/office/powerpoint/2010/main" val="2373515175"/>
              </p:ext>
            </p:extLst>
          </p:nvPr>
        </p:nvGraphicFramePr>
        <p:xfrm>
          <a:off x="9340236" y="4694695"/>
          <a:ext cx="1981200" cy="1019175"/>
        </p:xfrm>
        <a:graphic>
          <a:graphicData uri="http://schemas.openxmlformats.org/presentationml/2006/ole">
            <mc:AlternateContent xmlns:mc="http://schemas.openxmlformats.org/markup-compatibility/2006">
              <mc:Choice xmlns:v="urn:schemas-microsoft-com:vml" Requires="v">
                <p:oleObj name="Equation" r:id="rId4" imgW="799920" imgH="419040" progId="Equation.DSMT4">
                  <p:embed/>
                </p:oleObj>
              </mc:Choice>
              <mc:Fallback>
                <p:oleObj name="Equation" r:id="rId4" imgW="799920" imgH="419040" progId="Equation.DSMT4">
                  <p:embed/>
                  <p:pic>
                    <p:nvPicPr>
                      <p:cNvPr id="17" name="Object 6">
                        <a:extLst>
                          <a:ext uri="{FF2B5EF4-FFF2-40B4-BE49-F238E27FC236}">
                            <a16:creationId xmlns:a16="http://schemas.microsoft.com/office/drawing/2014/main" id="{9DF0A53C-7F64-4154-A426-A95DDE8DC1A9}"/>
                          </a:ext>
                        </a:extLst>
                      </p:cNvPr>
                      <p:cNvPicPr>
                        <a:picLocks noChangeAspect="1" noChangeArrowheads="1"/>
                      </p:cNvPicPr>
                      <p:nvPr/>
                    </p:nvPicPr>
                    <p:blipFill>
                      <a:blip r:embed="rId5"/>
                      <a:srcRect/>
                      <a:stretch>
                        <a:fillRect/>
                      </a:stretch>
                    </p:blipFill>
                    <p:spPr bwMode="auto">
                      <a:xfrm>
                        <a:off x="9340236" y="4694695"/>
                        <a:ext cx="1981200" cy="1019175"/>
                      </a:xfrm>
                      <a:prstGeom prst="rect">
                        <a:avLst/>
                      </a:prstGeom>
                      <a:noFill/>
                      <a:ln>
                        <a:noFill/>
                      </a:ln>
                    </p:spPr>
                  </p:pic>
                </p:oleObj>
              </mc:Fallback>
            </mc:AlternateContent>
          </a:graphicData>
        </a:graphic>
      </p:graphicFrame>
      <p:sp>
        <p:nvSpPr>
          <p:cNvPr id="42" name="Rectangle 21">
            <a:extLst>
              <a:ext uri="{FF2B5EF4-FFF2-40B4-BE49-F238E27FC236}">
                <a16:creationId xmlns:a16="http://schemas.microsoft.com/office/drawing/2014/main" id="{CB2C9EE7-2AFA-4FFB-A94A-683F666E15CE}"/>
              </a:ext>
            </a:extLst>
          </p:cNvPr>
          <p:cNvSpPr>
            <a:spLocks noChangeArrowheads="1"/>
          </p:cNvSpPr>
          <p:nvPr/>
        </p:nvSpPr>
        <p:spPr bwMode="auto">
          <a:xfrm>
            <a:off x="107273" y="5026575"/>
            <a:ext cx="65427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ea typeface="ＭＳ ゴシック" pitchFamily="49" charset="-128"/>
                <a:cs typeface="Times New Roman" pitchFamily="18" charset="0"/>
              </a:rPr>
              <a:t>物体の質量を</a:t>
            </a:r>
            <a:r>
              <a:rPr lang="en-US" altLang="ja-JP" i="1" dirty="0">
                <a:solidFill>
                  <a:srgbClr val="000000"/>
                </a:solidFill>
                <a:latin typeface="Bookman Old Style" pitchFamily="18" charset="0"/>
                <a:ea typeface="ＭＳ ゴシック" pitchFamily="49" charset="-128"/>
                <a:cs typeface="Times New Roman" pitchFamily="18" charset="0"/>
              </a:rPr>
              <a:t>m</a:t>
            </a:r>
            <a:r>
              <a:rPr lang="ja-JP" altLang="en-US" dirty="0">
                <a:solidFill>
                  <a:srgbClr val="000000"/>
                </a:solidFill>
                <a:ea typeface="ＭＳ ゴシック" pitchFamily="49" charset="-128"/>
                <a:cs typeface="Times New Roman" pitchFamily="18" charset="0"/>
              </a:rPr>
              <a:t>糸</a:t>
            </a:r>
            <a:r>
              <a:rPr lang="ja-JP" altLang="en-US" dirty="0">
                <a:solidFill>
                  <a:srgbClr val="000000"/>
                </a:solidFill>
                <a:latin typeface="Bookman Old Style" pitchFamily="18" charset="0"/>
                <a:ea typeface="ＭＳ ゴシック" pitchFamily="49" charset="-128"/>
                <a:cs typeface="Times New Roman" pitchFamily="18" charset="0"/>
              </a:rPr>
              <a:t>の</a:t>
            </a:r>
            <a:r>
              <a:rPr lang="ja-JP" altLang="en-US" dirty="0">
                <a:solidFill>
                  <a:srgbClr val="000000"/>
                </a:solidFill>
                <a:latin typeface="ＭＳ ゴシック" pitchFamily="49" charset="-128"/>
                <a:ea typeface="ＭＳ ゴシック" pitchFamily="49" charset="-128"/>
                <a:cs typeface="Times New Roman" pitchFamily="18" charset="0"/>
              </a:rPr>
              <a:t>長さ</a:t>
            </a:r>
            <a:r>
              <a:rPr lang="ja-JP" altLang="en-US" dirty="0">
                <a:solidFill>
                  <a:srgbClr val="000000"/>
                </a:solidFill>
                <a:ea typeface="ＭＳ ゴシック" pitchFamily="49" charset="-128"/>
                <a:cs typeface="Times New Roman" pitchFamily="18" charset="0"/>
              </a:rPr>
              <a:t>を</a:t>
            </a:r>
            <a:r>
              <a:rPr lang="en-US" altLang="ja-JP" i="1" dirty="0">
                <a:solidFill>
                  <a:srgbClr val="000000"/>
                </a:solidFill>
                <a:latin typeface="Bookman Old Style" pitchFamily="18" charset="0"/>
                <a:ea typeface="ＭＳ ゴシック" pitchFamily="49" charset="-128"/>
                <a:cs typeface="Times New Roman" pitchFamily="18" charset="0"/>
              </a:rPr>
              <a:t>l </a:t>
            </a:r>
            <a:r>
              <a:rPr lang="ja-JP" altLang="en-US" dirty="0">
                <a:solidFill>
                  <a:srgbClr val="000000"/>
                </a:solidFill>
                <a:ea typeface="ＭＳ ゴシック" pitchFamily="49" charset="-128"/>
                <a:cs typeface="Times New Roman" pitchFamily="18" charset="0"/>
              </a:rPr>
              <a:t>とする。</a:t>
            </a:r>
          </a:p>
        </p:txBody>
      </p:sp>
      <p:sp>
        <p:nvSpPr>
          <p:cNvPr id="43" name="Rectangle 11">
            <a:extLst>
              <a:ext uri="{FF2B5EF4-FFF2-40B4-BE49-F238E27FC236}">
                <a16:creationId xmlns:a16="http://schemas.microsoft.com/office/drawing/2014/main" id="{39D373E4-F303-4667-802D-5DF7FD0DF3BB}"/>
              </a:ext>
            </a:extLst>
          </p:cNvPr>
          <p:cNvSpPr>
            <a:spLocks noChangeArrowheads="1"/>
          </p:cNvSpPr>
          <p:nvPr/>
        </p:nvSpPr>
        <p:spPr bwMode="auto">
          <a:xfrm>
            <a:off x="466088" y="3398101"/>
            <a:ext cx="5495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ts val="0"/>
              </a:spcBef>
            </a:pPr>
            <a:r>
              <a:rPr lang="ja-JP" altLang="en-US" dirty="0">
                <a:solidFill>
                  <a:srgbClr val="000000"/>
                </a:solidFill>
                <a:latin typeface="ＭＳ ゴシック" pitchFamily="49" charset="-128"/>
                <a:ea typeface="ＭＳ ゴシック" pitchFamily="49" charset="-128"/>
                <a:cs typeface="Times New Roman" pitchFamily="18" charset="0"/>
              </a:rPr>
              <a:t>支点の鉛直下方からの</a:t>
            </a:r>
            <a:r>
              <a:rPr lang="ja-JP" altLang="en-US" dirty="0">
                <a:solidFill>
                  <a:srgbClr val="000000"/>
                </a:solidFill>
                <a:ea typeface="ＭＳ ゴシック" pitchFamily="49" charset="-128"/>
                <a:cs typeface="Times New Roman" pitchFamily="18" charset="0"/>
              </a:rPr>
              <a:t>振れ角</a:t>
            </a:r>
            <a:r>
              <a:rPr lang="en-US" altLang="ja-JP" i="1" dirty="0">
                <a:solidFill>
                  <a:srgbClr val="000000"/>
                </a:solidFill>
                <a:latin typeface="Symbol" pitchFamily="18" charset="2"/>
                <a:ea typeface="ＭＳ ゴシック" pitchFamily="49" charset="-128"/>
                <a:cs typeface="Times New Roman" pitchFamily="18" charset="0"/>
              </a:rPr>
              <a:t>q</a:t>
            </a:r>
            <a:endParaRPr lang="en-US" altLang="ja-JP" dirty="0">
              <a:solidFill>
                <a:srgbClr val="000000"/>
              </a:solidFill>
              <a:ea typeface="ＭＳ ゴシック" pitchFamily="49" charset="-128"/>
              <a:cs typeface="Times New Roman" pitchFamily="18" charset="0"/>
            </a:endParaRPr>
          </a:p>
        </p:txBody>
      </p:sp>
      <p:sp>
        <p:nvSpPr>
          <p:cNvPr id="44" name="Rectangle 21">
            <a:extLst>
              <a:ext uri="{FF2B5EF4-FFF2-40B4-BE49-F238E27FC236}">
                <a16:creationId xmlns:a16="http://schemas.microsoft.com/office/drawing/2014/main" id="{35756D4A-ED30-423C-8102-2C97965417A5}"/>
              </a:ext>
            </a:extLst>
          </p:cNvPr>
          <p:cNvSpPr>
            <a:spLocks noChangeArrowheads="1"/>
          </p:cNvSpPr>
          <p:nvPr/>
        </p:nvSpPr>
        <p:spPr bwMode="auto">
          <a:xfrm>
            <a:off x="384289" y="1015836"/>
            <a:ext cx="750672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ea typeface="ＭＳ ゴシック" pitchFamily="49" charset="-128"/>
                <a:cs typeface="Times New Roman" pitchFamily="18" charset="0"/>
              </a:rPr>
              <a:t>重力と張力の合力が円の接線方向で</a:t>
            </a:r>
            <a:endParaRPr lang="en-US" altLang="ja-JP" dirty="0">
              <a:solidFill>
                <a:srgbClr val="000000"/>
              </a:solidFill>
              <a:ea typeface="ＭＳ ゴシック" pitchFamily="49" charset="-128"/>
              <a:cs typeface="Times New Roman" pitchFamily="18" charset="0"/>
            </a:endParaRPr>
          </a:p>
          <a:p>
            <a:pPr>
              <a:spcBef>
                <a:spcPts val="0"/>
              </a:spcBef>
            </a:pPr>
            <a:r>
              <a:rPr lang="ja-JP" altLang="en-US" dirty="0">
                <a:solidFill>
                  <a:srgbClr val="000000"/>
                </a:solidFill>
                <a:ea typeface="ＭＳ ゴシック" pitchFamily="49" charset="-128"/>
                <a:cs typeface="Times New Roman" pitchFamily="18" charset="0"/>
              </a:rPr>
              <a:t>支点を含む鉛直線の方向に向かうので</a:t>
            </a:r>
            <a:endParaRPr lang="en-US" altLang="ja-JP" dirty="0">
              <a:solidFill>
                <a:srgbClr val="000000"/>
              </a:solidFill>
              <a:ea typeface="ＭＳ ゴシック" pitchFamily="49" charset="-128"/>
              <a:cs typeface="Times New Roman" pitchFamily="18" charset="0"/>
            </a:endParaRPr>
          </a:p>
          <a:p>
            <a:pPr>
              <a:spcBef>
                <a:spcPts val="0"/>
              </a:spcBef>
            </a:pPr>
            <a:r>
              <a:rPr lang="ja-JP" altLang="en-US" dirty="0">
                <a:solidFill>
                  <a:srgbClr val="000000"/>
                </a:solidFill>
                <a:ea typeface="ＭＳ ゴシック" pitchFamily="49" charset="-128"/>
                <a:cs typeface="Times New Roman" pitchFamily="18" charset="0"/>
              </a:rPr>
              <a:t>復元力となって振動する。</a:t>
            </a:r>
            <a:endParaRPr lang="en-US" altLang="ja-JP" dirty="0">
              <a:solidFill>
                <a:srgbClr val="000000"/>
              </a:solidFill>
              <a:ea typeface="ＭＳ ゴシック" pitchFamily="49" charset="-128"/>
              <a:cs typeface="Times New Roman" pitchFamily="18" charset="0"/>
            </a:endParaRPr>
          </a:p>
        </p:txBody>
      </p:sp>
    </p:spTree>
    <p:extLst>
      <p:ext uri="{BB962C8B-B14F-4D97-AF65-F5344CB8AC3E}">
        <p14:creationId xmlns:p14="http://schemas.microsoft.com/office/powerpoint/2010/main" val="202920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9" grpId="0"/>
      <p:bldP spid="60" grpId="0"/>
      <p:bldP spid="61" grpId="0"/>
      <p:bldP spid="16" grpId="0"/>
      <p:bldP spid="30" grpId="0" animBg="1"/>
      <p:bldP spid="31" grpId="0"/>
      <p:bldP spid="32" grpId="0"/>
      <p:bldP spid="33" grpId="0"/>
      <p:bldP spid="42" grpId="0"/>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2">
            <a:extLst>
              <a:ext uri="{FF2B5EF4-FFF2-40B4-BE49-F238E27FC236}">
                <a16:creationId xmlns:a16="http://schemas.microsoft.com/office/drawing/2014/main" id="{83EAD4CF-7EAD-49C2-8DBF-9882D959DF4B}"/>
              </a:ext>
            </a:extLst>
          </p:cNvPr>
          <p:cNvSpPr>
            <a:spLocks noChangeArrowheads="1"/>
          </p:cNvSpPr>
          <p:nvPr/>
        </p:nvSpPr>
        <p:spPr bwMode="auto">
          <a:xfrm>
            <a:off x="0" y="-12844"/>
            <a:ext cx="36793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b="1" dirty="0">
                <a:solidFill>
                  <a:srgbClr val="3333CC"/>
                </a:solidFill>
                <a:latin typeface="ＭＳ ゴシック" pitchFamily="49" charset="-128"/>
                <a:ea typeface="ＭＳ ゴシック" pitchFamily="49" charset="-128"/>
              </a:rPr>
              <a:t>第</a:t>
            </a:r>
            <a:r>
              <a:rPr lang="en-US" altLang="ja-JP" b="1" dirty="0">
                <a:solidFill>
                  <a:srgbClr val="3333CC"/>
                </a:solidFill>
                <a:latin typeface="ＭＳ ゴシック" pitchFamily="49" charset="-128"/>
                <a:ea typeface="ＭＳ ゴシック" pitchFamily="49" charset="-128"/>
              </a:rPr>
              <a:t>5</a:t>
            </a:r>
            <a:r>
              <a:rPr lang="ja-JP" altLang="en-US" b="1" dirty="0">
                <a:solidFill>
                  <a:srgbClr val="3333CC"/>
                </a:solidFill>
                <a:latin typeface="ＭＳ ゴシック" pitchFamily="49" charset="-128"/>
                <a:ea typeface="ＭＳ ゴシック" pitchFamily="49" charset="-128"/>
              </a:rPr>
              <a:t>回演習課題　</a:t>
            </a:r>
          </a:p>
        </p:txBody>
      </p:sp>
      <p:grpSp>
        <p:nvGrpSpPr>
          <p:cNvPr id="17" name="Group 34">
            <a:extLst>
              <a:ext uri="{FF2B5EF4-FFF2-40B4-BE49-F238E27FC236}">
                <a16:creationId xmlns:a16="http://schemas.microsoft.com/office/drawing/2014/main" id="{709272A2-DA33-4ABA-8D85-7A226A7AF053}"/>
              </a:ext>
            </a:extLst>
          </p:cNvPr>
          <p:cNvGrpSpPr>
            <a:grpSpLocks/>
          </p:cNvGrpSpPr>
          <p:nvPr/>
        </p:nvGrpSpPr>
        <p:grpSpPr bwMode="auto">
          <a:xfrm>
            <a:off x="7618413" y="702214"/>
            <a:ext cx="1247775" cy="2365375"/>
            <a:chOff x="4808" y="664"/>
            <a:chExt cx="786" cy="1490"/>
          </a:xfrm>
        </p:grpSpPr>
        <p:sp>
          <p:nvSpPr>
            <p:cNvPr id="19" name="Line 35">
              <a:extLst>
                <a:ext uri="{FF2B5EF4-FFF2-40B4-BE49-F238E27FC236}">
                  <a16:creationId xmlns:a16="http://schemas.microsoft.com/office/drawing/2014/main" id="{8B9CEDDD-CB20-4B93-A1A0-5C52C1369A93}"/>
                </a:ext>
              </a:extLst>
            </p:cNvPr>
            <p:cNvSpPr>
              <a:spLocks noChangeShapeType="1"/>
            </p:cNvSpPr>
            <p:nvPr/>
          </p:nvSpPr>
          <p:spPr bwMode="auto">
            <a:xfrm>
              <a:off x="4808" y="664"/>
              <a:ext cx="662" cy="1368"/>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20" name="Oval 36">
              <a:extLst>
                <a:ext uri="{FF2B5EF4-FFF2-40B4-BE49-F238E27FC236}">
                  <a16:creationId xmlns:a16="http://schemas.microsoft.com/office/drawing/2014/main" id="{D035A841-42C8-4398-BD21-9E7292D5ADAC}"/>
                </a:ext>
              </a:extLst>
            </p:cNvPr>
            <p:cNvSpPr>
              <a:spLocks noChangeArrowheads="1"/>
            </p:cNvSpPr>
            <p:nvPr/>
          </p:nvSpPr>
          <p:spPr bwMode="auto">
            <a:xfrm>
              <a:off x="5329" y="1888"/>
              <a:ext cx="265" cy="266"/>
            </a:xfrm>
            <a:prstGeom prst="ellipse">
              <a:avLst/>
            </a:prstGeom>
            <a:gradFill rotWithShape="0">
              <a:gsLst>
                <a:gs pos="0">
                  <a:srgbClr val="FFFFFF"/>
                </a:gs>
                <a:gs pos="100000">
                  <a:srgbClr val="0099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solidFill>
                  <a:srgbClr val="000000"/>
                </a:solidFill>
                <a:latin typeface="Bookman Old Style" pitchFamily="18" charset="0"/>
              </a:endParaRPr>
            </a:p>
          </p:txBody>
        </p:sp>
      </p:grpSp>
      <p:sp>
        <p:nvSpPr>
          <p:cNvPr id="21" name="Rectangle 38">
            <a:extLst>
              <a:ext uri="{FF2B5EF4-FFF2-40B4-BE49-F238E27FC236}">
                <a16:creationId xmlns:a16="http://schemas.microsoft.com/office/drawing/2014/main" id="{B85AB114-934B-48BF-8202-194B882A9636}"/>
              </a:ext>
            </a:extLst>
          </p:cNvPr>
          <p:cNvSpPr>
            <a:spLocks noChangeArrowheads="1"/>
          </p:cNvSpPr>
          <p:nvPr/>
        </p:nvSpPr>
        <p:spPr bwMode="auto">
          <a:xfrm>
            <a:off x="6696075" y="549751"/>
            <a:ext cx="2197100" cy="152462"/>
          </a:xfrm>
          <a:prstGeom prst="rect">
            <a:avLst/>
          </a:prstGeom>
          <a:solidFill>
            <a:srgbClr val="CCECFF"/>
          </a:solidFill>
          <a:ln w="9525">
            <a:solidFill>
              <a:srgbClr val="CCECFF"/>
            </a:solidFill>
            <a:miter lim="800000"/>
            <a:headEnd/>
            <a:tailEnd/>
          </a:ln>
        </p:spPr>
        <p:txBody>
          <a:bodyPr/>
          <a:lstStyle/>
          <a:p>
            <a:endParaRPr lang="ja-JP" altLang="en-US">
              <a:solidFill>
                <a:srgbClr val="000000"/>
              </a:solidFill>
              <a:latin typeface="Bookman Old Style" pitchFamily="18" charset="0"/>
            </a:endParaRPr>
          </a:p>
        </p:txBody>
      </p:sp>
      <p:sp>
        <p:nvSpPr>
          <p:cNvPr id="22" name="Line 39">
            <a:extLst>
              <a:ext uri="{FF2B5EF4-FFF2-40B4-BE49-F238E27FC236}">
                <a16:creationId xmlns:a16="http://schemas.microsoft.com/office/drawing/2014/main" id="{B3518AF0-0ED0-4D2E-A0DF-89B2590FAFA5}"/>
              </a:ext>
            </a:extLst>
          </p:cNvPr>
          <p:cNvSpPr>
            <a:spLocks noChangeShapeType="1"/>
          </p:cNvSpPr>
          <p:nvPr/>
        </p:nvSpPr>
        <p:spPr bwMode="auto">
          <a:xfrm>
            <a:off x="6680948" y="702214"/>
            <a:ext cx="2225675" cy="0"/>
          </a:xfrm>
          <a:prstGeom prst="line">
            <a:avLst/>
          </a:prstGeom>
          <a:noFill/>
          <a:ln w="9525">
            <a:solidFill>
              <a:srgbClr val="9999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23" name="Rectangle 21">
            <a:extLst>
              <a:ext uri="{FF2B5EF4-FFF2-40B4-BE49-F238E27FC236}">
                <a16:creationId xmlns:a16="http://schemas.microsoft.com/office/drawing/2014/main" id="{F7BCFC83-5C7C-450C-A69C-53A64319821F}"/>
              </a:ext>
            </a:extLst>
          </p:cNvPr>
          <p:cNvSpPr>
            <a:spLocks noChangeArrowheads="1"/>
          </p:cNvSpPr>
          <p:nvPr/>
        </p:nvSpPr>
        <p:spPr bwMode="auto">
          <a:xfrm>
            <a:off x="2601227" y="-20594"/>
            <a:ext cx="65427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ea typeface="ＭＳ ゴシック" pitchFamily="49" charset="-128"/>
                <a:cs typeface="Times New Roman" pitchFamily="18" charset="0"/>
              </a:rPr>
              <a:t>質量</a:t>
            </a:r>
            <a:r>
              <a:rPr lang="en-US" altLang="ja-JP" i="1" dirty="0">
                <a:solidFill>
                  <a:srgbClr val="000000"/>
                </a:solidFill>
                <a:latin typeface="Bookman Old Style" pitchFamily="18" charset="0"/>
                <a:ea typeface="ＭＳ ゴシック" pitchFamily="49" charset="-128"/>
                <a:cs typeface="Times New Roman" pitchFamily="18" charset="0"/>
              </a:rPr>
              <a:t>m</a:t>
            </a:r>
            <a:r>
              <a:rPr lang="ja-JP" altLang="en-US" dirty="0">
                <a:solidFill>
                  <a:srgbClr val="000000"/>
                </a:solidFill>
                <a:ea typeface="ＭＳ ゴシック" pitchFamily="49" charset="-128"/>
                <a:cs typeface="Times New Roman" pitchFamily="18" charset="0"/>
              </a:rPr>
              <a:t>の物体を</a:t>
            </a:r>
            <a:r>
              <a:rPr lang="ja-JP" altLang="en-US" dirty="0">
                <a:solidFill>
                  <a:srgbClr val="000000"/>
                </a:solidFill>
                <a:latin typeface="ＭＳ ゴシック" pitchFamily="49" charset="-128"/>
                <a:ea typeface="ＭＳ ゴシック" pitchFamily="49" charset="-128"/>
                <a:cs typeface="Times New Roman" pitchFamily="18" charset="0"/>
              </a:rPr>
              <a:t>長さ</a:t>
            </a:r>
            <a:r>
              <a:rPr lang="en-US" altLang="ja-JP" i="1" dirty="0">
                <a:solidFill>
                  <a:srgbClr val="000000"/>
                </a:solidFill>
                <a:latin typeface="Bookman Old Style" pitchFamily="18" charset="0"/>
                <a:ea typeface="ＭＳ ゴシック" pitchFamily="49" charset="-128"/>
                <a:cs typeface="Times New Roman" pitchFamily="18" charset="0"/>
              </a:rPr>
              <a:t>l </a:t>
            </a:r>
            <a:r>
              <a:rPr lang="ja-JP" altLang="en-US" dirty="0">
                <a:solidFill>
                  <a:srgbClr val="000000"/>
                </a:solidFill>
                <a:latin typeface="Bookman Old Style" pitchFamily="18" charset="0"/>
                <a:ea typeface="ＭＳ ゴシック" pitchFamily="49" charset="-128"/>
                <a:cs typeface="Times New Roman" pitchFamily="18" charset="0"/>
              </a:rPr>
              <a:t>の</a:t>
            </a:r>
            <a:r>
              <a:rPr lang="ja-JP" altLang="en-US" dirty="0">
                <a:solidFill>
                  <a:srgbClr val="000000"/>
                </a:solidFill>
                <a:ea typeface="ＭＳ ゴシック" pitchFamily="49" charset="-128"/>
                <a:cs typeface="Times New Roman" pitchFamily="18" charset="0"/>
              </a:rPr>
              <a:t>糸で吊し、振る。</a:t>
            </a:r>
          </a:p>
        </p:txBody>
      </p:sp>
      <p:sp>
        <p:nvSpPr>
          <p:cNvPr id="25" name="Rectangle 11">
            <a:extLst>
              <a:ext uri="{FF2B5EF4-FFF2-40B4-BE49-F238E27FC236}">
                <a16:creationId xmlns:a16="http://schemas.microsoft.com/office/drawing/2014/main" id="{5B985DB6-3486-4152-8D39-B687FB98B2B7}"/>
              </a:ext>
            </a:extLst>
          </p:cNvPr>
          <p:cNvSpPr>
            <a:spLocks noChangeArrowheads="1"/>
          </p:cNvSpPr>
          <p:nvPr/>
        </p:nvSpPr>
        <p:spPr bwMode="auto">
          <a:xfrm>
            <a:off x="-1" y="499066"/>
            <a:ext cx="5495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ts val="0"/>
              </a:spcBef>
            </a:pPr>
            <a:r>
              <a:rPr lang="ja-JP" altLang="en-US" dirty="0">
                <a:solidFill>
                  <a:srgbClr val="000000"/>
                </a:solidFill>
                <a:latin typeface="ＭＳ ゴシック" pitchFamily="49" charset="-128"/>
                <a:ea typeface="ＭＳ ゴシック" pitchFamily="49" charset="-128"/>
                <a:cs typeface="Times New Roman" pitchFamily="18" charset="0"/>
              </a:rPr>
              <a:t>鉛直下方からの</a:t>
            </a:r>
            <a:r>
              <a:rPr lang="ja-JP" altLang="en-US" dirty="0">
                <a:solidFill>
                  <a:srgbClr val="000000"/>
                </a:solidFill>
                <a:ea typeface="ＭＳ ゴシック" pitchFamily="49" charset="-128"/>
                <a:cs typeface="Times New Roman" pitchFamily="18" charset="0"/>
              </a:rPr>
              <a:t>振れ角を</a:t>
            </a:r>
            <a:r>
              <a:rPr lang="en-US" altLang="ja-JP" i="1" dirty="0">
                <a:solidFill>
                  <a:srgbClr val="000000"/>
                </a:solidFill>
                <a:latin typeface="Symbol" pitchFamily="18" charset="2"/>
                <a:ea typeface="ＭＳ ゴシック" pitchFamily="49" charset="-128"/>
                <a:cs typeface="Times New Roman" pitchFamily="18" charset="0"/>
              </a:rPr>
              <a:t>q</a:t>
            </a:r>
            <a:r>
              <a:rPr lang="ja-JP" altLang="en-US" dirty="0">
                <a:solidFill>
                  <a:srgbClr val="000000"/>
                </a:solidFill>
                <a:ea typeface="ＭＳ ゴシック" pitchFamily="49" charset="-128"/>
                <a:cs typeface="Times New Roman" pitchFamily="18" charset="0"/>
              </a:rPr>
              <a:t>とする。</a:t>
            </a:r>
            <a:endParaRPr lang="en-US" altLang="ja-JP" dirty="0">
              <a:solidFill>
                <a:srgbClr val="000000"/>
              </a:solidFill>
              <a:ea typeface="ＭＳ ゴシック" pitchFamily="49" charset="-128"/>
              <a:cs typeface="Times New Roman" pitchFamily="18" charset="0"/>
            </a:endParaRPr>
          </a:p>
        </p:txBody>
      </p:sp>
      <p:sp>
        <p:nvSpPr>
          <p:cNvPr id="31" name="Line 5">
            <a:extLst>
              <a:ext uri="{FF2B5EF4-FFF2-40B4-BE49-F238E27FC236}">
                <a16:creationId xmlns:a16="http://schemas.microsoft.com/office/drawing/2014/main" id="{8811AD88-2513-42E2-AA0F-1DA199867D3C}"/>
              </a:ext>
            </a:extLst>
          </p:cNvPr>
          <p:cNvSpPr>
            <a:spLocks noChangeShapeType="1"/>
          </p:cNvSpPr>
          <p:nvPr/>
        </p:nvSpPr>
        <p:spPr bwMode="auto">
          <a:xfrm>
            <a:off x="7596188" y="700627"/>
            <a:ext cx="0" cy="2895600"/>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2" name="Rectangle 79">
            <a:extLst>
              <a:ext uri="{FF2B5EF4-FFF2-40B4-BE49-F238E27FC236}">
                <a16:creationId xmlns:a16="http://schemas.microsoft.com/office/drawing/2014/main" id="{3B8CA474-7A31-4909-AC8D-E69808515686}"/>
              </a:ext>
            </a:extLst>
          </p:cNvPr>
          <p:cNvSpPr>
            <a:spLocks noChangeArrowheads="1"/>
          </p:cNvSpPr>
          <p:nvPr/>
        </p:nvSpPr>
        <p:spPr bwMode="auto">
          <a:xfrm>
            <a:off x="7524750" y="1181639"/>
            <a:ext cx="369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Symbol" pitchFamily="18" charset="2"/>
                <a:ea typeface="ＭＳ ゴシック" pitchFamily="49" charset="-128"/>
                <a:cs typeface="Times New Roman" pitchFamily="18" charset="0"/>
              </a:rPr>
              <a:t>q</a:t>
            </a:r>
          </a:p>
        </p:txBody>
      </p:sp>
      <p:sp>
        <p:nvSpPr>
          <p:cNvPr id="33" name="Rectangle 110">
            <a:extLst>
              <a:ext uri="{FF2B5EF4-FFF2-40B4-BE49-F238E27FC236}">
                <a16:creationId xmlns:a16="http://schemas.microsoft.com/office/drawing/2014/main" id="{99E05607-B024-4BED-B85E-8524D4BCE3B7}"/>
              </a:ext>
            </a:extLst>
          </p:cNvPr>
          <p:cNvSpPr>
            <a:spLocks noChangeArrowheads="1"/>
          </p:cNvSpPr>
          <p:nvPr/>
        </p:nvSpPr>
        <p:spPr bwMode="auto">
          <a:xfrm>
            <a:off x="8212140" y="1528506"/>
            <a:ext cx="284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ゴシック" pitchFamily="49" charset="-128"/>
                <a:cs typeface="Times New Roman" pitchFamily="18" charset="0"/>
              </a:rPr>
              <a:t>l</a:t>
            </a:r>
          </a:p>
        </p:txBody>
      </p:sp>
      <p:sp>
        <p:nvSpPr>
          <p:cNvPr id="36" name="Rectangle 110">
            <a:extLst>
              <a:ext uri="{FF2B5EF4-FFF2-40B4-BE49-F238E27FC236}">
                <a16:creationId xmlns:a16="http://schemas.microsoft.com/office/drawing/2014/main" id="{E87713E3-F3F6-47DC-8BD9-37BD2AB19FCA}"/>
              </a:ext>
            </a:extLst>
          </p:cNvPr>
          <p:cNvSpPr>
            <a:spLocks noChangeArrowheads="1"/>
          </p:cNvSpPr>
          <p:nvPr/>
        </p:nvSpPr>
        <p:spPr bwMode="auto">
          <a:xfrm>
            <a:off x="8537752" y="2184115"/>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ゴシック" pitchFamily="49" charset="-128"/>
                <a:cs typeface="Times New Roman" pitchFamily="18" charset="0"/>
              </a:rPr>
              <a:t>m</a:t>
            </a:r>
          </a:p>
        </p:txBody>
      </p:sp>
      <p:grpSp>
        <p:nvGrpSpPr>
          <p:cNvPr id="2" name="グループ化 1">
            <a:extLst>
              <a:ext uri="{FF2B5EF4-FFF2-40B4-BE49-F238E27FC236}">
                <a16:creationId xmlns:a16="http://schemas.microsoft.com/office/drawing/2014/main" id="{F414A618-6843-4EFA-8644-571F91577848}"/>
              </a:ext>
            </a:extLst>
          </p:cNvPr>
          <p:cNvGrpSpPr/>
          <p:nvPr/>
        </p:nvGrpSpPr>
        <p:grpSpPr>
          <a:xfrm>
            <a:off x="6738938" y="672052"/>
            <a:ext cx="2311400" cy="3085734"/>
            <a:chOff x="6761163" y="705389"/>
            <a:chExt cx="2311400" cy="3085734"/>
          </a:xfrm>
        </p:grpSpPr>
        <p:sp>
          <p:nvSpPr>
            <p:cNvPr id="37" name="Arc 29">
              <a:extLst>
                <a:ext uri="{FF2B5EF4-FFF2-40B4-BE49-F238E27FC236}">
                  <a16:creationId xmlns:a16="http://schemas.microsoft.com/office/drawing/2014/main" id="{3C188F3E-68D8-49A9-80EC-E3AF456042AE}"/>
                </a:ext>
              </a:extLst>
            </p:cNvPr>
            <p:cNvSpPr>
              <a:spLocks/>
            </p:cNvSpPr>
            <p:nvPr/>
          </p:nvSpPr>
          <p:spPr bwMode="auto">
            <a:xfrm flipV="1">
              <a:off x="6761163" y="705389"/>
              <a:ext cx="2311400" cy="2466975"/>
            </a:xfrm>
            <a:custGeom>
              <a:avLst/>
              <a:gdLst>
                <a:gd name="T0" fmla="*/ 0 w 21238"/>
                <a:gd name="T1" fmla="*/ 2140862605 h 21600"/>
                <a:gd name="T2" fmla="*/ 2147483647 w 21238"/>
                <a:gd name="T3" fmla="*/ 2147483647 h 21600"/>
                <a:gd name="T4" fmla="*/ 2147483647 w 21238"/>
                <a:gd name="T5" fmla="*/ 2147483647 h 21600"/>
                <a:gd name="T6" fmla="*/ 0 60000 65536"/>
                <a:gd name="T7" fmla="*/ 0 60000 65536"/>
                <a:gd name="T8" fmla="*/ 0 60000 65536"/>
                <a:gd name="T9" fmla="*/ 0 w 21238"/>
                <a:gd name="T10" fmla="*/ 0 h 21600"/>
                <a:gd name="T11" fmla="*/ 21238 w 21238"/>
                <a:gd name="T12" fmla="*/ 21600 h 21600"/>
              </a:gdLst>
              <a:ahLst/>
              <a:cxnLst>
                <a:cxn ang="T6">
                  <a:pos x="T0" y="T1"/>
                </a:cxn>
                <a:cxn ang="T7">
                  <a:pos x="T2" y="T3"/>
                </a:cxn>
                <a:cxn ang="T8">
                  <a:pos x="T4" y="T5"/>
                </a:cxn>
              </a:cxnLst>
              <a:rect l="T9" t="T10" r="T11" b="T12"/>
              <a:pathLst>
                <a:path w="21238" h="21600" fill="none" extrusionOk="0">
                  <a:moveTo>
                    <a:pt x="-1" y="1436"/>
                  </a:moveTo>
                  <a:cubicBezTo>
                    <a:pt x="2472" y="487"/>
                    <a:pt x="5097" y="-1"/>
                    <a:pt x="7746" y="0"/>
                  </a:cubicBezTo>
                  <a:cubicBezTo>
                    <a:pt x="12650" y="0"/>
                    <a:pt x="17408" y="1668"/>
                    <a:pt x="21237" y="4732"/>
                  </a:cubicBezTo>
                </a:path>
                <a:path w="21238" h="21600" stroke="0" extrusionOk="0">
                  <a:moveTo>
                    <a:pt x="-1" y="1436"/>
                  </a:moveTo>
                  <a:cubicBezTo>
                    <a:pt x="2472" y="487"/>
                    <a:pt x="5097" y="-1"/>
                    <a:pt x="7746" y="0"/>
                  </a:cubicBezTo>
                  <a:cubicBezTo>
                    <a:pt x="12650" y="0"/>
                    <a:pt x="17408" y="1668"/>
                    <a:pt x="21237" y="4732"/>
                  </a:cubicBezTo>
                  <a:lnTo>
                    <a:pt x="7746" y="21600"/>
                  </a:lnTo>
                  <a:lnTo>
                    <a:pt x="-1" y="1436"/>
                  </a:lnTo>
                  <a:close/>
                </a:path>
              </a:pathLst>
            </a:custGeom>
            <a:noFill/>
            <a:ln w="28575">
              <a:solidFill>
                <a:schemeClr val="tx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pPr>
                <a:spcBef>
                  <a:spcPct val="0"/>
                </a:spcBef>
              </a:pPr>
              <a:endParaRPr lang="ja-JP" altLang="en-US">
                <a:solidFill>
                  <a:srgbClr val="000000"/>
                </a:solidFill>
                <a:latin typeface="Bookman Old Style" pitchFamily="18" charset="0"/>
              </a:endParaRPr>
            </a:p>
          </p:txBody>
        </p:sp>
        <p:sp>
          <p:nvSpPr>
            <p:cNvPr id="40" name="Line 48">
              <a:extLst>
                <a:ext uri="{FF2B5EF4-FFF2-40B4-BE49-F238E27FC236}">
                  <a16:creationId xmlns:a16="http://schemas.microsoft.com/office/drawing/2014/main" id="{F24D8A77-27D6-43AF-B0BE-05501369E121}"/>
                </a:ext>
              </a:extLst>
            </p:cNvPr>
            <p:cNvSpPr>
              <a:spLocks noChangeShapeType="1"/>
            </p:cNvSpPr>
            <p:nvPr/>
          </p:nvSpPr>
          <p:spPr bwMode="auto">
            <a:xfrm rot="5400000">
              <a:off x="8420894" y="2796920"/>
              <a:ext cx="174625" cy="341313"/>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43" name="Line 46">
              <a:extLst>
                <a:ext uri="{FF2B5EF4-FFF2-40B4-BE49-F238E27FC236}">
                  <a16:creationId xmlns:a16="http://schemas.microsoft.com/office/drawing/2014/main" id="{B8FEB5AC-588B-4385-9AD3-6A708E836844}"/>
                </a:ext>
              </a:extLst>
            </p:cNvPr>
            <p:cNvSpPr>
              <a:spLocks noChangeShapeType="1"/>
            </p:cNvSpPr>
            <p:nvPr/>
          </p:nvSpPr>
          <p:spPr bwMode="auto">
            <a:xfrm flipH="1" flipV="1">
              <a:off x="8330964" y="3027535"/>
              <a:ext cx="376237" cy="763588"/>
            </a:xfrm>
            <a:prstGeom prst="line">
              <a:avLst/>
            </a:prstGeom>
            <a:noFill/>
            <a:ln w="2857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44" name="Line 45">
              <a:extLst>
                <a:ext uri="{FF2B5EF4-FFF2-40B4-BE49-F238E27FC236}">
                  <a16:creationId xmlns:a16="http://schemas.microsoft.com/office/drawing/2014/main" id="{4DD5CDF3-2774-4782-8A80-F55C563CCDF8}"/>
                </a:ext>
              </a:extLst>
            </p:cNvPr>
            <p:cNvSpPr>
              <a:spLocks noChangeShapeType="1"/>
            </p:cNvSpPr>
            <p:nvPr/>
          </p:nvSpPr>
          <p:spPr bwMode="auto">
            <a:xfrm>
              <a:off x="8337550" y="2175780"/>
              <a:ext cx="0" cy="925146"/>
            </a:xfrm>
            <a:prstGeom prst="line">
              <a:avLst/>
            </a:prstGeom>
            <a:noFill/>
            <a:ln w="2857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8" name="Line 46">
              <a:extLst>
                <a:ext uri="{FF2B5EF4-FFF2-40B4-BE49-F238E27FC236}">
                  <a16:creationId xmlns:a16="http://schemas.microsoft.com/office/drawing/2014/main" id="{8D8694BD-F917-4B57-B36F-6E3B2CA349D5}"/>
                </a:ext>
              </a:extLst>
            </p:cNvPr>
            <p:cNvSpPr>
              <a:spLocks noChangeShapeType="1"/>
            </p:cNvSpPr>
            <p:nvPr/>
          </p:nvSpPr>
          <p:spPr bwMode="auto">
            <a:xfrm flipH="1" flipV="1">
              <a:off x="8316913" y="2140489"/>
              <a:ext cx="376237" cy="76358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9" name="Line 45">
              <a:extLst>
                <a:ext uri="{FF2B5EF4-FFF2-40B4-BE49-F238E27FC236}">
                  <a16:creationId xmlns:a16="http://schemas.microsoft.com/office/drawing/2014/main" id="{C9195A5F-3CC8-4E7A-BBF2-408497DE1D5C}"/>
                </a:ext>
              </a:extLst>
            </p:cNvPr>
            <p:cNvSpPr>
              <a:spLocks noChangeShapeType="1"/>
            </p:cNvSpPr>
            <p:nvPr/>
          </p:nvSpPr>
          <p:spPr bwMode="auto">
            <a:xfrm>
              <a:off x="8691563" y="2865977"/>
              <a:ext cx="0" cy="925146"/>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grpSp>
      <p:sp>
        <p:nvSpPr>
          <p:cNvPr id="46" name="Rectangle 56">
            <a:extLst>
              <a:ext uri="{FF2B5EF4-FFF2-40B4-BE49-F238E27FC236}">
                <a16:creationId xmlns:a16="http://schemas.microsoft.com/office/drawing/2014/main" id="{9AC19788-2DB9-43F9-8F74-5E7F9BAD4F23}"/>
              </a:ext>
            </a:extLst>
          </p:cNvPr>
          <p:cNvSpPr>
            <a:spLocks noChangeArrowheads="1"/>
          </p:cNvSpPr>
          <p:nvPr/>
        </p:nvSpPr>
        <p:spPr bwMode="auto">
          <a:xfrm>
            <a:off x="3710" y="1455059"/>
            <a:ext cx="3186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nchor="ctr">
            <a:spAutoFit/>
          </a:bodyPr>
          <a:lstStyle/>
          <a:p>
            <a:pPr>
              <a:spcBef>
                <a:spcPct val="0"/>
              </a:spcBef>
            </a:pPr>
            <a:r>
              <a:rPr lang="en-US" altLang="ja-JP" i="1" dirty="0">
                <a:solidFill>
                  <a:srgbClr val="000000"/>
                </a:solidFill>
                <a:latin typeface="Symbol" pitchFamily="18" charset="2"/>
                <a:ea typeface="ＭＳ ゴシック" pitchFamily="49" charset="-128"/>
                <a:cs typeface="Times New Roman" pitchFamily="18" charset="0"/>
              </a:rPr>
              <a:t>q </a:t>
            </a:r>
            <a:r>
              <a:rPr lang="ja-JP" altLang="en-US" dirty="0">
                <a:solidFill>
                  <a:srgbClr val="000000"/>
                </a:solidFill>
                <a:ea typeface="ＭＳ ゴシック" pitchFamily="49" charset="-128"/>
                <a:cs typeface="Times New Roman" pitchFamily="18" charset="0"/>
              </a:rPr>
              <a:t>が小さいとき</a:t>
            </a:r>
          </a:p>
        </p:txBody>
      </p:sp>
      <p:sp>
        <p:nvSpPr>
          <p:cNvPr id="56" name="Rectangle 61">
            <a:extLst>
              <a:ext uri="{FF2B5EF4-FFF2-40B4-BE49-F238E27FC236}">
                <a16:creationId xmlns:a16="http://schemas.microsoft.com/office/drawing/2014/main" id="{3DF1EE5C-2D0B-4495-B86C-011131C13CED}"/>
              </a:ext>
            </a:extLst>
          </p:cNvPr>
          <p:cNvSpPr>
            <a:spLocks noChangeArrowheads="1"/>
          </p:cNvSpPr>
          <p:nvPr/>
        </p:nvSpPr>
        <p:spPr bwMode="auto">
          <a:xfrm>
            <a:off x="2466203" y="1455059"/>
            <a:ext cx="389544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dirty="0" err="1">
                <a:solidFill>
                  <a:srgbClr val="000000"/>
                </a:solidFill>
                <a:ea typeface="ＭＳ ゴシック" pitchFamily="49" charset="-128"/>
                <a:cs typeface="Times New Roman" pitchFamily="18" charset="0"/>
              </a:rPr>
              <a:t>sin</a:t>
            </a:r>
            <a:r>
              <a:rPr lang="en-US" altLang="ja-JP" i="1" dirty="0" err="1">
                <a:solidFill>
                  <a:srgbClr val="000000"/>
                </a:solidFill>
                <a:latin typeface="Symbol" pitchFamily="18" charset="2"/>
                <a:ea typeface="ＭＳ ゴシック" pitchFamily="49" charset="-128"/>
                <a:cs typeface="Times New Roman" pitchFamily="18" charset="0"/>
              </a:rPr>
              <a:t>q</a:t>
            </a:r>
            <a:r>
              <a:rPr lang="en-US" altLang="ja-JP" i="1" dirty="0">
                <a:solidFill>
                  <a:srgbClr val="000000"/>
                </a:solidFill>
                <a:latin typeface="Bookman Old Style" pitchFamily="18" charset="0"/>
                <a:ea typeface="ＭＳ ゴシック" pitchFamily="49" charset="-128"/>
                <a:cs typeface="Times New Roman" pitchFamily="18" charset="0"/>
              </a:rPr>
              <a:t> </a:t>
            </a:r>
            <a:r>
              <a:rPr lang="en-US" altLang="ja-JP" dirty="0">
                <a:solidFill>
                  <a:srgbClr val="000000"/>
                </a:solidFill>
                <a:latin typeface="Bookman Old Style" pitchFamily="18" charset="0"/>
                <a:ea typeface="ＭＳ ゴシック" pitchFamily="49" charset="-128"/>
                <a:cs typeface="Times New Roman" pitchFamily="18" charset="0"/>
              </a:rPr>
              <a:t>≒</a:t>
            </a:r>
            <a:r>
              <a:rPr lang="en-US" altLang="ja-JP" i="1" dirty="0">
                <a:solidFill>
                  <a:srgbClr val="000000"/>
                </a:solidFill>
                <a:latin typeface="Symbol" pitchFamily="18" charset="2"/>
                <a:ea typeface="ＭＳ ゴシック" pitchFamily="49" charset="-128"/>
                <a:cs typeface="Times New Roman" pitchFamily="18" charset="0"/>
              </a:rPr>
              <a:t>q</a:t>
            </a:r>
            <a:r>
              <a:rPr lang="ja-JP" altLang="en-US" dirty="0">
                <a:solidFill>
                  <a:srgbClr val="000000"/>
                </a:solidFill>
                <a:latin typeface="Symbol" pitchFamily="18" charset="2"/>
                <a:ea typeface="ＭＳ ゴシック" pitchFamily="49" charset="-128"/>
                <a:cs typeface="Times New Roman" pitchFamily="18" charset="0"/>
              </a:rPr>
              <a:t>と近似できる。</a:t>
            </a:r>
            <a:endParaRPr lang="en-US" altLang="ja-JP" dirty="0">
              <a:solidFill>
                <a:srgbClr val="000000"/>
              </a:solidFill>
              <a:latin typeface="Symbol" pitchFamily="18" charset="2"/>
              <a:ea typeface="ＭＳ ゴシック" pitchFamily="49" charset="-128"/>
              <a:cs typeface="Times New Roman" pitchFamily="18" charset="0"/>
            </a:endParaRPr>
          </a:p>
        </p:txBody>
      </p:sp>
      <p:graphicFrame>
        <p:nvGraphicFramePr>
          <p:cNvPr id="64" name="Object 6">
            <a:extLst>
              <a:ext uri="{FF2B5EF4-FFF2-40B4-BE49-F238E27FC236}">
                <a16:creationId xmlns:a16="http://schemas.microsoft.com/office/drawing/2014/main" id="{C77E2FE8-B1DC-4A4B-A214-110C69A469C2}"/>
              </a:ext>
            </a:extLst>
          </p:cNvPr>
          <p:cNvGraphicFramePr>
            <a:graphicFrameLocks noChangeAspect="1"/>
          </p:cNvGraphicFramePr>
          <p:nvPr/>
        </p:nvGraphicFramePr>
        <p:xfrm>
          <a:off x="3324755" y="1955536"/>
          <a:ext cx="1981200" cy="1019175"/>
        </p:xfrm>
        <a:graphic>
          <a:graphicData uri="http://schemas.openxmlformats.org/presentationml/2006/ole">
            <mc:AlternateContent xmlns:mc="http://schemas.openxmlformats.org/markup-compatibility/2006">
              <mc:Choice xmlns:v="urn:schemas-microsoft-com:vml" Requires="v">
                <p:oleObj name="Equation" r:id="rId2" imgW="799920" imgH="419040" progId="Equation.DSMT4">
                  <p:embed/>
                </p:oleObj>
              </mc:Choice>
              <mc:Fallback>
                <p:oleObj name="Equation" r:id="rId2" imgW="799920" imgH="419040" progId="Equation.DSMT4">
                  <p:embed/>
                  <p:pic>
                    <p:nvPicPr>
                      <p:cNvPr id="64" name="Object 6">
                        <a:extLst>
                          <a:ext uri="{FF2B5EF4-FFF2-40B4-BE49-F238E27FC236}">
                            <a16:creationId xmlns:a16="http://schemas.microsoft.com/office/drawing/2014/main" id="{C77E2FE8-B1DC-4A4B-A214-110C69A469C2}"/>
                          </a:ext>
                        </a:extLst>
                      </p:cNvPr>
                      <p:cNvPicPr>
                        <a:picLocks noChangeAspect="1" noChangeArrowheads="1"/>
                      </p:cNvPicPr>
                      <p:nvPr/>
                    </p:nvPicPr>
                    <p:blipFill>
                      <a:blip r:embed="rId3"/>
                      <a:srcRect/>
                      <a:stretch>
                        <a:fillRect/>
                      </a:stretch>
                    </p:blipFill>
                    <p:spPr bwMode="auto">
                      <a:xfrm>
                        <a:off x="3324755" y="1955536"/>
                        <a:ext cx="1981200" cy="1019175"/>
                      </a:xfrm>
                      <a:prstGeom prst="rect">
                        <a:avLst/>
                      </a:prstGeom>
                      <a:noFill/>
                      <a:ln>
                        <a:noFill/>
                      </a:ln>
                    </p:spPr>
                  </p:pic>
                </p:oleObj>
              </mc:Fallback>
            </mc:AlternateContent>
          </a:graphicData>
        </a:graphic>
      </p:graphicFrame>
      <p:sp>
        <p:nvSpPr>
          <p:cNvPr id="68" name="Rectangle 56">
            <a:extLst>
              <a:ext uri="{FF2B5EF4-FFF2-40B4-BE49-F238E27FC236}">
                <a16:creationId xmlns:a16="http://schemas.microsoft.com/office/drawing/2014/main" id="{7A6543FA-7C72-4939-8CAC-2F8369D278B3}"/>
              </a:ext>
            </a:extLst>
          </p:cNvPr>
          <p:cNvSpPr>
            <a:spLocks noChangeArrowheads="1"/>
          </p:cNvSpPr>
          <p:nvPr/>
        </p:nvSpPr>
        <p:spPr bwMode="auto">
          <a:xfrm>
            <a:off x="-5343" y="969440"/>
            <a:ext cx="6831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itchFamily="18" charset="0"/>
              </a:rPr>
              <a:t>、重力加速度の大きさを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a:t>
            </a:r>
            <a:r>
              <a:rPr lang="ja-JP" altLang="en-US" dirty="0">
                <a:solidFill>
                  <a:srgbClr val="000000"/>
                </a:solidFill>
                <a:ea typeface="ＭＳ ゴシック" pitchFamily="49" charset="-128"/>
                <a:cs typeface="Times New Roman" pitchFamily="18" charset="0"/>
              </a:rPr>
              <a:t>とする。</a:t>
            </a:r>
          </a:p>
        </p:txBody>
      </p:sp>
      <p:sp>
        <p:nvSpPr>
          <p:cNvPr id="69" name="Rectangle 56">
            <a:extLst>
              <a:ext uri="{FF2B5EF4-FFF2-40B4-BE49-F238E27FC236}">
                <a16:creationId xmlns:a16="http://schemas.microsoft.com/office/drawing/2014/main" id="{478BF846-42B3-4754-9FC8-016092266775}"/>
              </a:ext>
            </a:extLst>
          </p:cNvPr>
          <p:cNvSpPr>
            <a:spLocks noChangeArrowheads="1"/>
          </p:cNvSpPr>
          <p:nvPr/>
        </p:nvSpPr>
        <p:spPr bwMode="auto">
          <a:xfrm>
            <a:off x="-31975" y="2228478"/>
            <a:ext cx="36635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このとき微分方程式</a:t>
            </a:r>
          </a:p>
        </p:txBody>
      </p:sp>
      <p:sp>
        <p:nvSpPr>
          <p:cNvPr id="70" name="Rectangle 56">
            <a:extLst>
              <a:ext uri="{FF2B5EF4-FFF2-40B4-BE49-F238E27FC236}">
                <a16:creationId xmlns:a16="http://schemas.microsoft.com/office/drawing/2014/main" id="{B3AE551C-C194-445C-8D3A-A21A7BA24EF9}"/>
              </a:ext>
            </a:extLst>
          </p:cNvPr>
          <p:cNvSpPr>
            <a:spLocks noChangeArrowheads="1"/>
          </p:cNvSpPr>
          <p:nvPr/>
        </p:nvSpPr>
        <p:spPr bwMode="auto">
          <a:xfrm>
            <a:off x="5230975" y="2217359"/>
            <a:ext cx="20602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①が成立つ。</a:t>
            </a:r>
          </a:p>
        </p:txBody>
      </p:sp>
      <p:sp>
        <p:nvSpPr>
          <p:cNvPr id="71" name="正方形/長方形 70">
            <a:extLst>
              <a:ext uri="{FF2B5EF4-FFF2-40B4-BE49-F238E27FC236}">
                <a16:creationId xmlns:a16="http://schemas.microsoft.com/office/drawing/2014/main" id="{25BF5AC4-B48B-4EC8-BF26-3C8D0A345848}"/>
              </a:ext>
            </a:extLst>
          </p:cNvPr>
          <p:cNvSpPr/>
          <p:nvPr/>
        </p:nvSpPr>
        <p:spPr>
          <a:xfrm>
            <a:off x="-16923" y="2987689"/>
            <a:ext cx="7597473" cy="954107"/>
          </a:xfrm>
          <a:prstGeom prst="rect">
            <a:avLst/>
          </a:prstGeom>
        </p:spPr>
        <p:txBody>
          <a:bodyPr wrap="square">
            <a:spAutoFit/>
          </a:bodyPr>
          <a:lstStyle/>
          <a:p>
            <a:r>
              <a:rPr lang="en-US" altLang="ja-JP" dirty="0"/>
              <a:t>(1)</a:t>
            </a:r>
            <a:r>
              <a:rPr lang="ja-JP" altLang="en-US" dirty="0"/>
              <a:t>定数係数線形斉次微分方程式の一般解</a:t>
            </a:r>
            <a:endParaRPr lang="en-US" altLang="ja-JP" dirty="0"/>
          </a:p>
          <a:p>
            <a:pPr>
              <a:spcBef>
                <a:spcPts val="0"/>
              </a:spcBef>
            </a:pPr>
            <a:r>
              <a:rPr lang="ja-JP" altLang="en-US" dirty="0"/>
              <a:t>を与える定理を用いて①の一般解を求めよ。</a:t>
            </a:r>
            <a:endParaRPr lang="en-US" altLang="ja-JP" dirty="0"/>
          </a:p>
        </p:txBody>
      </p:sp>
      <p:sp>
        <p:nvSpPr>
          <p:cNvPr id="72" name="Rectangle 67">
            <a:extLst>
              <a:ext uri="{FF2B5EF4-FFF2-40B4-BE49-F238E27FC236}">
                <a16:creationId xmlns:a16="http://schemas.microsoft.com/office/drawing/2014/main" id="{FBCE69AD-70A5-4EB9-862C-DDC35FCED586}"/>
              </a:ext>
            </a:extLst>
          </p:cNvPr>
          <p:cNvSpPr>
            <a:spLocks noChangeArrowheads="1"/>
          </p:cNvSpPr>
          <p:nvPr/>
        </p:nvSpPr>
        <p:spPr bwMode="auto">
          <a:xfrm>
            <a:off x="3884" y="4651090"/>
            <a:ext cx="916055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t">
            <a:spAutoFit/>
          </a:bodyPr>
          <a:lstStyle/>
          <a:p>
            <a:pPr>
              <a:spcBef>
                <a:spcPct val="0"/>
              </a:spcBef>
            </a:pPr>
            <a:r>
              <a:rPr lang="en-US" altLang="ja-JP" dirty="0"/>
              <a:t>(3)</a:t>
            </a:r>
            <a:r>
              <a:rPr lang="en-US" altLang="ja-JP" dirty="0">
                <a:solidFill>
                  <a:srgbClr val="3333CC"/>
                </a:solidFill>
                <a:latin typeface="Century" pitchFamily="18" charset="0"/>
                <a:cs typeface="Times New Roman" pitchFamily="18" charset="0"/>
              </a:rPr>
              <a:t> </a:t>
            </a:r>
            <a:r>
              <a:rPr lang="ja-JP" altLang="en-US" dirty="0"/>
              <a:t>時刻</a:t>
            </a:r>
            <a:r>
              <a:rPr lang="en-US" altLang="ja-JP" i="1" dirty="0">
                <a:latin typeface="Bookman Old Style" pitchFamily="18" charset="0"/>
              </a:rPr>
              <a:t>t </a:t>
            </a:r>
            <a:r>
              <a:rPr lang="en-US" altLang="ja-JP" dirty="0">
                <a:latin typeface="Symbol" pitchFamily="18" charset="2"/>
              </a:rPr>
              <a:t>=</a:t>
            </a:r>
            <a:r>
              <a:rPr lang="en-US" altLang="ja-JP" dirty="0"/>
              <a:t>0</a:t>
            </a:r>
            <a:r>
              <a:rPr lang="ja-JP" altLang="en-US" dirty="0"/>
              <a:t>に</a:t>
            </a:r>
            <a:r>
              <a:rPr lang="en-US" altLang="ja-JP" i="1" dirty="0">
                <a:latin typeface="Symbol" panose="05050102010706020507" pitchFamily="18" charset="2"/>
              </a:rPr>
              <a:t>q</a:t>
            </a:r>
            <a:r>
              <a:rPr lang="en-US" altLang="ja-JP" i="1" dirty="0">
                <a:latin typeface="Bookman Old Style" pitchFamily="18" charset="0"/>
              </a:rPr>
              <a:t> </a:t>
            </a:r>
            <a:r>
              <a:rPr lang="en-US" altLang="ja-JP" dirty="0">
                <a:latin typeface="Symbol" pitchFamily="18" charset="2"/>
              </a:rPr>
              <a:t>= </a:t>
            </a:r>
            <a:r>
              <a:rPr lang="en-US" altLang="ja-JP" i="1" dirty="0">
                <a:latin typeface="Symbol" panose="05050102010706020507" pitchFamily="18" charset="2"/>
              </a:rPr>
              <a:t>q</a:t>
            </a:r>
            <a:r>
              <a:rPr lang="en-US" altLang="ja-JP" baseline="-25000" dirty="0"/>
              <a:t>0 </a:t>
            </a:r>
            <a:r>
              <a:rPr lang="en-US" altLang="ja-JP" dirty="0"/>
              <a:t>(</a:t>
            </a:r>
            <a:r>
              <a:rPr lang="en-US" altLang="ja-JP" dirty="0">
                <a:latin typeface="Symbol" pitchFamily="18" charset="2"/>
              </a:rPr>
              <a:t>&gt;</a:t>
            </a:r>
            <a:r>
              <a:rPr lang="en-US" altLang="ja-JP" dirty="0"/>
              <a:t>0)</a:t>
            </a:r>
            <a:r>
              <a:rPr lang="ja-JP" altLang="en-US" dirty="0"/>
              <a:t>の位置から静かに放す。</a:t>
            </a:r>
            <a:endParaRPr lang="en-US" altLang="ja-JP" dirty="0"/>
          </a:p>
          <a:p>
            <a:pPr>
              <a:spcBef>
                <a:spcPct val="0"/>
              </a:spcBef>
            </a:pPr>
            <a:r>
              <a:rPr lang="ja-JP" altLang="en-US" dirty="0"/>
              <a:t>解を求めよ。横軸</a:t>
            </a:r>
            <a:r>
              <a:rPr lang="en-US" altLang="ja-JP" i="1" dirty="0">
                <a:latin typeface="Bookman Old Style" pitchFamily="18" charset="0"/>
              </a:rPr>
              <a:t>t</a:t>
            </a:r>
            <a:r>
              <a:rPr lang="ja-JP" altLang="en-US" i="1" dirty="0">
                <a:latin typeface="Bookman Old Style" pitchFamily="18" charset="0"/>
              </a:rPr>
              <a:t>，</a:t>
            </a:r>
            <a:r>
              <a:rPr lang="ja-JP" altLang="en-US" dirty="0"/>
              <a:t>縦軸</a:t>
            </a:r>
            <a:r>
              <a:rPr lang="en-US" altLang="ja-JP" i="1" dirty="0">
                <a:latin typeface="Symbol" panose="05050102010706020507" pitchFamily="18" charset="2"/>
              </a:rPr>
              <a:t>q</a:t>
            </a:r>
            <a:r>
              <a:rPr lang="ja-JP" altLang="en-US" dirty="0"/>
              <a:t>のグラフを描け。</a:t>
            </a:r>
            <a:endParaRPr lang="en-US" altLang="ja-JP" dirty="0"/>
          </a:p>
        </p:txBody>
      </p:sp>
      <p:sp>
        <p:nvSpPr>
          <p:cNvPr id="75" name="Rectangle 67">
            <a:extLst>
              <a:ext uri="{FF2B5EF4-FFF2-40B4-BE49-F238E27FC236}">
                <a16:creationId xmlns:a16="http://schemas.microsoft.com/office/drawing/2014/main" id="{1EEB1CBB-2C58-4E96-A458-EB13BD509BDE}"/>
              </a:ext>
            </a:extLst>
          </p:cNvPr>
          <p:cNvSpPr>
            <a:spLocks noChangeArrowheads="1"/>
          </p:cNvSpPr>
          <p:nvPr/>
        </p:nvSpPr>
        <p:spPr bwMode="auto">
          <a:xfrm>
            <a:off x="3884" y="5664120"/>
            <a:ext cx="916055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t">
            <a:spAutoFit/>
          </a:bodyPr>
          <a:lstStyle/>
          <a:p>
            <a:pPr>
              <a:spcBef>
                <a:spcPct val="0"/>
              </a:spcBef>
            </a:pPr>
            <a:r>
              <a:rPr lang="en-US" altLang="ja-JP" dirty="0">
                <a:latin typeface="+mn-lt"/>
                <a:cs typeface="Times New Roman" pitchFamily="18" charset="0"/>
              </a:rPr>
              <a:t>(4) </a:t>
            </a:r>
            <a:r>
              <a:rPr lang="ja-JP" altLang="en-US" dirty="0"/>
              <a:t>時刻</a:t>
            </a:r>
            <a:r>
              <a:rPr lang="en-US" altLang="ja-JP" i="1" dirty="0">
                <a:latin typeface="Bookman Old Style" pitchFamily="18" charset="0"/>
              </a:rPr>
              <a:t>t </a:t>
            </a:r>
            <a:r>
              <a:rPr lang="en-US" altLang="ja-JP" dirty="0">
                <a:latin typeface="Symbol" pitchFamily="18" charset="2"/>
              </a:rPr>
              <a:t>=</a:t>
            </a:r>
            <a:r>
              <a:rPr lang="en-US" altLang="ja-JP" dirty="0"/>
              <a:t>0</a:t>
            </a:r>
            <a:r>
              <a:rPr lang="ja-JP" altLang="en-US" dirty="0"/>
              <a:t>のとき</a:t>
            </a:r>
            <a:r>
              <a:rPr lang="en-US" altLang="ja-JP" i="1" dirty="0">
                <a:latin typeface="Symbol" panose="05050102010706020507" pitchFamily="18" charset="2"/>
              </a:rPr>
              <a:t>q</a:t>
            </a:r>
            <a:r>
              <a:rPr lang="en-US" altLang="ja-JP" i="1" dirty="0">
                <a:latin typeface="Bookman Old Style" pitchFamily="18" charset="0"/>
              </a:rPr>
              <a:t> </a:t>
            </a:r>
            <a:r>
              <a:rPr lang="en-US" altLang="ja-JP" dirty="0">
                <a:latin typeface="Symbol" pitchFamily="18" charset="2"/>
              </a:rPr>
              <a:t>= </a:t>
            </a:r>
            <a:r>
              <a:rPr lang="en-US" altLang="ja-JP" dirty="0"/>
              <a:t>0</a:t>
            </a:r>
            <a:r>
              <a:rPr lang="ja-JP" altLang="en-US" dirty="0"/>
              <a:t>、角速度の初期値が</a:t>
            </a:r>
            <a:r>
              <a:rPr lang="en-US" altLang="ja-JP" i="1" dirty="0" err="1">
                <a:latin typeface="Bookman Old Style" pitchFamily="18" charset="0"/>
              </a:rPr>
              <a:t>d</a:t>
            </a:r>
            <a:r>
              <a:rPr lang="en-US" altLang="ja-JP" i="1" dirty="0" err="1">
                <a:latin typeface="Symbol" panose="05050102010706020507" pitchFamily="18" charset="2"/>
              </a:rPr>
              <a:t>q</a:t>
            </a:r>
            <a:r>
              <a:rPr lang="en-US" altLang="ja-JP" i="1" dirty="0">
                <a:latin typeface="Symbol" panose="05050102010706020507" pitchFamily="18" charset="2"/>
              </a:rPr>
              <a:t> </a:t>
            </a:r>
            <a:r>
              <a:rPr lang="en-US" altLang="ja-JP" dirty="0">
                <a:latin typeface="Symbol" pitchFamily="18" charset="2"/>
              </a:rPr>
              <a:t>/</a:t>
            </a:r>
            <a:r>
              <a:rPr lang="en-US" altLang="ja-JP" i="1" dirty="0">
                <a:latin typeface="Bookman Old Style" pitchFamily="18" charset="0"/>
              </a:rPr>
              <a:t>dt</a:t>
            </a:r>
            <a:r>
              <a:rPr lang="en-US" altLang="ja-JP" dirty="0">
                <a:latin typeface="Symbol" pitchFamily="18" charset="2"/>
              </a:rPr>
              <a:t>=</a:t>
            </a:r>
            <a:r>
              <a:rPr lang="en-US" altLang="ja-JP" i="1" dirty="0">
                <a:latin typeface="Symbol" panose="05050102010706020507" pitchFamily="18" charset="2"/>
              </a:rPr>
              <a:t>w</a:t>
            </a:r>
            <a:r>
              <a:rPr lang="en-US" altLang="ja-JP" baseline="-25000" dirty="0"/>
              <a:t>0</a:t>
            </a:r>
            <a:r>
              <a:rPr lang="en-US" altLang="ja-JP" i="1" dirty="0">
                <a:latin typeface="Bookman Old Style" pitchFamily="18" charset="0"/>
              </a:rPr>
              <a:t> </a:t>
            </a:r>
            <a:r>
              <a:rPr lang="en-US" altLang="ja-JP" dirty="0"/>
              <a:t>(</a:t>
            </a:r>
            <a:r>
              <a:rPr lang="en-US" altLang="ja-JP" dirty="0">
                <a:latin typeface="Symbol" pitchFamily="18" charset="2"/>
              </a:rPr>
              <a:t>&gt;</a:t>
            </a:r>
            <a:r>
              <a:rPr lang="en-US" altLang="ja-JP" dirty="0"/>
              <a:t>0)</a:t>
            </a:r>
            <a:r>
              <a:rPr lang="ja-JP" altLang="en-US" dirty="0"/>
              <a:t>とする。解を求めよ。横軸</a:t>
            </a:r>
            <a:r>
              <a:rPr lang="en-US" altLang="ja-JP" i="1" dirty="0">
                <a:latin typeface="Bookman Old Style" pitchFamily="18" charset="0"/>
              </a:rPr>
              <a:t>t</a:t>
            </a:r>
            <a:r>
              <a:rPr lang="ja-JP" altLang="en-US" i="1" dirty="0">
                <a:latin typeface="Bookman Old Style" pitchFamily="18" charset="0"/>
              </a:rPr>
              <a:t>，</a:t>
            </a:r>
            <a:r>
              <a:rPr lang="ja-JP" altLang="en-US" dirty="0"/>
              <a:t>縦軸</a:t>
            </a:r>
            <a:r>
              <a:rPr lang="en-US" altLang="ja-JP" i="1" dirty="0" err="1">
                <a:latin typeface="Bookman Old Style" pitchFamily="18" charset="0"/>
              </a:rPr>
              <a:t>d</a:t>
            </a:r>
            <a:r>
              <a:rPr lang="en-US" altLang="ja-JP" i="1" dirty="0" err="1">
                <a:latin typeface="Symbol" panose="05050102010706020507" pitchFamily="18" charset="2"/>
              </a:rPr>
              <a:t>q</a:t>
            </a:r>
            <a:r>
              <a:rPr lang="en-US" altLang="ja-JP" i="1" dirty="0">
                <a:latin typeface="Symbol" panose="05050102010706020507" pitchFamily="18" charset="2"/>
              </a:rPr>
              <a:t> </a:t>
            </a:r>
            <a:r>
              <a:rPr lang="en-US" altLang="ja-JP" dirty="0">
                <a:latin typeface="Symbol" pitchFamily="18" charset="2"/>
              </a:rPr>
              <a:t>/</a:t>
            </a:r>
            <a:r>
              <a:rPr lang="en-US" altLang="ja-JP" i="1" dirty="0">
                <a:latin typeface="Bookman Old Style" pitchFamily="18" charset="0"/>
              </a:rPr>
              <a:t>dt</a:t>
            </a:r>
            <a:r>
              <a:rPr lang="ja-JP" altLang="en-US" dirty="0"/>
              <a:t>のグラフを描け。</a:t>
            </a:r>
            <a:endParaRPr lang="en-US" altLang="ja-JP" dirty="0"/>
          </a:p>
        </p:txBody>
      </p:sp>
      <p:sp>
        <p:nvSpPr>
          <p:cNvPr id="76" name="テキスト ボックス 75">
            <a:extLst>
              <a:ext uri="{FF2B5EF4-FFF2-40B4-BE49-F238E27FC236}">
                <a16:creationId xmlns:a16="http://schemas.microsoft.com/office/drawing/2014/main" id="{CF7DF050-12FD-45B5-B4DA-52976A4FB1E7}"/>
              </a:ext>
            </a:extLst>
          </p:cNvPr>
          <p:cNvSpPr txBox="1"/>
          <p:nvPr/>
        </p:nvSpPr>
        <p:spPr>
          <a:xfrm>
            <a:off x="4317" y="4034833"/>
            <a:ext cx="7123176" cy="523220"/>
          </a:xfrm>
          <a:prstGeom prst="rect">
            <a:avLst/>
          </a:prstGeom>
          <a:noFill/>
        </p:spPr>
        <p:txBody>
          <a:bodyPr wrap="square">
            <a:spAutoFit/>
          </a:bodyPr>
          <a:lstStyle/>
          <a:p>
            <a:pPr>
              <a:spcBef>
                <a:spcPct val="0"/>
              </a:spcBef>
            </a:pPr>
            <a:r>
              <a:rPr lang="en-US" altLang="ja-JP" dirty="0"/>
              <a:t>(2) </a:t>
            </a:r>
            <a:r>
              <a:rPr lang="en-US" altLang="ja-JP" i="1" dirty="0">
                <a:latin typeface="Symbol" panose="05050102010706020507" pitchFamily="18" charset="2"/>
              </a:rPr>
              <a:t>q</a:t>
            </a:r>
            <a:r>
              <a:rPr lang="ja-JP" altLang="en-US" i="1" dirty="0">
                <a:latin typeface="Symbol" panose="05050102010706020507" pitchFamily="18" charset="2"/>
              </a:rPr>
              <a:t> </a:t>
            </a:r>
            <a:r>
              <a:rPr lang="ja-JP" altLang="en-US" dirty="0"/>
              <a:t>を実数関数として表す式を求めよ。</a:t>
            </a:r>
          </a:p>
        </p:txBody>
      </p:sp>
    </p:spTree>
    <p:extLst>
      <p:ext uri="{BB962C8B-B14F-4D97-AF65-F5344CB8AC3E}">
        <p14:creationId xmlns:p14="http://schemas.microsoft.com/office/powerpoint/2010/main" val="190929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31" grpId="0" animBg="1"/>
      <p:bldP spid="32" grpId="0"/>
      <p:bldP spid="33" grpId="0"/>
      <p:bldP spid="36" grpId="0"/>
      <p:bldP spid="46" grpId="0"/>
      <p:bldP spid="56" grpId="0"/>
      <p:bldP spid="68" grpId="0"/>
      <p:bldP spid="69" grpId="0"/>
      <p:bldP spid="70" grpId="0"/>
      <p:bldP spid="71" grpId="0"/>
      <p:bldP spid="72" grpId="0"/>
      <p:bldP spid="75" grpId="0"/>
      <p:bldP spid="7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2">
            <a:extLst>
              <a:ext uri="{FF2B5EF4-FFF2-40B4-BE49-F238E27FC236}">
                <a16:creationId xmlns:a16="http://schemas.microsoft.com/office/drawing/2014/main" id="{83EAD4CF-7EAD-49C2-8DBF-9882D959DF4B}"/>
              </a:ext>
            </a:extLst>
          </p:cNvPr>
          <p:cNvSpPr>
            <a:spLocks noChangeArrowheads="1"/>
          </p:cNvSpPr>
          <p:nvPr/>
        </p:nvSpPr>
        <p:spPr bwMode="auto">
          <a:xfrm>
            <a:off x="0" y="-12844"/>
            <a:ext cx="36793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b="1" dirty="0">
                <a:solidFill>
                  <a:srgbClr val="3333CC"/>
                </a:solidFill>
                <a:latin typeface="ＭＳ ゴシック" pitchFamily="49" charset="-128"/>
                <a:ea typeface="ＭＳ ゴシック" pitchFamily="49" charset="-128"/>
              </a:rPr>
              <a:t>第</a:t>
            </a:r>
            <a:r>
              <a:rPr lang="en-US" altLang="ja-JP" b="1" dirty="0">
                <a:solidFill>
                  <a:srgbClr val="3333CC"/>
                </a:solidFill>
                <a:latin typeface="ＭＳ ゴシック" pitchFamily="49" charset="-128"/>
                <a:ea typeface="ＭＳ ゴシック" pitchFamily="49" charset="-128"/>
              </a:rPr>
              <a:t>6</a:t>
            </a:r>
            <a:r>
              <a:rPr lang="ja-JP" altLang="en-US" b="1" dirty="0">
                <a:solidFill>
                  <a:srgbClr val="3333CC"/>
                </a:solidFill>
                <a:latin typeface="ＭＳ ゴシック" pitchFamily="49" charset="-128"/>
                <a:ea typeface="ＭＳ ゴシック" pitchFamily="49" charset="-128"/>
              </a:rPr>
              <a:t>回討論課題　</a:t>
            </a:r>
          </a:p>
        </p:txBody>
      </p:sp>
      <p:sp>
        <p:nvSpPr>
          <p:cNvPr id="16" name="Rectangle 2">
            <a:extLst>
              <a:ext uri="{FF2B5EF4-FFF2-40B4-BE49-F238E27FC236}">
                <a16:creationId xmlns:a16="http://schemas.microsoft.com/office/drawing/2014/main" id="{AD5AED12-B080-4286-B80A-09344395591D}"/>
              </a:ext>
            </a:extLst>
          </p:cNvPr>
          <p:cNvSpPr>
            <a:spLocks noChangeArrowheads="1"/>
          </p:cNvSpPr>
          <p:nvPr/>
        </p:nvSpPr>
        <p:spPr bwMode="auto">
          <a:xfrm>
            <a:off x="0" y="1156914"/>
            <a:ext cx="6324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b="0" dirty="0">
                <a:ea typeface="ＭＳ ゴシック" pitchFamily="49" charset="-128"/>
              </a:rPr>
              <a:t>子供が</a:t>
            </a:r>
            <a:r>
              <a:rPr kumimoji="0" lang="ja-JP" altLang="en-US" dirty="0">
                <a:ea typeface="ＭＳ ゴシック" pitchFamily="49" charset="-128"/>
              </a:rPr>
              <a:t>摩擦のある</a:t>
            </a:r>
            <a:r>
              <a:rPr kumimoji="0" lang="ja-JP" altLang="en-US" b="0" dirty="0">
                <a:ea typeface="ＭＳ ゴシック" pitchFamily="49" charset="-128"/>
              </a:rPr>
              <a:t>滑り台を滑り降り、立ち上がって走り出した。</a:t>
            </a:r>
          </a:p>
        </p:txBody>
      </p:sp>
      <p:sp>
        <p:nvSpPr>
          <p:cNvPr id="18" name="AutoShape 17">
            <a:extLst>
              <a:ext uri="{FF2B5EF4-FFF2-40B4-BE49-F238E27FC236}">
                <a16:creationId xmlns:a16="http://schemas.microsoft.com/office/drawing/2014/main" id="{608FC433-E315-4F77-8F3F-6A73EB675CAA}"/>
              </a:ext>
            </a:extLst>
          </p:cNvPr>
          <p:cNvSpPr>
            <a:spLocks noChangeArrowheads="1"/>
          </p:cNvSpPr>
          <p:nvPr/>
        </p:nvSpPr>
        <p:spPr bwMode="auto">
          <a:xfrm flipH="1">
            <a:off x="5085318" y="4210050"/>
            <a:ext cx="3600450" cy="1871662"/>
          </a:xfrm>
          <a:prstGeom prst="rtTriangle">
            <a:avLst/>
          </a:prstGeom>
          <a:solidFill>
            <a:schemeClr val="hlink"/>
          </a:solidFill>
          <a:ln w="9525">
            <a:solidFill>
              <a:srgbClr val="CC99FF"/>
            </a:solidFill>
            <a:miter lim="800000"/>
            <a:headEnd/>
            <a:tailEnd/>
          </a:ln>
        </p:spPr>
        <p:txBody>
          <a:bodyPr anchor="ctr">
            <a:spAutoFit/>
          </a:bodyPr>
          <a:lstStyle/>
          <a:p>
            <a:endParaRPr lang="ja-JP" altLang="en-US"/>
          </a:p>
        </p:txBody>
      </p:sp>
      <p:sp>
        <p:nvSpPr>
          <p:cNvPr id="19" name="Line 18">
            <a:extLst>
              <a:ext uri="{FF2B5EF4-FFF2-40B4-BE49-F238E27FC236}">
                <a16:creationId xmlns:a16="http://schemas.microsoft.com/office/drawing/2014/main" id="{A0D168C3-BEA8-4DD7-AA40-800D10FDFF77}"/>
              </a:ext>
            </a:extLst>
          </p:cNvPr>
          <p:cNvSpPr>
            <a:spLocks noChangeShapeType="1"/>
          </p:cNvSpPr>
          <p:nvPr/>
        </p:nvSpPr>
        <p:spPr bwMode="auto">
          <a:xfrm flipV="1">
            <a:off x="7078295" y="4060774"/>
            <a:ext cx="688811" cy="370144"/>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0" name="Freeform 19">
            <a:extLst>
              <a:ext uri="{FF2B5EF4-FFF2-40B4-BE49-F238E27FC236}">
                <a16:creationId xmlns:a16="http://schemas.microsoft.com/office/drawing/2014/main" id="{00E9B17F-2EF7-4E32-BF57-B8CC9B80CDF5}"/>
              </a:ext>
            </a:extLst>
          </p:cNvPr>
          <p:cNvSpPr>
            <a:spLocks/>
          </p:cNvSpPr>
          <p:nvPr/>
        </p:nvSpPr>
        <p:spPr bwMode="auto">
          <a:xfrm>
            <a:off x="7856325" y="3545681"/>
            <a:ext cx="792111" cy="1039813"/>
          </a:xfrm>
          <a:custGeom>
            <a:avLst/>
            <a:gdLst>
              <a:gd name="T0" fmla="*/ 2147483647 w 595"/>
              <a:gd name="T1" fmla="*/ 2147483647 h 837"/>
              <a:gd name="T2" fmla="*/ 2147483647 w 595"/>
              <a:gd name="T3" fmla="*/ 2147483647 h 837"/>
              <a:gd name="T4" fmla="*/ 2147483647 w 595"/>
              <a:gd name="T5" fmla="*/ 2147483647 h 837"/>
              <a:gd name="T6" fmla="*/ 2147483647 w 595"/>
              <a:gd name="T7" fmla="*/ 2147483647 h 837"/>
              <a:gd name="T8" fmla="*/ 2147483647 w 595"/>
              <a:gd name="T9" fmla="*/ 2147483647 h 837"/>
              <a:gd name="T10" fmla="*/ 2147483647 w 595"/>
              <a:gd name="T11" fmla="*/ 2147483647 h 837"/>
              <a:gd name="T12" fmla="*/ 2147483647 w 595"/>
              <a:gd name="T13" fmla="*/ 2147483647 h 837"/>
              <a:gd name="T14" fmla="*/ 2147483647 w 595"/>
              <a:gd name="T15" fmla="*/ 2147483647 h 837"/>
              <a:gd name="T16" fmla="*/ 2147483647 w 595"/>
              <a:gd name="T17" fmla="*/ 2147483647 h 837"/>
              <a:gd name="T18" fmla="*/ 2147483647 w 595"/>
              <a:gd name="T19" fmla="*/ 2147483647 h 837"/>
              <a:gd name="T20" fmla="*/ 2147483647 w 595"/>
              <a:gd name="T21" fmla="*/ 2147483647 h 837"/>
              <a:gd name="T22" fmla="*/ 2147483647 w 595"/>
              <a:gd name="T23" fmla="*/ 2147483647 h 837"/>
              <a:gd name="T24" fmla="*/ 2147483647 w 595"/>
              <a:gd name="T25" fmla="*/ 2147483647 h 837"/>
              <a:gd name="T26" fmla="*/ 2147483647 w 595"/>
              <a:gd name="T27" fmla="*/ 2147483647 h 837"/>
              <a:gd name="T28" fmla="*/ 2147483647 w 595"/>
              <a:gd name="T29" fmla="*/ 2147483647 h 837"/>
              <a:gd name="T30" fmla="*/ 2147483647 w 595"/>
              <a:gd name="T31" fmla="*/ 2147483647 h 837"/>
              <a:gd name="T32" fmla="*/ 2147483647 w 595"/>
              <a:gd name="T33" fmla="*/ 2147483647 h 837"/>
              <a:gd name="T34" fmla="*/ 2147483647 w 595"/>
              <a:gd name="T35" fmla="*/ 2147483647 h 837"/>
              <a:gd name="T36" fmla="*/ 2147483647 w 595"/>
              <a:gd name="T37" fmla="*/ 2147483647 h 837"/>
              <a:gd name="T38" fmla="*/ 2147483647 w 595"/>
              <a:gd name="T39" fmla="*/ 2147483647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endParaRPr lang="ja-JP" altLang="en-US"/>
          </a:p>
        </p:txBody>
      </p:sp>
      <p:sp>
        <p:nvSpPr>
          <p:cNvPr id="22" name="Rectangle 3">
            <a:extLst>
              <a:ext uri="{FF2B5EF4-FFF2-40B4-BE49-F238E27FC236}">
                <a16:creationId xmlns:a16="http://schemas.microsoft.com/office/drawing/2014/main" id="{3EE940EA-C6B3-41B3-8E2F-F7E352100F3F}"/>
              </a:ext>
            </a:extLst>
          </p:cNvPr>
          <p:cNvSpPr>
            <a:spLocks noGrp="1" noChangeArrowheads="1"/>
          </p:cNvSpPr>
          <p:nvPr>
            <p:ph type="title"/>
          </p:nvPr>
        </p:nvSpPr>
        <p:spPr>
          <a:xfrm>
            <a:off x="-14359" y="663994"/>
            <a:ext cx="2555875" cy="476250"/>
          </a:xfrm>
        </p:spPr>
        <p:txBody>
          <a:bodyPr/>
          <a:lstStyle/>
          <a:p>
            <a:pPr algn="l" eaLnBrk="1" hangingPunct="1"/>
            <a:r>
              <a:rPr lang="ja-JP" altLang="en-US" sz="2800" dirty="0">
                <a:solidFill>
                  <a:srgbClr val="0000FF"/>
                </a:solidFill>
              </a:rPr>
              <a:t>滑り台　</a:t>
            </a:r>
          </a:p>
        </p:txBody>
      </p:sp>
      <p:sp>
        <p:nvSpPr>
          <p:cNvPr id="23" name="Rectangle 2">
            <a:extLst>
              <a:ext uri="{FF2B5EF4-FFF2-40B4-BE49-F238E27FC236}">
                <a16:creationId xmlns:a16="http://schemas.microsoft.com/office/drawing/2014/main" id="{2B619DD6-3EE0-4723-A674-AE79E04FA5A1}"/>
              </a:ext>
            </a:extLst>
          </p:cNvPr>
          <p:cNvSpPr>
            <a:spLocks noChangeArrowheads="1"/>
          </p:cNvSpPr>
          <p:nvPr/>
        </p:nvSpPr>
        <p:spPr bwMode="auto">
          <a:xfrm>
            <a:off x="0" y="2152606"/>
            <a:ext cx="5010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kumimoji="0" lang="ja-JP" altLang="en-US" b="0" dirty="0">
                <a:solidFill>
                  <a:srgbClr val="9900FF"/>
                </a:solidFill>
                <a:ea typeface="ＭＳ ゴシック" pitchFamily="49" charset="-128"/>
              </a:rPr>
              <a:t>各段階のエネルギーの形態の変化を</a:t>
            </a:r>
            <a:r>
              <a:rPr kumimoji="0" lang="ja-JP" altLang="en-US" dirty="0">
                <a:solidFill>
                  <a:srgbClr val="9900FF"/>
                </a:solidFill>
                <a:ea typeface="ＭＳ ゴシック" pitchFamily="49" charset="-128"/>
              </a:rPr>
              <a:t>説明せよ</a:t>
            </a:r>
            <a:r>
              <a:rPr kumimoji="0" lang="ja-JP" altLang="en-US" b="0" dirty="0">
                <a:ea typeface="ＭＳ ゴシック" pitchFamily="49" charset="-128"/>
              </a:rPr>
              <a:t>。</a:t>
            </a:r>
          </a:p>
        </p:txBody>
      </p:sp>
      <p:sp>
        <p:nvSpPr>
          <p:cNvPr id="24" name="Rectangle 2">
            <a:extLst>
              <a:ext uri="{FF2B5EF4-FFF2-40B4-BE49-F238E27FC236}">
                <a16:creationId xmlns:a16="http://schemas.microsoft.com/office/drawing/2014/main" id="{C00D7FB4-472C-4AF6-BA4D-0653F0EFF7B8}"/>
              </a:ext>
            </a:extLst>
          </p:cNvPr>
          <p:cNvSpPr>
            <a:spLocks noChangeArrowheads="1"/>
          </p:cNvSpPr>
          <p:nvPr/>
        </p:nvSpPr>
        <p:spPr bwMode="auto">
          <a:xfrm>
            <a:off x="223766" y="3274581"/>
            <a:ext cx="501015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kumimoji="0" lang="ja-JP" altLang="en-US" b="0" dirty="0">
                <a:ea typeface="ＭＳ ゴシック" pitchFamily="49" charset="-128"/>
              </a:rPr>
              <a:t>初め</a:t>
            </a:r>
            <a:endParaRPr kumimoji="0" lang="en-US" altLang="ja-JP" b="0" dirty="0">
              <a:ea typeface="ＭＳ ゴシック" pitchFamily="49" charset="-128"/>
            </a:endParaRPr>
          </a:p>
          <a:p>
            <a:pPr>
              <a:spcBef>
                <a:spcPts val="0"/>
              </a:spcBef>
            </a:pPr>
            <a:r>
              <a:rPr kumimoji="0" lang="ja-JP" altLang="en-US" dirty="0">
                <a:ea typeface="ＭＳ ゴシック" pitchFamily="49" charset="-128"/>
              </a:rPr>
              <a:t>滑っているとき</a:t>
            </a:r>
            <a:endParaRPr kumimoji="0" lang="en-US" altLang="ja-JP" dirty="0">
              <a:ea typeface="ＭＳ ゴシック" pitchFamily="49" charset="-128"/>
            </a:endParaRPr>
          </a:p>
          <a:p>
            <a:pPr>
              <a:spcBef>
                <a:spcPts val="0"/>
              </a:spcBef>
            </a:pPr>
            <a:r>
              <a:rPr kumimoji="0" lang="ja-JP" altLang="en-US" b="0" dirty="0">
                <a:ea typeface="ＭＳ ゴシック" pitchFamily="49" charset="-128"/>
              </a:rPr>
              <a:t>滑り降りたとき</a:t>
            </a:r>
            <a:endParaRPr kumimoji="0" lang="en-US" altLang="ja-JP" b="0" dirty="0">
              <a:ea typeface="ＭＳ ゴシック" pitchFamily="49" charset="-128"/>
            </a:endParaRPr>
          </a:p>
          <a:p>
            <a:pPr>
              <a:spcBef>
                <a:spcPts val="0"/>
              </a:spcBef>
            </a:pPr>
            <a:r>
              <a:rPr kumimoji="0" lang="ja-JP" altLang="en-US" b="0" dirty="0">
                <a:ea typeface="ＭＳ ゴシック" pitchFamily="49" charset="-128"/>
              </a:rPr>
              <a:t>立ち上がったとき</a:t>
            </a:r>
            <a:endParaRPr kumimoji="0" lang="en-US" altLang="ja-JP" b="0" dirty="0">
              <a:ea typeface="ＭＳ ゴシック" pitchFamily="49" charset="-128"/>
            </a:endParaRPr>
          </a:p>
          <a:p>
            <a:pPr>
              <a:spcBef>
                <a:spcPts val="0"/>
              </a:spcBef>
            </a:pPr>
            <a:r>
              <a:rPr kumimoji="0" lang="ja-JP" altLang="en-US" dirty="0">
                <a:ea typeface="ＭＳ ゴシック" pitchFamily="49" charset="-128"/>
              </a:rPr>
              <a:t>走り出して加速しているとき</a:t>
            </a:r>
            <a:endParaRPr kumimoji="0" lang="en-US" altLang="ja-JP" dirty="0">
              <a:ea typeface="ＭＳ ゴシック" pitchFamily="49" charset="-128"/>
            </a:endParaRPr>
          </a:p>
          <a:p>
            <a:pPr>
              <a:spcBef>
                <a:spcPts val="0"/>
              </a:spcBef>
            </a:pPr>
            <a:r>
              <a:rPr kumimoji="0" lang="ja-JP" altLang="en-US" b="0" dirty="0">
                <a:ea typeface="ＭＳ ゴシック" pitchFamily="49" charset="-128"/>
              </a:rPr>
              <a:t>等速度で走っているとき</a:t>
            </a:r>
            <a:endParaRPr kumimoji="0" lang="en-US" altLang="ja-JP" b="0" dirty="0">
              <a:ea typeface="ＭＳ ゴシック" pitchFamily="49" charset="-128"/>
            </a:endParaRPr>
          </a:p>
          <a:p>
            <a:pPr>
              <a:spcBef>
                <a:spcPts val="0"/>
              </a:spcBef>
            </a:pPr>
            <a:r>
              <a:rPr kumimoji="0" lang="ja-JP" altLang="en-US" dirty="0">
                <a:ea typeface="ＭＳ ゴシック" pitchFamily="49" charset="-128"/>
              </a:rPr>
              <a:t>減速して止まるとき</a:t>
            </a:r>
            <a:endParaRPr kumimoji="0" lang="ja-JP" altLang="en-US" b="0" dirty="0">
              <a:ea typeface="ＭＳ ゴシック" pitchFamily="49" charset="-128"/>
            </a:endParaRPr>
          </a:p>
        </p:txBody>
      </p:sp>
    </p:spTree>
    <p:extLst>
      <p:ext uri="{BB962C8B-B14F-4D97-AF65-F5344CB8AC3E}">
        <p14:creationId xmlns:p14="http://schemas.microsoft.com/office/powerpoint/2010/main" val="122652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fill="hold" grpId="0" nodeType="clickEffect">
                                  <p:stCondLst>
                                    <p:cond delay="0"/>
                                  </p:stCondLst>
                                  <p:childTnLst>
                                    <p:animMotion origin="layout" path="M -5.55556E-7 -4.07407E-6 L -0.28351 0.19931 " pathEditMode="relative" rAng="0" ptsTypes="AA">
                                      <p:cBhvr>
                                        <p:cTn id="6" dur="2000" fill="hold"/>
                                        <p:tgtEl>
                                          <p:spTgt spid="20"/>
                                        </p:tgtEl>
                                        <p:attrNameLst>
                                          <p:attrName>ppt_x</p:attrName>
                                          <p:attrName>ppt_y</p:attrName>
                                        </p:attrNameLst>
                                      </p:cBhvr>
                                      <p:rCtr x="-14184" y="99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553A7687-7D0C-425D-901D-F1521545E912}"/>
              </a:ext>
            </a:extLst>
          </p:cNvPr>
          <p:cNvGraphicFramePr>
            <a:graphicFrameLocks noGrp="1"/>
          </p:cNvGraphicFramePr>
          <p:nvPr>
            <p:extLst>
              <p:ext uri="{D42A27DB-BD31-4B8C-83A1-F6EECF244321}">
                <p14:modId xmlns:p14="http://schemas.microsoft.com/office/powerpoint/2010/main" val="1731734066"/>
              </p:ext>
            </p:extLst>
          </p:nvPr>
        </p:nvGraphicFramePr>
        <p:xfrm>
          <a:off x="446927" y="1134437"/>
          <a:ext cx="8419672" cy="5142540"/>
        </p:xfrm>
        <a:graphic>
          <a:graphicData uri="http://schemas.openxmlformats.org/drawingml/2006/table">
            <a:tbl>
              <a:tblPr firstRow="1" bandRow="1">
                <a:tableStyleId>{F5AB1C69-6EDB-4FF4-983F-18BD219EF322}</a:tableStyleId>
              </a:tblPr>
              <a:tblGrid>
                <a:gridCol w="4229848">
                  <a:extLst>
                    <a:ext uri="{9D8B030D-6E8A-4147-A177-3AD203B41FA5}">
                      <a16:colId xmlns:a16="http://schemas.microsoft.com/office/drawing/2014/main" val="1948518238"/>
                    </a:ext>
                  </a:extLst>
                </a:gridCol>
                <a:gridCol w="837965">
                  <a:extLst>
                    <a:ext uri="{9D8B030D-6E8A-4147-A177-3AD203B41FA5}">
                      <a16:colId xmlns:a16="http://schemas.microsoft.com/office/drawing/2014/main" val="2208814716"/>
                    </a:ext>
                  </a:extLst>
                </a:gridCol>
                <a:gridCol w="837965">
                  <a:extLst>
                    <a:ext uri="{9D8B030D-6E8A-4147-A177-3AD203B41FA5}">
                      <a16:colId xmlns:a16="http://schemas.microsoft.com/office/drawing/2014/main" val="233245511"/>
                    </a:ext>
                  </a:extLst>
                </a:gridCol>
                <a:gridCol w="837964">
                  <a:extLst>
                    <a:ext uri="{9D8B030D-6E8A-4147-A177-3AD203B41FA5}">
                      <a16:colId xmlns:a16="http://schemas.microsoft.com/office/drawing/2014/main" val="1867557797"/>
                    </a:ext>
                  </a:extLst>
                </a:gridCol>
                <a:gridCol w="837965">
                  <a:extLst>
                    <a:ext uri="{9D8B030D-6E8A-4147-A177-3AD203B41FA5}">
                      <a16:colId xmlns:a16="http://schemas.microsoft.com/office/drawing/2014/main" val="3846165636"/>
                    </a:ext>
                  </a:extLst>
                </a:gridCol>
                <a:gridCol w="837965">
                  <a:extLst>
                    <a:ext uri="{9D8B030D-6E8A-4147-A177-3AD203B41FA5}">
                      <a16:colId xmlns:a16="http://schemas.microsoft.com/office/drawing/2014/main" val="4044950587"/>
                    </a:ext>
                  </a:extLst>
                </a:gridCol>
              </a:tblGrid>
              <a:tr h="1285635">
                <a:tc>
                  <a:txBody>
                    <a:bodyPr/>
                    <a:lstStyle/>
                    <a:p>
                      <a:r>
                        <a:rPr kumimoji="0" lang="ja-JP" altLang="en-US" sz="2400" dirty="0">
                          <a:solidFill>
                            <a:schemeClr val="tx1"/>
                          </a:solidFill>
                          <a:latin typeface="+mn-ea"/>
                          <a:ea typeface="+mn-ea"/>
                          <a:cs typeface="Times New Roman" panose="02020603050405020304" pitchFamily="18" charset="0"/>
                        </a:rPr>
                        <a:t>各問のレポート作成にあたって（該当欄に〇を付けよ）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9908378"/>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mn-ea"/>
                          <a:ea typeface="+mn-ea"/>
                        </a:rPr>
                        <a:t>スライドの</a:t>
                      </a:r>
                      <a:r>
                        <a:rPr kumimoji="1" lang="ja-JP" altLang="en-US" sz="2400" dirty="0">
                          <a:solidFill>
                            <a:srgbClr val="9900FF"/>
                          </a:solidFill>
                          <a:latin typeface="+mn-ea"/>
                          <a:ea typeface="+mn-ea"/>
                        </a:rPr>
                        <a:t>画面言語</a:t>
                      </a:r>
                      <a:r>
                        <a:rPr kumimoji="1" lang="en-US" altLang="ja-JP" sz="2400" dirty="0">
                          <a:solidFill>
                            <a:schemeClr val="tx1"/>
                          </a:solidFill>
                          <a:latin typeface="+mn-ea"/>
                          <a:ea typeface="+mn-ea"/>
                        </a:rPr>
                        <a:t>(</a:t>
                      </a:r>
                      <a:r>
                        <a:rPr kumimoji="1" lang="ja-JP" altLang="en-US" sz="2400" dirty="0">
                          <a:solidFill>
                            <a:schemeClr val="tx1"/>
                          </a:solidFill>
                          <a:latin typeface="+mn-ea"/>
                          <a:ea typeface="+mn-ea"/>
                        </a:rPr>
                        <a:t>アニメーション</a:t>
                      </a:r>
                      <a:r>
                        <a:rPr kumimoji="1" lang="en-US" altLang="ja-JP" sz="2400" dirty="0">
                          <a:solidFill>
                            <a:schemeClr val="tx1"/>
                          </a:solidFill>
                          <a:latin typeface="+mn-ea"/>
                          <a:ea typeface="+mn-ea"/>
                        </a:rPr>
                        <a:t>)</a:t>
                      </a:r>
                      <a:r>
                        <a:rPr kumimoji="1" lang="ja-JP" altLang="en-US" sz="2400" dirty="0">
                          <a:solidFill>
                            <a:schemeClr val="tx1"/>
                          </a:solidFill>
                          <a:latin typeface="+mn-ea"/>
                          <a:ea typeface="+mn-ea"/>
                        </a:rPr>
                        <a:t>を見て参考にした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6213014"/>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mn-ea"/>
                          <a:ea typeface="+mn-ea"/>
                        </a:rPr>
                        <a:t>スライドの</a:t>
                      </a:r>
                      <a:r>
                        <a:rPr kumimoji="1" lang="ja-JP" altLang="en-US" sz="2400" dirty="0">
                          <a:solidFill>
                            <a:srgbClr val="9900FF"/>
                          </a:solidFill>
                          <a:latin typeface="+mn-ea"/>
                          <a:ea typeface="+mn-ea"/>
                        </a:rPr>
                        <a:t>音声解説</a:t>
                      </a:r>
                      <a:r>
                        <a:rPr kumimoji="1" lang="ja-JP" altLang="en-US" sz="2400" dirty="0">
                          <a:solidFill>
                            <a:schemeClr val="tx1"/>
                          </a:solidFill>
                          <a:latin typeface="+mn-ea"/>
                          <a:ea typeface="+mn-ea"/>
                        </a:rPr>
                        <a:t>を聞いて参考にした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3150682"/>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mn-ea"/>
                          <a:ea typeface="+mn-ea"/>
                        </a:rPr>
                        <a:t>グループでの</a:t>
                      </a:r>
                      <a:r>
                        <a:rPr kumimoji="1" lang="ja-JP" altLang="en-US" sz="2400" dirty="0">
                          <a:solidFill>
                            <a:srgbClr val="9900FF"/>
                          </a:solidFill>
                          <a:latin typeface="+mn-ea"/>
                          <a:ea typeface="+mn-ea"/>
                        </a:rPr>
                        <a:t>意見交換</a:t>
                      </a:r>
                      <a:r>
                        <a:rPr kumimoji="1" lang="ja-JP" altLang="en-US" sz="2400" dirty="0">
                          <a:solidFill>
                            <a:schemeClr val="tx1"/>
                          </a:solidFill>
                          <a:latin typeface="+mn-ea"/>
                          <a:ea typeface="+mn-ea"/>
                        </a:rPr>
                        <a:t>を参考にした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6691427"/>
                  </a:ext>
                </a:extLst>
              </a:tr>
            </a:tbl>
          </a:graphicData>
        </a:graphic>
      </p:graphicFrame>
      <p:sp>
        <p:nvSpPr>
          <p:cNvPr id="14" name="正方形/長方形 13">
            <a:extLst>
              <a:ext uri="{FF2B5EF4-FFF2-40B4-BE49-F238E27FC236}">
                <a16:creationId xmlns:a16="http://schemas.microsoft.com/office/drawing/2014/main" id="{B4670263-CCAE-43EE-8433-E44DEF2DD1A9}"/>
              </a:ext>
            </a:extLst>
          </p:cNvPr>
          <p:cNvSpPr/>
          <p:nvPr/>
        </p:nvSpPr>
        <p:spPr>
          <a:xfrm>
            <a:off x="7432819" y="425490"/>
            <a:ext cx="1433780" cy="523220"/>
          </a:xfrm>
          <a:prstGeom prst="rect">
            <a:avLst/>
          </a:prstGeom>
        </p:spPr>
        <p:txBody>
          <a:bodyPr wrap="square">
            <a:spAutoFit/>
          </a:bodyPr>
          <a:lstStyle/>
          <a:p>
            <a:r>
              <a:rPr lang="en-US" altLang="ja-JP" kern="100" dirty="0">
                <a:latin typeface="+mn-ea"/>
                <a:ea typeface="+mn-ea"/>
                <a:cs typeface="Times New Roman" panose="02020603050405020304" pitchFamily="18" charset="0"/>
              </a:rPr>
              <a:t>43</a:t>
            </a:r>
            <a:r>
              <a:rPr lang="ja-JP" altLang="en-US" kern="100" dirty="0">
                <a:latin typeface="+mn-ea"/>
                <a:ea typeface="+mn-ea"/>
                <a:cs typeface="Times New Roman" panose="02020603050405020304" pitchFamily="18" charset="0"/>
              </a:rPr>
              <a:t>人中</a:t>
            </a:r>
            <a:endParaRPr lang="en-US" altLang="ja-JP" kern="100" dirty="0">
              <a:latin typeface="+mn-ea"/>
              <a:ea typeface="+mn-ea"/>
              <a:cs typeface="Times New Roman" panose="02020603050405020304" pitchFamily="18" charset="0"/>
            </a:endParaRPr>
          </a:p>
        </p:txBody>
      </p:sp>
    </p:spTree>
    <p:extLst>
      <p:ext uri="{BB962C8B-B14F-4D97-AF65-F5344CB8AC3E}">
        <p14:creationId xmlns:p14="http://schemas.microsoft.com/office/powerpoint/2010/main" val="1019268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553A7687-7D0C-425D-901D-F1521545E912}"/>
              </a:ext>
            </a:extLst>
          </p:cNvPr>
          <p:cNvGraphicFramePr>
            <a:graphicFrameLocks noGrp="1"/>
          </p:cNvGraphicFramePr>
          <p:nvPr>
            <p:extLst>
              <p:ext uri="{D42A27DB-BD31-4B8C-83A1-F6EECF244321}">
                <p14:modId xmlns:p14="http://schemas.microsoft.com/office/powerpoint/2010/main" val="3178231390"/>
              </p:ext>
            </p:extLst>
          </p:nvPr>
        </p:nvGraphicFramePr>
        <p:xfrm>
          <a:off x="446927" y="1134437"/>
          <a:ext cx="8419672" cy="5142540"/>
        </p:xfrm>
        <a:graphic>
          <a:graphicData uri="http://schemas.openxmlformats.org/drawingml/2006/table">
            <a:tbl>
              <a:tblPr firstRow="1" bandRow="1">
                <a:tableStyleId>{F5AB1C69-6EDB-4FF4-983F-18BD219EF322}</a:tableStyleId>
              </a:tblPr>
              <a:tblGrid>
                <a:gridCol w="4229848">
                  <a:extLst>
                    <a:ext uri="{9D8B030D-6E8A-4147-A177-3AD203B41FA5}">
                      <a16:colId xmlns:a16="http://schemas.microsoft.com/office/drawing/2014/main" val="1948518238"/>
                    </a:ext>
                  </a:extLst>
                </a:gridCol>
                <a:gridCol w="837965">
                  <a:extLst>
                    <a:ext uri="{9D8B030D-6E8A-4147-A177-3AD203B41FA5}">
                      <a16:colId xmlns:a16="http://schemas.microsoft.com/office/drawing/2014/main" val="2208814716"/>
                    </a:ext>
                  </a:extLst>
                </a:gridCol>
                <a:gridCol w="837965">
                  <a:extLst>
                    <a:ext uri="{9D8B030D-6E8A-4147-A177-3AD203B41FA5}">
                      <a16:colId xmlns:a16="http://schemas.microsoft.com/office/drawing/2014/main" val="233245511"/>
                    </a:ext>
                  </a:extLst>
                </a:gridCol>
                <a:gridCol w="837964">
                  <a:extLst>
                    <a:ext uri="{9D8B030D-6E8A-4147-A177-3AD203B41FA5}">
                      <a16:colId xmlns:a16="http://schemas.microsoft.com/office/drawing/2014/main" val="1867557797"/>
                    </a:ext>
                  </a:extLst>
                </a:gridCol>
                <a:gridCol w="837965">
                  <a:extLst>
                    <a:ext uri="{9D8B030D-6E8A-4147-A177-3AD203B41FA5}">
                      <a16:colId xmlns:a16="http://schemas.microsoft.com/office/drawing/2014/main" val="3846165636"/>
                    </a:ext>
                  </a:extLst>
                </a:gridCol>
                <a:gridCol w="837965">
                  <a:extLst>
                    <a:ext uri="{9D8B030D-6E8A-4147-A177-3AD203B41FA5}">
                      <a16:colId xmlns:a16="http://schemas.microsoft.com/office/drawing/2014/main" val="4044950587"/>
                    </a:ext>
                  </a:extLst>
                </a:gridCol>
              </a:tblGrid>
              <a:tr h="1285635">
                <a:tc>
                  <a:txBody>
                    <a:bodyPr/>
                    <a:lstStyle/>
                    <a:p>
                      <a:r>
                        <a:rPr kumimoji="0" lang="ja-JP" altLang="en-US" sz="2400" dirty="0">
                          <a:solidFill>
                            <a:schemeClr val="tx1"/>
                          </a:solidFill>
                          <a:latin typeface="+mn-ea"/>
                          <a:ea typeface="+mn-ea"/>
                          <a:cs typeface="Times New Roman" panose="02020603050405020304" pitchFamily="18" charset="0"/>
                        </a:rPr>
                        <a:t>各問のレポート作成にあたって（該当欄に〇を付けよ）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r>
                        <a:rPr lang="ja-JP" altLang="en-US" sz="2800" b="0" i="0" u="none" strike="noStrike" dirty="0">
                          <a:solidFill>
                            <a:srgbClr val="000000"/>
                          </a:solidFill>
                          <a:effectLst/>
                          <a:latin typeface="ＭＳ Ｐゴシック" panose="020B0600070205080204" pitchFamily="50" charset="-128"/>
                          <a:ea typeface="ＭＳ Ｐゴシック" panose="020B0600070205080204" pitchFamily="50" charset="-128"/>
                        </a:rPr>
                        <a:t>回</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9908378"/>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rgbClr val="9900FF"/>
                          </a:solidFill>
                          <a:latin typeface="+mn-ea"/>
                          <a:ea typeface="+mn-ea"/>
                        </a:rPr>
                        <a:t>概ね自分</a:t>
                      </a:r>
                      <a:r>
                        <a:rPr kumimoji="1" lang="ja-JP" altLang="en-US" sz="2400" dirty="0">
                          <a:solidFill>
                            <a:schemeClr val="tx1"/>
                          </a:solidFill>
                          <a:latin typeface="+mn-ea"/>
                          <a:ea typeface="+mn-ea"/>
                        </a:rPr>
                        <a:t>で解けたが意見交換で答えを確認した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6213014"/>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mn-ea"/>
                          <a:ea typeface="+mn-ea"/>
                        </a:rPr>
                        <a:t>はじめ分からなかったが</a:t>
                      </a:r>
                      <a:endParaRPr kumimoji="1" lang="en-US" altLang="ja-JP" sz="240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rgbClr val="9900FF"/>
                          </a:solidFill>
                          <a:latin typeface="+mn-ea"/>
                          <a:ea typeface="+mn-ea"/>
                        </a:rPr>
                        <a:t>意見交換で理解</a:t>
                      </a:r>
                      <a:r>
                        <a:rPr kumimoji="1" lang="ja-JP" altLang="en-US" sz="2400" dirty="0">
                          <a:solidFill>
                            <a:schemeClr val="tx1"/>
                          </a:solidFill>
                          <a:latin typeface="+mn-ea"/>
                          <a:ea typeface="+mn-ea"/>
                        </a:rPr>
                        <a:t>して書いた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3150682"/>
                  </a:ext>
                </a:extLst>
              </a:tr>
              <a:tr h="1285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mn-ea"/>
                          <a:ea typeface="+mn-ea"/>
                        </a:rPr>
                        <a:t>意見交換したがまだ</a:t>
                      </a:r>
                      <a:endParaRPr kumimoji="1" lang="en-US" altLang="ja-JP" sz="240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rgbClr val="9900FF"/>
                          </a:solidFill>
                          <a:latin typeface="+mn-ea"/>
                          <a:ea typeface="+mn-ea"/>
                        </a:rPr>
                        <a:t>理解できていない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3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6691427"/>
                  </a:ext>
                </a:extLst>
              </a:tr>
            </a:tbl>
          </a:graphicData>
        </a:graphic>
      </p:graphicFrame>
      <p:sp>
        <p:nvSpPr>
          <p:cNvPr id="14" name="正方形/長方形 13">
            <a:extLst>
              <a:ext uri="{FF2B5EF4-FFF2-40B4-BE49-F238E27FC236}">
                <a16:creationId xmlns:a16="http://schemas.microsoft.com/office/drawing/2014/main" id="{B4670263-CCAE-43EE-8433-E44DEF2DD1A9}"/>
              </a:ext>
            </a:extLst>
          </p:cNvPr>
          <p:cNvSpPr/>
          <p:nvPr/>
        </p:nvSpPr>
        <p:spPr>
          <a:xfrm>
            <a:off x="7432819" y="425490"/>
            <a:ext cx="1433780" cy="523220"/>
          </a:xfrm>
          <a:prstGeom prst="rect">
            <a:avLst/>
          </a:prstGeom>
        </p:spPr>
        <p:txBody>
          <a:bodyPr wrap="square">
            <a:spAutoFit/>
          </a:bodyPr>
          <a:lstStyle/>
          <a:p>
            <a:r>
              <a:rPr lang="en-US" altLang="ja-JP" kern="100" dirty="0">
                <a:latin typeface="+mn-ea"/>
                <a:ea typeface="+mn-ea"/>
                <a:cs typeface="Times New Roman" panose="02020603050405020304" pitchFamily="18" charset="0"/>
              </a:rPr>
              <a:t>43</a:t>
            </a:r>
            <a:r>
              <a:rPr lang="ja-JP" altLang="en-US" kern="100" dirty="0">
                <a:latin typeface="+mn-ea"/>
                <a:ea typeface="+mn-ea"/>
                <a:cs typeface="Times New Roman" panose="02020603050405020304" pitchFamily="18" charset="0"/>
              </a:rPr>
              <a:t>人中</a:t>
            </a:r>
            <a:endParaRPr lang="en-US" altLang="ja-JP" kern="100" dirty="0">
              <a:latin typeface="+mn-ea"/>
              <a:ea typeface="+mn-ea"/>
              <a:cs typeface="Times New Roman" panose="02020603050405020304" pitchFamily="18" charset="0"/>
            </a:endParaRPr>
          </a:p>
        </p:txBody>
      </p:sp>
    </p:spTree>
    <p:extLst>
      <p:ext uri="{BB962C8B-B14F-4D97-AF65-F5344CB8AC3E}">
        <p14:creationId xmlns:p14="http://schemas.microsoft.com/office/powerpoint/2010/main" val="3214159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0" y="-16742"/>
            <a:ext cx="6380252"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srgbClr val="0000FF"/>
                </a:solidFill>
                <a:effectLst/>
                <a:uLnTx/>
                <a:uFillTx/>
                <a:latin typeface="Times New Roman"/>
                <a:ea typeface="ＭＳ Ｐゴシック"/>
                <a:cs typeface="+mn-cs"/>
              </a:rPr>
              <a:t>学生のオンライン（</a:t>
            </a:r>
            <a:r>
              <a:rPr kumimoji="1" lang="en-US" altLang="ja-JP" sz="3600" b="0" i="0" u="none" strike="noStrike" kern="1200" cap="none" spc="0" normalizeH="0" baseline="0" noProof="0" dirty="0">
                <a:ln>
                  <a:noFill/>
                </a:ln>
                <a:solidFill>
                  <a:srgbClr val="0000FF"/>
                </a:solidFill>
                <a:effectLst/>
                <a:uLnTx/>
                <a:uFillTx/>
                <a:latin typeface="Times New Roman"/>
                <a:ea typeface="ＭＳ Ｐゴシック"/>
                <a:cs typeface="+mn-cs"/>
              </a:rPr>
              <a:t>Zoom</a:t>
            </a:r>
            <a:r>
              <a:rPr kumimoji="1" lang="ja-JP" altLang="en-US" sz="3600" b="0" i="0" u="none" strike="noStrike" kern="1200" cap="none" spc="0" normalizeH="0" baseline="0" noProof="0" dirty="0">
                <a:ln>
                  <a:noFill/>
                </a:ln>
                <a:solidFill>
                  <a:srgbClr val="0000FF"/>
                </a:solidFill>
                <a:effectLst/>
                <a:uLnTx/>
                <a:uFillTx/>
                <a:latin typeface="Times New Roman"/>
                <a:ea typeface="ＭＳ Ｐゴシック"/>
                <a:cs typeface="+mn-cs"/>
              </a:rPr>
              <a:t>）討論</a:t>
            </a:r>
            <a:endParaRPr kumimoji="1" lang="en-US" altLang="ja-JP" sz="3600" b="0" i="0" u="none" strike="noStrike" kern="1200" cap="none" spc="0" normalizeH="0" baseline="0" noProof="0" dirty="0">
              <a:ln>
                <a:noFill/>
              </a:ln>
              <a:solidFill>
                <a:srgbClr val="0000FF"/>
              </a:solidFill>
              <a:effectLst/>
              <a:uLnTx/>
              <a:uFillTx/>
              <a:latin typeface="Times New Roman"/>
              <a:ea typeface="ＭＳ Ｐゴシック"/>
              <a:cs typeface="+mn-cs"/>
            </a:endParaRPr>
          </a:p>
        </p:txBody>
      </p:sp>
      <p:sp>
        <p:nvSpPr>
          <p:cNvPr id="3" name="正方形/長方形 2">
            <a:extLst>
              <a:ext uri="{FF2B5EF4-FFF2-40B4-BE49-F238E27FC236}">
                <a16:creationId xmlns:a16="http://schemas.microsoft.com/office/drawing/2014/main" id="{A6FA4E77-275F-4ED1-9BB6-5A522069A3A0}"/>
              </a:ext>
            </a:extLst>
          </p:cNvPr>
          <p:cNvSpPr/>
          <p:nvPr/>
        </p:nvSpPr>
        <p:spPr>
          <a:xfrm>
            <a:off x="0" y="737887"/>
            <a:ext cx="9143999"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成蹊大学</a:t>
            </a:r>
            <a:r>
              <a:rPr lang="ja-JP" altLang="en-US" dirty="0">
                <a:solidFill>
                  <a:srgbClr val="000000"/>
                </a:solidFill>
                <a:latin typeface="Times New Roman"/>
                <a:ea typeface="ＭＳ Ｐゴシック"/>
              </a:rPr>
              <a:t>理工学部情報科学科</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年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 name="正方形/長方形 8">
            <a:extLst>
              <a:ext uri="{FF2B5EF4-FFF2-40B4-BE49-F238E27FC236}">
                <a16:creationId xmlns:a16="http://schemas.microsoft.com/office/drawing/2014/main" id="{DB298DD3-727C-450B-85CF-163192FFEC31}"/>
              </a:ext>
            </a:extLst>
          </p:cNvPr>
          <p:cNvSpPr/>
          <p:nvPr/>
        </p:nvSpPr>
        <p:spPr>
          <a:xfrm>
            <a:off x="312229" y="1261107"/>
            <a:ext cx="658724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力学基礎　</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100</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分　力学基礎演習　</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100</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分</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0" name="正方形/長方形 9">
            <a:extLst>
              <a:ext uri="{FF2B5EF4-FFF2-40B4-BE49-F238E27FC236}">
                <a16:creationId xmlns:a16="http://schemas.microsoft.com/office/drawing/2014/main" id="{A6785EA9-E629-4896-B8CC-45A2976E057A}"/>
              </a:ext>
            </a:extLst>
          </p:cNvPr>
          <p:cNvSpPr/>
          <p:nvPr/>
        </p:nvSpPr>
        <p:spPr>
          <a:xfrm>
            <a:off x="0" y="2370798"/>
            <a:ext cx="1861457"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力学基礎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3" name="正方形/長方形 12">
            <a:extLst>
              <a:ext uri="{FF2B5EF4-FFF2-40B4-BE49-F238E27FC236}">
                <a16:creationId xmlns:a16="http://schemas.microsoft.com/office/drawing/2014/main" id="{EB9B4188-1D6B-4D2A-BA26-3763DEC5AE5C}"/>
              </a:ext>
            </a:extLst>
          </p:cNvPr>
          <p:cNvSpPr/>
          <p:nvPr/>
        </p:nvSpPr>
        <p:spPr>
          <a:xfrm>
            <a:off x="11087" y="2942034"/>
            <a:ext cx="25906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力学基礎</a:t>
            </a:r>
            <a:r>
              <a:rPr lang="ja-JP" altLang="en-US" dirty="0">
                <a:solidFill>
                  <a:srgbClr val="000000"/>
                </a:solidFill>
                <a:latin typeface="Times New Roman"/>
                <a:ea typeface="ＭＳ Ｐゴシック"/>
              </a:rPr>
              <a:t>演習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4" name="正方形/長方形 13">
            <a:extLst>
              <a:ext uri="{FF2B5EF4-FFF2-40B4-BE49-F238E27FC236}">
                <a16:creationId xmlns:a16="http://schemas.microsoft.com/office/drawing/2014/main" id="{1332A19D-2B91-4124-9232-3D7CE47315C9}"/>
              </a:ext>
            </a:extLst>
          </p:cNvPr>
          <p:cNvSpPr/>
          <p:nvPr/>
        </p:nvSpPr>
        <p:spPr>
          <a:xfrm>
            <a:off x="419749" y="3491375"/>
            <a:ext cx="8190851"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Zoom</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の</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breakout</a:t>
            </a:r>
            <a:r>
              <a:rPr kumimoji="1" lang="en-US" altLang="ja-JP" sz="2800" b="0" i="0" u="none" strike="noStrike" kern="1200" cap="none" spc="0" normalizeH="0" noProof="0" dirty="0">
                <a:ln>
                  <a:noFill/>
                </a:ln>
                <a:solidFill>
                  <a:srgbClr val="000000"/>
                </a:solidFill>
                <a:effectLst/>
                <a:uLnTx/>
                <a:uFillTx/>
                <a:latin typeface="Times New Roman"/>
                <a:ea typeface="ＭＳ Ｐゴシック"/>
                <a:cs typeface="+mn-cs"/>
              </a:rPr>
              <a:t> room</a:t>
            </a:r>
            <a:r>
              <a:rPr lang="ja-JP" altLang="en-US" dirty="0">
                <a:solidFill>
                  <a:srgbClr val="000000"/>
                </a:solidFill>
                <a:latin typeface="Times New Roman"/>
                <a:ea typeface="ＭＳ Ｐゴシック"/>
              </a:rPr>
              <a:t>を使って</a:t>
            </a:r>
            <a:r>
              <a:rPr lang="en-US" altLang="ja-JP" dirty="0">
                <a:solidFill>
                  <a:srgbClr val="000000"/>
                </a:solidFill>
                <a:latin typeface="Times New Roman"/>
                <a:ea typeface="ＭＳ Ｐゴシック"/>
              </a:rPr>
              <a:t>5</a:t>
            </a: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6</a:t>
            </a:r>
            <a:r>
              <a:rPr lang="ja-JP" altLang="en-US" dirty="0">
                <a:solidFill>
                  <a:srgbClr val="000000"/>
                </a:solidFill>
                <a:latin typeface="Times New Roman"/>
                <a:ea typeface="ＭＳ Ｐゴシック"/>
              </a:rPr>
              <a:t>人の班に分ける</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5" name="正方形/長方形 14">
            <a:extLst>
              <a:ext uri="{FF2B5EF4-FFF2-40B4-BE49-F238E27FC236}">
                <a16:creationId xmlns:a16="http://schemas.microsoft.com/office/drawing/2014/main" id="{70516EEA-2976-437F-8BC5-5AB0F677E72B}"/>
              </a:ext>
            </a:extLst>
          </p:cNvPr>
          <p:cNvSpPr/>
          <p:nvPr/>
        </p:nvSpPr>
        <p:spPr>
          <a:xfrm>
            <a:off x="738608" y="1806689"/>
            <a:ext cx="638138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高校物理履修者のクラス　</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43</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人が登録</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6" name="正方形/長方形 15">
            <a:extLst>
              <a:ext uri="{FF2B5EF4-FFF2-40B4-BE49-F238E27FC236}">
                <a16:creationId xmlns:a16="http://schemas.microsoft.com/office/drawing/2014/main" id="{F9B413F8-DE29-4714-884E-8EE469ED5272}"/>
              </a:ext>
            </a:extLst>
          </p:cNvPr>
          <p:cNvSpPr/>
          <p:nvPr/>
        </p:nvSpPr>
        <p:spPr>
          <a:xfrm>
            <a:off x="1796344" y="2381684"/>
            <a:ext cx="6197428"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画面言語のスライドを使って</a:t>
            </a:r>
            <a:r>
              <a:rPr lang="en-US" altLang="ja-JP" dirty="0">
                <a:solidFill>
                  <a:srgbClr val="000000"/>
                </a:solidFill>
                <a:latin typeface="Times New Roman"/>
                <a:ea typeface="ＭＳ Ｐゴシック"/>
              </a:rPr>
              <a:t>Zoom</a:t>
            </a:r>
            <a:r>
              <a:rPr lang="ja-JP" altLang="en-US" dirty="0">
                <a:solidFill>
                  <a:srgbClr val="000000"/>
                </a:solidFill>
                <a:latin typeface="Times New Roman"/>
                <a:ea typeface="ＭＳ Ｐゴシック"/>
              </a:rPr>
              <a:t>講義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7" name="正方形/長方形 16">
            <a:extLst>
              <a:ext uri="{FF2B5EF4-FFF2-40B4-BE49-F238E27FC236}">
                <a16:creationId xmlns:a16="http://schemas.microsoft.com/office/drawing/2014/main" id="{7D4A26CB-A8EB-44F9-A00C-4895702DF0A9}"/>
              </a:ext>
            </a:extLst>
          </p:cNvPr>
          <p:cNvSpPr/>
          <p:nvPr/>
        </p:nvSpPr>
        <p:spPr>
          <a:xfrm>
            <a:off x="419749" y="4051725"/>
            <a:ext cx="7232909" cy="954107"/>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討論課題と演習課題を与え班別討論をさせ、</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lvl="0" fontAlgn="auto">
              <a:spcBef>
                <a:spcPts val="0"/>
              </a:spcBef>
              <a:spcAft>
                <a:spcPts val="0"/>
              </a:spcAft>
              <a:defRPr/>
            </a:pPr>
            <a:r>
              <a:rPr lang="ja-JP" altLang="en-US" dirty="0">
                <a:solidFill>
                  <a:srgbClr val="000000"/>
                </a:solidFill>
                <a:latin typeface="Times New Roman"/>
                <a:ea typeface="ＭＳ Ｐゴシック"/>
              </a:rPr>
              <a:t>レポートを提出させる。</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8" name="正方形/長方形 17">
            <a:extLst>
              <a:ext uri="{FF2B5EF4-FFF2-40B4-BE49-F238E27FC236}">
                <a16:creationId xmlns:a16="http://schemas.microsoft.com/office/drawing/2014/main" id="{A90E53EC-EFA9-43C6-9C03-31D155246A22}"/>
              </a:ext>
            </a:extLst>
          </p:cNvPr>
          <p:cNvSpPr/>
          <p:nvPr/>
        </p:nvSpPr>
        <p:spPr>
          <a:xfrm>
            <a:off x="419748" y="5097080"/>
            <a:ext cx="7574023"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この間に各</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room</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をまわって結論を聞きコメント。</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9" name="正方形/長方形 18">
            <a:extLst>
              <a:ext uri="{FF2B5EF4-FFF2-40B4-BE49-F238E27FC236}">
                <a16:creationId xmlns:a16="http://schemas.microsoft.com/office/drawing/2014/main" id="{A53864FD-818C-441A-B27B-84E890B5D89A}"/>
              </a:ext>
            </a:extLst>
          </p:cNvPr>
          <p:cNvSpPr/>
          <p:nvPr/>
        </p:nvSpPr>
        <p:spPr>
          <a:xfrm>
            <a:off x="354434" y="6276193"/>
            <a:ext cx="5458538"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添削返却し、再チャレンジさせる</a:t>
            </a:r>
            <a:r>
              <a:rPr lang="ja-JP" altLang="en-US" dirty="0">
                <a:solidFill>
                  <a:srgbClr val="000000"/>
                </a:solidFill>
                <a:latin typeface="Times New Roman"/>
                <a:ea typeface="ＭＳ Ｐゴシック"/>
              </a:rPr>
              <a:t>。</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0" name="正方形/長方形 19">
            <a:extLst>
              <a:ext uri="{FF2B5EF4-FFF2-40B4-BE49-F238E27FC236}">
                <a16:creationId xmlns:a16="http://schemas.microsoft.com/office/drawing/2014/main" id="{0180DF44-3491-4D05-9063-3083480D93D0}"/>
              </a:ext>
            </a:extLst>
          </p:cNvPr>
          <p:cNvSpPr/>
          <p:nvPr/>
        </p:nvSpPr>
        <p:spPr>
          <a:xfrm>
            <a:off x="354435" y="5647769"/>
            <a:ext cx="5458538"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また、一人最少</a:t>
            </a: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質問をさせる。</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95013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 grpId="0"/>
      <p:bldP spid="9" grpId="0"/>
      <p:bldP spid="10" grpId="0"/>
      <p:bldP spid="13" grpId="0"/>
      <p:bldP spid="14" grpId="0"/>
      <p:bldP spid="15" grpId="0"/>
      <p:bldP spid="16" grpId="0"/>
      <p:bldP spid="17" grpId="0"/>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1" y="0"/>
            <a:ext cx="5381626" cy="549275"/>
          </a:xfrm>
        </p:spPr>
        <p:txBody>
          <a:bodyPr/>
          <a:lstStyle/>
          <a:p>
            <a:pPr algn="l"/>
            <a:r>
              <a:rPr lang="ja-JP" altLang="en-US" sz="2800" dirty="0">
                <a:solidFill>
                  <a:srgbClr val="3333FF"/>
                </a:solidFill>
              </a:rPr>
              <a:t>第</a:t>
            </a:r>
            <a:r>
              <a:rPr lang="en-US" altLang="ja-JP" sz="2800" dirty="0">
                <a:solidFill>
                  <a:srgbClr val="3333FF"/>
                </a:solidFill>
              </a:rPr>
              <a:t>1</a:t>
            </a:r>
            <a:r>
              <a:rPr lang="ja-JP" altLang="en-US" sz="2800" dirty="0">
                <a:solidFill>
                  <a:srgbClr val="3333FF"/>
                </a:solidFill>
              </a:rPr>
              <a:t>回討論課題　</a:t>
            </a:r>
            <a:r>
              <a:rPr lang="en-US" altLang="ja-JP" sz="2800" dirty="0">
                <a:solidFill>
                  <a:srgbClr val="3333FF"/>
                </a:solidFill>
              </a:rPr>
              <a:t>(</a:t>
            </a:r>
            <a:r>
              <a:rPr lang="ja-JP" altLang="en-US" sz="2800" dirty="0">
                <a:solidFill>
                  <a:srgbClr val="3333FF"/>
                </a:solidFill>
              </a:rPr>
              <a:t>前回</a:t>
            </a:r>
            <a:r>
              <a:rPr lang="en-US" altLang="ja-JP" sz="2800" dirty="0" err="1">
                <a:solidFill>
                  <a:srgbClr val="3333FF"/>
                </a:solidFill>
              </a:rPr>
              <a:t>cbi</a:t>
            </a:r>
            <a:r>
              <a:rPr lang="ja-JP" altLang="en-US" sz="2800" dirty="0">
                <a:solidFill>
                  <a:srgbClr val="3333FF"/>
                </a:solidFill>
              </a:rPr>
              <a:t>で報告</a:t>
            </a:r>
            <a:r>
              <a:rPr lang="en-US" altLang="ja-JP" sz="2800" dirty="0">
                <a:solidFill>
                  <a:srgbClr val="3333FF"/>
                </a:solidFill>
              </a:rPr>
              <a:t>)</a:t>
            </a:r>
            <a:endParaRPr lang="ja-JP" altLang="en-US" sz="2800" dirty="0">
              <a:solidFill>
                <a:srgbClr val="3333FF"/>
              </a:solidFill>
            </a:endParaRPr>
          </a:p>
        </p:txBody>
      </p:sp>
      <p:sp>
        <p:nvSpPr>
          <p:cNvPr id="15" name="正方形/長方形 14">
            <a:extLst>
              <a:ext uri="{FF2B5EF4-FFF2-40B4-BE49-F238E27FC236}">
                <a16:creationId xmlns:a16="http://schemas.microsoft.com/office/drawing/2014/main" id="{FCE114EE-BC9F-4438-B405-8D0FF8EA27BC}"/>
              </a:ext>
            </a:extLst>
          </p:cNvPr>
          <p:cNvSpPr/>
          <p:nvPr/>
        </p:nvSpPr>
        <p:spPr>
          <a:xfrm>
            <a:off x="1" y="549275"/>
            <a:ext cx="9144000" cy="523220"/>
          </a:xfrm>
          <a:prstGeom prst="rect">
            <a:avLst/>
          </a:prstGeom>
        </p:spPr>
        <p:txBody>
          <a:bodyPr wrap="square">
            <a:spAutoFit/>
          </a:bodyPr>
          <a:lstStyle/>
          <a:p>
            <a:pPr lvl="0" eaLnBrk="0" hangingPunct="0">
              <a:spcBef>
                <a:spcPct val="0"/>
              </a:spcBef>
            </a:pPr>
            <a:r>
              <a:rPr kumimoji="0" lang="ja-JP" altLang="en-US" dirty="0">
                <a:latin typeface="+mn-ea"/>
                <a:ea typeface="+mn-ea"/>
                <a:cs typeface="Times New Roman" panose="02020603050405020304" pitchFamily="18" charset="0"/>
              </a:rPr>
              <a:t>高校でニュートンの運動の法則を勉強したと思います。</a:t>
            </a:r>
            <a:endParaRPr kumimoji="0" lang="en-US" altLang="ja-JP" dirty="0">
              <a:latin typeface="+mn-ea"/>
              <a:ea typeface="+mn-ea"/>
              <a:cs typeface="Times New Roman" panose="02020603050405020304" pitchFamily="18" charset="0"/>
            </a:endParaRPr>
          </a:p>
        </p:txBody>
      </p:sp>
      <p:sp>
        <p:nvSpPr>
          <p:cNvPr id="16" name="正方形/長方形 15">
            <a:extLst>
              <a:ext uri="{FF2B5EF4-FFF2-40B4-BE49-F238E27FC236}">
                <a16:creationId xmlns:a16="http://schemas.microsoft.com/office/drawing/2014/main" id="{C3487C4F-0AB6-43A4-80B9-B420CF51AC9E}"/>
              </a:ext>
            </a:extLst>
          </p:cNvPr>
          <p:cNvSpPr/>
          <p:nvPr/>
        </p:nvSpPr>
        <p:spPr>
          <a:xfrm>
            <a:off x="0" y="1203299"/>
            <a:ext cx="9153237" cy="954107"/>
          </a:xfrm>
          <a:prstGeom prst="rect">
            <a:avLst/>
          </a:prstGeom>
        </p:spPr>
        <p:txBody>
          <a:bodyPr wrap="square">
            <a:spAutoFit/>
          </a:bodyPr>
          <a:lstStyle/>
          <a:p>
            <a:pPr lvl="0" eaLnBrk="0" hangingPunct="0">
              <a:spcBef>
                <a:spcPts val="0"/>
              </a:spcBef>
            </a:pPr>
            <a:r>
              <a:rPr kumimoji="0" lang="ja-JP" altLang="en-US" dirty="0">
                <a:latin typeface="+mn-ea"/>
                <a:ea typeface="+mn-ea"/>
                <a:cs typeface="Times New Roman" panose="02020603050405020304" pitchFamily="18" charset="0"/>
              </a:rPr>
              <a:t>第</a:t>
            </a:r>
            <a:r>
              <a:rPr kumimoji="0" lang="en-US" altLang="ja-JP" dirty="0">
                <a:latin typeface="+mn-lt"/>
                <a:ea typeface="+mn-ea"/>
                <a:cs typeface="Times New Roman" panose="02020603050405020304" pitchFamily="18" charset="0"/>
              </a:rPr>
              <a:t>2</a:t>
            </a:r>
            <a:r>
              <a:rPr kumimoji="0" lang="ja-JP" altLang="en-US" dirty="0">
                <a:latin typeface="+mn-ea"/>
                <a:ea typeface="+mn-ea"/>
                <a:cs typeface="Times New Roman" panose="02020603050405020304" pitchFamily="18" charset="0"/>
              </a:rPr>
              <a:t>法則は「質量</a:t>
            </a:r>
            <a:r>
              <a:rPr kumimoji="0" lang="en-US" altLang="ja-JP" i="1" dirty="0">
                <a:latin typeface="Bookman Old Style" panose="02050604050505020204" pitchFamily="18" charset="0"/>
                <a:ea typeface="+mn-ea"/>
                <a:cs typeface="Times New Roman" panose="02020603050405020304" pitchFamily="18" charset="0"/>
              </a:rPr>
              <a:t>m</a:t>
            </a:r>
            <a:r>
              <a:rPr kumimoji="0" lang="ja-JP" altLang="en-US" dirty="0">
                <a:latin typeface="+mn-ea"/>
                <a:ea typeface="+mn-ea"/>
                <a:cs typeface="Times New Roman" panose="02020603050405020304" pitchFamily="18" charset="0"/>
              </a:rPr>
              <a:t>の物体に力</a:t>
            </a:r>
            <a:r>
              <a:rPr kumimoji="0" lang="en-US" altLang="ja-JP" i="1" dirty="0">
                <a:latin typeface="Bookman Old Style" panose="02050604050505020204" pitchFamily="18" charset="0"/>
                <a:ea typeface="+mn-ea"/>
                <a:cs typeface="Times New Roman" panose="02020603050405020304" pitchFamily="18" charset="0"/>
              </a:rPr>
              <a:t>F</a:t>
            </a:r>
            <a:r>
              <a:rPr kumimoji="0" lang="ja-JP" altLang="en-US" dirty="0">
                <a:latin typeface="+mn-ea"/>
                <a:ea typeface="+mn-ea"/>
                <a:cs typeface="Times New Roman" panose="02020603050405020304" pitchFamily="18" charset="0"/>
              </a:rPr>
              <a:t>が働くと加速度</a:t>
            </a:r>
            <a:r>
              <a:rPr kumimoji="0" lang="en-US" altLang="ja-JP" i="1" dirty="0">
                <a:latin typeface="Bookman Old Style" panose="02050604050505020204" pitchFamily="18" charset="0"/>
                <a:ea typeface="+mn-ea"/>
                <a:cs typeface="Times New Roman" panose="02020603050405020304" pitchFamily="18" charset="0"/>
              </a:rPr>
              <a:t>a</a:t>
            </a:r>
            <a:r>
              <a:rPr kumimoji="0" lang="ja-JP" altLang="en-US" dirty="0">
                <a:latin typeface="+mn-ea"/>
                <a:ea typeface="+mn-ea"/>
                <a:cs typeface="Times New Roman" panose="02020603050405020304" pitchFamily="18" charset="0"/>
              </a:rPr>
              <a:t>を生じ、</a:t>
            </a:r>
            <a:r>
              <a:rPr kumimoji="0" lang="en-US" altLang="ja-JP" i="1" dirty="0">
                <a:latin typeface="Bookman Old Style" panose="02050604050505020204" pitchFamily="18" charset="0"/>
                <a:ea typeface="+mn-ea"/>
                <a:cs typeface="Times New Roman" panose="02020603050405020304" pitchFamily="18" charset="0"/>
              </a:rPr>
              <a:t>F</a:t>
            </a:r>
            <a:r>
              <a:rPr kumimoji="0" lang="en-US" altLang="ja-JP" dirty="0">
                <a:latin typeface="Symbol" panose="05050102010706020507" pitchFamily="18" charset="2"/>
                <a:ea typeface="+mn-ea"/>
                <a:cs typeface="Times New Roman" panose="02020603050405020304" pitchFamily="18" charset="0"/>
              </a:rPr>
              <a:t>=</a:t>
            </a:r>
            <a:r>
              <a:rPr kumimoji="0" lang="en-US" altLang="ja-JP" i="1" dirty="0">
                <a:latin typeface="Bookman Old Style" panose="02050604050505020204" pitchFamily="18" charset="0"/>
                <a:ea typeface="+mn-ea"/>
                <a:cs typeface="Times New Roman" panose="02020603050405020304" pitchFamily="18" charset="0"/>
              </a:rPr>
              <a:t>ma</a:t>
            </a:r>
            <a:r>
              <a:rPr kumimoji="0" lang="ja-JP" altLang="en-US" dirty="0">
                <a:latin typeface="+mn-ea"/>
                <a:ea typeface="+mn-ea"/>
                <a:cs typeface="Times New Roman" panose="02020603050405020304" pitchFamily="18" charset="0"/>
              </a:rPr>
              <a:t>の関係がある」ということでした。</a:t>
            </a:r>
            <a:endParaRPr kumimoji="0" lang="ja-JP" altLang="en-US" sz="5400" dirty="0">
              <a:latin typeface="+mn-ea"/>
              <a:ea typeface="+mn-ea"/>
            </a:endParaRPr>
          </a:p>
        </p:txBody>
      </p:sp>
      <p:sp>
        <p:nvSpPr>
          <p:cNvPr id="18" name="正方形/長方形 17">
            <a:extLst>
              <a:ext uri="{FF2B5EF4-FFF2-40B4-BE49-F238E27FC236}">
                <a16:creationId xmlns:a16="http://schemas.microsoft.com/office/drawing/2014/main" id="{4260FBD6-E777-430E-90D6-02D15AB41F6B}"/>
              </a:ext>
            </a:extLst>
          </p:cNvPr>
          <p:cNvSpPr/>
          <p:nvPr/>
        </p:nvSpPr>
        <p:spPr>
          <a:xfrm>
            <a:off x="1" y="2241126"/>
            <a:ext cx="9111673" cy="954107"/>
          </a:xfrm>
          <a:prstGeom prst="rect">
            <a:avLst/>
          </a:prstGeom>
        </p:spPr>
        <p:txBody>
          <a:bodyPr wrap="square">
            <a:spAutoFit/>
          </a:bodyPr>
          <a:lstStyle/>
          <a:p>
            <a:pPr>
              <a:spcBef>
                <a:spcPts val="0"/>
              </a:spcBef>
            </a:pPr>
            <a:r>
              <a:rPr lang="ja-JP" altLang="en-US" dirty="0">
                <a:latin typeface="+mn-ea"/>
                <a:ea typeface="+mn-ea"/>
              </a:rPr>
              <a:t>これは</a:t>
            </a:r>
            <a:r>
              <a:rPr lang="ja-JP" altLang="en-US" dirty="0">
                <a:solidFill>
                  <a:srgbClr val="9900FF"/>
                </a:solidFill>
                <a:latin typeface="+mn-ea"/>
                <a:ea typeface="+mn-ea"/>
              </a:rPr>
              <a:t>因果関係</a:t>
            </a:r>
            <a:r>
              <a:rPr lang="ja-JP" altLang="en-US" dirty="0">
                <a:latin typeface="+mn-ea"/>
                <a:ea typeface="+mn-ea"/>
              </a:rPr>
              <a:t>を表していると思いますか。それとも</a:t>
            </a:r>
            <a:endParaRPr lang="en-US" altLang="ja-JP" dirty="0">
              <a:latin typeface="+mn-ea"/>
              <a:ea typeface="+mn-ea"/>
            </a:endParaRPr>
          </a:p>
          <a:p>
            <a:pPr>
              <a:spcBef>
                <a:spcPts val="0"/>
              </a:spcBef>
            </a:pPr>
            <a:r>
              <a:rPr lang="ja-JP" altLang="en-US" dirty="0">
                <a:latin typeface="+mn-ea"/>
                <a:ea typeface="+mn-ea"/>
              </a:rPr>
              <a:t>単なる量の間の関係、あるいは力の定義だと思いますか。</a:t>
            </a:r>
            <a:endParaRPr lang="en-US" altLang="ja-JP" dirty="0">
              <a:latin typeface="+mn-ea"/>
              <a:ea typeface="+mn-ea"/>
            </a:endParaRPr>
          </a:p>
        </p:txBody>
      </p:sp>
      <p:sp>
        <p:nvSpPr>
          <p:cNvPr id="7" name="正方形/長方形 6">
            <a:extLst>
              <a:ext uri="{FF2B5EF4-FFF2-40B4-BE49-F238E27FC236}">
                <a16:creationId xmlns:a16="http://schemas.microsoft.com/office/drawing/2014/main" id="{E0AE40A8-62C1-40C2-B95F-4B5F31B51978}"/>
              </a:ext>
            </a:extLst>
          </p:cNvPr>
          <p:cNvSpPr/>
          <p:nvPr/>
        </p:nvSpPr>
        <p:spPr>
          <a:xfrm>
            <a:off x="0" y="3315600"/>
            <a:ext cx="9153237" cy="1384995"/>
          </a:xfrm>
          <a:prstGeom prst="rect">
            <a:avLst/>
          </a:prstGeom>
        </p:spPr>
        <p:txBody>
          <a:bodyPr wrap="square">
            <a:spAutoFit/>
          </a:bodyPr>
          <a:lstStyle/>
          <a:p>
            <a:pPr>
              <a:spcBef>
                <a:spcPts val="0"/>
              </a:spcBef>
            </a:pPr>
            <a:r>
              <a:rPr lang="ja-JP" altLang="en-US" dirty="0">
                <a:latin typeface="+mn-ea"/>
                <a:ea typeface="+mn-ea"/>
              </a:rPr>
              <a:t>運動の第</a:t>
            </a:r>
            <a:r>
              <a:rPr lang="en-US" altLang="ja-JP" dirty="0">
                <a:latin typeface="+mn-ea"/>
                <a:ea typeface="+mn-ea"/>
              </a:rPr>
              <a:t>2</a:t>
            </a:r>
            <a:r>
              <a:rPr lang="ja-JP" altLang="en-US" dirty="0">
                <a:latin typeface="+mn-ea"/>
                <a:ea typeface="+mn-ea"/>
              </a:rPr>
              <a:t>法則が因果関係だとすると、原因と結果に時間の順序があるはずですが、</a:t>
            </a:r>
            <a:r>
              <a:rPr lang="ja-JP" altLang="en-US" dirty="0">
                <a:latin typeface="+mn-ea"/>
              </a:rPr>
              <a:t>第</a:t>
            </a:r>
            <a:r>
              <a:rPr lang="en-US" altLang="ja-JP" dirty="0">
                <a:latin typeface="+mn-ea"/>
              </a:rPr>
              <a:t>2</a:t>
            </a:r>
            <a:r>
              <a:rPr lang="ja-JP" altLang="en-US" dirty="0">
                <a:latin typeface="+mn-ea"/>
              </a:rPr>
              <a:t>法則</a:t>
            </a:r>
            <a:r>
              <a:rPr lang="ja-JP" altLang="en-US" dirty="0">
                <a:latin typeface="+mn-ea"/>
                <a:ea typeface="+mn-ea"/>
              </a:rPr>
              <a:t>の原因と結果はどのような意味で</a:t>
            </a:r>
            <a:r>
              <a:rPr lang="ja-JP" altLang="en-US" dirty="0">
                <a:solidFill>
                  <a:srgbClr val="9900FF"/>
                </a:solidFill>
                <a:latin typeface="+mn-ea"/>
                <a:ea typeface="+mn-ea"/>
              </a:rPr>
              <a:t>時間の順序</a:t>
            </a:r>
            <a:r>
              <a:rPr lang="ja-JP" altLang="en-US" dirty="0">
                <a:latin typeface="+mn-ea"/>
                <a:ea typeface="+mn-ea"/>
              </a:rPr>
              <a:t>を満たしていると言えますか。</a:t>
            </a:r>
            <a:endParaRPr lang="en-US" altLang="ja-JP" dirty="0">
              <a:latin typeface="+mn-ea"/>
              <a:ea typeface="+mn-ea"/>
            </a:endParaRPr>
          </a:p>
        </p:txBody>
      </p:sp>
    </p:spTree>
    <p:extLst>
      <p:ext uri="{BB962C8B-B14F-4D97-AF65-F5344CB8AC3E}">
        <p14:creationId xmlns:p14="http://schemas.microsoft.com/office/powerpoint/2010/main" val="228826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7" grpId="0"/>
      <p:bldP spid="15" grpId="0"/>
      <p:bldP spid="16" grpId="0"/>
      <p:bldP spid="18"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7">
            <a:extLst>
              <a:ext uri="{FF2B5EF4-FFF2-40B4-BE49-F238E27FC236}">
                <a16:creationId xmlns:a16="http://schemas.microsoft.com/office/drawing/2014/main" id="{E0BD080D-0C98-48B0-A56A-B2854D8B0907}"/>
              </a:ext>
            </a:extLst>
          </p:cNvPr>
          <p:cNvSpPr>
            <a:spLocks noGrp="1" noChangeArrowheads="1"/>
          </p:cNvSpPr>
          <p:nvPr>
            <p:ph type="title"/>
          </p:nvPr>
        </p:nvSpPr>
        <p:spPr>
          <a:xfrm>
            <a:off x="0" y="0"/>
            <a:ext cx="3879273" cy="549275"/>
          </a:xfrm>
        </p:spPr>
        <p:txBody>
          <a:bodyPr/>
          <a:lstStyle/>
          <a:p>
            <a:pPr algn="l"/>
            <a:r>
              <a:rPr lang="ja-JP" altLang="en-US" sz="2800" dirty="0">
                <a:solidFill>
                  <a:srgbClr val="3333FF"/>
                </a:solidFill>
              </a:rPr>
              <a:t>第</a:t>
            </a:r>
            <a:r>
              <a:rPr lang="en-US" altLang="ja-JP" sz="2800" dirty="0">
                <a:solidFill>
                  <a:srgbClr val="3333FF"/>
                </a:solidFill>
              </a:rPr>
              <a:t>1</a:t>
            </a:r>
            <a:r>
              <a:rPr lang="ja-JP" altLang="en-US" sz="2800" dirty="0">
                <a:solidFill>
                  <a:srgbClr val="3333FF"/>
                </a:solidFill>
              </a:rPr>
              <a:t>回討論課題解答</a:t>
            </a:r>
          </a:p>
        </p:txBody>
      </p:sp>
      <p:sp>
        <p:nvSpPr>
          <p:cNvPr id="6" name="正方形/長方形 5">
            <a:extLst>
              <a:ext uri="{FF2B5EF4-FFF2-40B4-BE49-F238E27FC236}">
                <a16:creationId xmlns:a16="http://schemas.microsoft.com/office/drawing/2014/main" id="{9702F459-9829-4FD4-BCFB-C2D856FEF08C}"/>
              </a:ext>
            </a:extLst>
          </p:cNvPr>
          <p:cNvSpPr/>
          <p:nvPr/>
        </p:nvSpPr>
        <p:spPr>
          <a:xfrm>
            <a:off x="0" y="580548"/>
            <a:ext cx="9144000" cy="2246769"/>
          </a:xfrm>
          <a:prstGeom prst="rect">
            <a:avLst/>
          </a:prstGeom>
        </p:spPr>
        <p:txBody>
          <a:bodyPr wrap="square">
            <a:spAutoFit/>
          </a:bodyPr>
          <a:lstStyle/>
          <a:p>
            <a:pPr lvl="0">
              <a:spcAft>
                <a:spcPts val="0"/>
              </a:spcAft>
            </a:pPr>
            <a:r>
              <a:rPr kumimoji="1" lang="en-US" altLang="ja-JP"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Newton</a:t>
            </a:r>
            <a:r>
              <a:rPr kumimoji="1" lang="ja-JP" altLang="en-US"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の運動の第</a:t>
            </a:r>
            <a:r>
              <a:rPr kumimoji="1" lang="en-US" altLang="ja-JP"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2</a:t>
            </a:r>
            <a:r>
              <a:rPr kumimoji="1" lang="ja-JP" altLang="en-US"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法則の力は重力、張力、押す力、摩擦力などうち一つまたは</a:t>
            </a:r>
            <a:r>
              <a:rPr lang="ja-JP" altLang="en-US" kern="100" dirty="0">
                <a:solidFill>
                  <a:srgbClr val="000000"/>
                </a:solidFill>
                <a:ea typeface="ＭＳ 明朝" panose="02020609040205080304" pitchFamily="17" charset="-128"/>
                <a:cs typeface="Times New Roman" panose="02020603050405020304" pitchFamily="18" charset="0"/>
              </a:rPr>
              <a:t>複数の</a:t>
            </a:r>
            <a:r>
              <a:rPr kumimoji="1" lang="ja-JP" altLang="en-US"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力の合力である。これらの力はそれぞれの原因があり、物体に生じる加速度が各力の原因と考えることはできない。</a:t>
            </a:r>
            <a:r>
              <a:rPr kumimoji="1" lang="ja-JP" altLang="en-US" sz="2800" b="0" i="0" strike="noStrike" kern="100" cap="none" spc="0" normalizeH="0" baseline="0" noProof="0" dirty="0">
                <a:ln>
                  <a:noFill/>
                </a:ln>
                <a:solidFill>
                  <a:srgbClr val="9900FF"/>
                </a:solidFill>
                <a:effectLst/>
                <a:uLnTx/>
                <a:uFillTx/>
                <a:latin typeface="Times New Roman" pitchFamily="18" charset="0"/>
                <a:ea typeface="ＭＳ 明朝" panose="02020609040205080304" pitchFamily="17" charset="-128"/>
                <a:cs typeface="Times New Roman" panose="02020603050405020304" pitchFamily="18" charset="0"/>
              </a:rPr>
              <a:t>力の合力が原因</a:t>
            </a:r>
            <a:r>
              <a:rPr kumimoji="1" lang="ja-JP" altLang="en-US"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でその</a:t>
            </a:r>
            <a:r>
              <a:rPr kumimoji="1" lang="ja-JP" altLang="en-US" sz="2800" b="0" i="0" strike="noStrike" kern="100" cap="none" spc="0" normalizeH="0" baseline="0" noProof="0" dirty="0">
                <a:ln>
                  <a:noFill/>
                </a:ln>
                <a:solidFill>
                  <a:srgbClr val="9900FF"/>
                </a:solidFill>
                <a:effectLst/>
                <a:uLnTx/>
                <a:uFillTx/>
                <a:latin typeface="Times New Roman" pitchFamily="18" charset="0"/>
                <a:ea typeface="ＭＳ 明朝" panose="02020609040205080304" pitchFamily="17" charset="-128"/>
                <a:cs typeface="Times New Roman" panose="02020603050405020304" pitchFamily="18" charset="0"/>
              </a:rPr>
              <a:t>結果として加速度</a:t>
            </a:r>
            <a:r>
              <a:rPr kumimoji="1" lang="ja-JP" altLang="en-US" sz="2800" b="0" i="0" strike="noStrike" kern="100" cap="none" spc="0" normalizeH="0" baseline="0" noProof="0" dirty="0">
                <a:ln>
                  <a:noFill/>
                </a:ln>
                <a:solidFill>
                  <a:srgbClr val="000000"/>
                </a:solidFill>
                <a:effectLst/>
                <a:uLnTx/>
                <a:uFillTx/>
                <a:latin typeface="Times New Roman" pitchFamily="18" charset="0"/>
                <a:ea typeface="ＭＳ 明朝" panose="02020609040205080304" pitchFamily="17" charset="-128"/>
                <a:cs typeface="Times New Roman" panose="02020603050405020304" pitchFamily="18" charset="0"/>
              </a:rPr>
              <a:t>が生じると考えるの適切である。</a:t>
            </a:r>
            <a:endParaRPr kumimoji="1" lang="ja-JP" altLang="ja-JP" sz="2800" b="0" i="0" u="none" strike="noStrike" kern="100" cap="none" spc="0" normalizeH="0" baseline="0" noProof="0" dirty="0">
              <a:ln>
                <a:noFill/>
              </a:ln>
              <a:solidFill>
                <a:srgbClr val="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A1BBE29B-486D-490B-875C-2AD49152AFF6}"/>
              </a:ext>
            </a:extLst>
          </p:cNvPr>
          <p:cNvSpPr/>
          <p:nvPr/>
        </p:nvSpPr>
        <p:spPr>
          <a:xfrm>
            <a:off x="0" y="3150590"/>
            <a:ext cx="9144000" cy="2677656"/>
          </a:xfrm>
          <a:prstGeom prst="rect">
            <a:avLst/>
          </a:prstGeom>
        </p:spPr>
        <p:txBody>
          <a:bodyPr wrap="square">
            <a:spAutoFit/>
          </a:bodyPr>
          <a:lstStyle/>
          <a:p>
            <a:pPr lvl="0">
              <a:spcAft>
                <a:spcPts val="0"/>
              </a:spcAft>
            </a:pPr>
            <a:r>
              <a:rPr lang="ja-JP" altLang="en-US" kern="100" dirty="0">
                <a:solidFill>
                  <a:srgbClr val="000000"/>
                </a:solidFill>
                <a:ea typeface="ＭＳ 明朝" panose="02020609040205080304" pitchFamily="17" charset="-128"/>
                <a:cs typeface="Times New Roman" panose="02020603050405020304" pitchFamily="18" charset="0"/>
              </a:rPr>
              <a:t>原因は結果より前でなくてはならない。一方第</a:t>
            </a:r>
            <a:r>
              <a:rPr lang="en-US" altLang="ja-JP" kern="100" dirty="0">
                <a:solidFill>
                  <a:srgbClr val="000000"/>
                </a:solidFill>
                <a:ea typeface="ＭＳ 明朝" panose="02020609040205080304" pitchFamily="17" charset="-128"/>
                <a:cs typeface="Times New Roman" panose="02020603050405020304" pitchFamily="18" charset="0"/>
              </a:rPr>
              <a:t>2</a:t>
            </a:r>
            <a:r>
              <a:rPr lang="ja-JP" altLang="en-US" kern="100" dirty="0">
                <a:solidFill>
                  <a:srgbClr val="000000"/>
                </a:solidFill>
                <a:ea typeface="ＭＳ 明朝" panose="02020609040205080304" pitchFamily="17" charset="-128"/>
                <a:cs typeface="Times New Roman" panose="02020603050405020304" pitchFamily="18" charset="0"/>
              </a:rPr>
              <a:t>法則の式を見ると力と加速度は同時のように見える。しかし、加速度は速度の微分であり、</a:t>
            </a:r>
            <a:r>
              <a:rPr lang="ja-JP" altLang="en-US" kern="100" dirty="0">
                <a:solidFill>
                  <a:srgbClr val="9900FF"/>
                </a:solidFill>
                <a:ea typeface="ＭＳ 明朝" panose="02020609040205080304" pitchFamily="17" charset="-128"/>
                <a:cs typeface="Times New Roman" panose="02020603050405020304" pitchFamily="18" charset="0"/>
              </a:rPr>
              <a:t>前後二つの時刻の速度の差</a:t>
            </a:r>
            <a:r>
              <a:rPr lang="ja-JP" altLang="en-US" kern="100" dirty="0">
                <a:solidFill>
                  <a:srgbClr val="000000"/>
                </a:solidFill>
                <a:ea typeface="ＭＳ 明朝" panose="02020609040205080304" pitchFamily="17" charset="-128"/>
                <a:cs typeface="Times New Roman" panose="02020603050405020304" pitchFamily="18" charset="0"/>
              </a:rPr>
              <a:t>を時間間隔で割ったものの極限である。</a:t>
            </a:r>
            <a:r>
              <a:rPr lang="ja-JP" altLang="en-US" kern="100" dirty="0">
                <a:solidFill>
                  <a:srgbClr val="9900FF"/>
                </a:solidFill>
                <a:ea typeface="ＭＳ 明朝" panose="02020609040205080304" pitchFamily="17" charset="-128"/>
                <a:cs typeface="Times New Roman" panose="02020603050405020304" pitchFamily="18" charset="0"/>
              </a:rPr>
              <a:t>後の時刻は力の作用の時間より後</a:t>
            </a:r>
            <a:r>
              <a:rPr lang="ja-JP" altLang="en-US" kern="100" dirty="0">
                <a:solidFill>
                  <a:srgbClr val="000000"/>
                </a:solidFill>
                <a:ea typeface="ＭＳ 明朝" panose="02020609040205080304" pitchFamily="17" charset="-128"/>
                <a:cs typeface="Times New Roman" panose="02020603050405020304" pitchFamily="18" charset="0"/>
              </a:rPr>
              <a:t>である。この意味で原因と結果は時間順序を満たしている。</a:t>
            </a:r>
            <a:endParaRPr lang="en-US" altLang="ja-JP" kern="100" dirty="0">
              <a:solidFill>
                <a:srgbClr val="000000"/>
              </a:solidFill>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4173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F3F19A9E-D2F9-40E6-9807-AC74B9FDCDE0}"/>
              </a:ext>
            </a:extLst>
          </p:cNvPr>
          <p:cNvSpPr>
            <a:spLocks noChangeArrowheads="1"/>
          </p:cNvSpPr>
          <p:nvPr/>
        </p:nvSpPr>
        <p:spPr bwMode="auto">
          <a:xfrm>
            <a:off x="0" y="0"/>
            <a:ext cx="9144000" cy="362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ea"/>
                <a:ea typeface="+mn-ea"/>
                <a:cs typeface="Times New Roman" panose="02020603050405020304" pitchFamily="18" charset="0"/>
              </a:rPr>
              <a:t>2</a:t>
            </a:r>
            <a:r>
              <a:rPr lang="ja-JP" altLang="en-US" kern="100" dirty="0">
                <a:solidFill>
                  <a:srgbClr val="0000FF"/>
                </a:solidFill>
                <a:latin typeface="+mn-ea"/>
                <a:ea typeface="+mn-ea"/>
                <a:cs typeface="Times New Roman" panose="02020603050405020304" pitchFamily="18" charset="0"/>
              </a:rPr>
              <a:t>回討論課題</a:t>
            </a:r>
            <a:endParaRPr lang="en-US" altLang="ja-JP" kern="100" dirty="0">
              <a:solidFill>
                <a:srgbClr val="0000FF"/>
              </a:solidFill>
              <a:latin typeface="+mn-ea"/>
              <a:ea typeface="+mn-ea"/>
              <a:cs typeface="Times New Roman" panose="02020603050405020304" pitchFamily="18" charset="0"/>
            </a:endParaRPr>
          </a:p>
          <a:p>
            <a:r>
              <a:rPr lang="en-US" altLang="ja-JP" dirty="0"/>
              <a:t>1. </a:t>
            </a:r>
            <a:r>
              <a:rPr lang="ja-JP" altLang="en-US" dirty="0"/>
              <a:t>地上では支えられていない物体は下に向かって</a:t>
            </a:r>
            <a:r>
              <a:rPr lang="ja-JP" altLang="en-US" dirty="0">
                <a:solidFill>
                  <a:srgbClr val="9900FF"/>
                </a:solidFill>
              </a:rPr>
              <a:t>落下</a:t>
            </a:r>
            <a:r>
              <a:rPr lang="ja-JP" altLang="en-US" dirty="0"/>
              <a:t>する。</a:t>
            </a:r>
            <a:endParaRPr lang="en-US" altLang="ja-JP" dirty="0"/>
          </a:p>
          <a:p>
            <a:r>
              <a:rPr lang="ja-JP" altLang="en-US" dirty="0"/>
              <a:t>これはなぜか。高校で習った</a:t>
            </a:r>
            <a:r>
              <a:rPr lang="ja-JP" altLang="en-US" dirty="0">
                <a:solidFill>
                  <a:srgbClr val="9900FF"/>
                </a:solidFill>
              </a:rPr>
              <a:t>物理法則を使って説明</a:t>
            </a:r>
            <a:r>
              <a:rPr lang="ja-JP" altLang="en-US" dirty="0"/>
              <a:t>せよ。 </a:t>
            </a:r>
            <a:endParaRPr lang="en-US" altLang="ja-JP" dirty="0"/>
          </a:p>
          <a:p>
            <a:r>
              <a:rPr lang="en-US" altLang="ja-JP" dirty="0"/>
              <a:t>2. </a:t>
            </a:r>
            <a:r>
              <a:rPr lang="ja-JP" altLang="en-US" dirty="0"/>
              <a:t>その物理法則はどのような法則か。</a:t>
            </a:r>
            <a:endParaRPr lang="en-US" altLang="ja-JP" dirty="0"/>
          </a:p>
          <a:p>
            <a:r>
              <a:rPr lang="ja-JP" altLang="en-US" dirty="0"/>
              <a:t>名称と内容を言葉と式を用いて正しく述べよ。 </a:t>
            </a:r>
            <a:r>
              <a:rPr lang="ja-JP" altLang="en-US" dirty="0">
                <a:latin typeface="Bookman Old Style" pitchFamily="18" charset="0"/>
              </a:rPr>
              <a:t>　</a:t>
            </a:r>
            <a:endParaRPr lang="ja-JP" altLang="en-US" baseline="-25000" dirty="0"/>
          </a:p>
          <a:p>
            <a:r>
              <a:rPr lang="en-US" altLang="ja-JP" dirty="0"/>
              <a:t>3. </a:t>
            </a:r>
            <a:r>
              <a:rPr lang="ja-JP" altLang="en-US" dirty="0"/>
              <a:t>その物理法則が成り立つことはどのような</a:t>
            </a:r>
            <a:endParaRPr lang="en-US" altLang="ja-JP" dirty="0"/>
          </a:p>
          <a:p>
            <a:r>
              <a:rPr lang="ja-JP" altLang="en-US" dirty="0"/>
              <a:t>実験や観測によって確かめられたか。</a:t>
            </a:r>
            <a:endParaRPr lang="ja-JP" altLang="en-US" baseline="-25000" dirty="0"/>
          </a:p>
        </p:txBody>
      </p:sp>
      <p:sp>
        <p:nvSpPr>
          <p:cNvPr id="10" name="Rectangle 9">
            <a:extLst>
              <a:ext uri="{FF2B5EF4-FFF2-40B4-BE49-F238E27FC236}">
                <a16:creationId xmlns:a16="http://schemas.microsoft.com/office/drawing/2014/main" id="{1710D687-7670-4ACB-B2F0-CC31B854CD12}"/>
              </a:ext>
            </a:extLst>
          </p:cNvPr>
          <p:cNvSpPr>
            <a:spLocks noChangeArrowheads="1"/>
          </p:cNvSpPr>
          <p:nvPr/>
        </p:nvSpPr>
        <p:spPr bwMode="auto">
          <a:xfrm>
            <a:off x="0" y="3778858"/>
            <a:ext cx="9144000" cy="104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FF"/>
                </a:solidFill>
              </a:rPr>
              <a:t>ヒント</a:t>
            </a:r>
            <a:r>
              <a:rPr lang="ja-JP" altLang="en-US" dirty="0"/>
              <a:t>　</a:t>
            </a:r>
            <a:endParaRPr lang="en-US" altLang="ja-JP" dirty="0"/>
          </a:p>
          <a:p>
            <a:r>
              <a:rPr lang="ja-JP" altLang="en-US" dirty="0">
                <a:solidFill>
                  <a:srgbClr val="9900FF"/>
                </a:solidFill>
              </a:rPr>
              <a:t>法則が成り立つというには</a:t>
            </a:r>
            <a:r>
              <a:rPr lang="ja-JP" altLang="en-US" dirty="0"/>
              <a:t>どのようなことが必要か考えよ。</a:t>
            </a:r>
            <a:endParaRPr lang="ja-JP" altLang="en-US" baseline="-25000" dirty="0"/>
          </a:p>
        </p:txBody>
      </p:sp>
    </p:spTree>
    <p:extLst>
      <p:ext uri="{BB962C8B-B14F-4D97-AF65-F5344CB8AC3E}">
        <p14:creationId xmlns:p14="http://schemas.microsoft.com/office/powerpoint/2010/main" val="2296634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F3F19A9E-D2F9-40E6-9807-AC74B9FDCDE0}"/>
              </a:ext>
            </a:extLst>
          </p:cNvPr>
          <p:cNvSpPr>
            <a:spLocks noChangeArrowheads="1"/>
          </p:cNvSpPr>
          <p:nvPr/>
        </p:nvSpPr>
        <p:spPr bwMode="auto">
          <a:xfrm>
            <a:off x="0" y="0"/>
            <a:ext cx="35161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800" dirty="0">
                <a:solidFill>
                  <a:srgbClr val="3333FF"/>
                </a:solidFill>
              </a:rPr>
              <a:t>第</a:t>
            </a:r>
            <a:r>
              <a:rPr lang="en-US" altLang="ja-JP" sz="2800" dirty="0">
                <a:solidFill>
                  <a:srgbClr val="3333FF"/>
                </a:solidFill>
              </a:rPr>
              <a:t>2</a:t>
            </a:r>
            <a:r>
              <a:rPr lang="ja-JP" altLang="en-US" sz="2800" dirty="0">
                <a:solidFill>
                  <a:srgbClr val="3333FF"/>
                </a:solidFill>
              </a:rPr>
              <a:t>回討論課題解答</a:t>
            </a:r>
            <a:endParaRPr lang="ja-JP" altLang="en-US" baseline="-25000" dirty="0"/>
          </a:p>
        </p:txBody>
      </p:sp>
      <p:sp>
        <p:nvSpPr>
          <p:cNvPr id="10" name="Rectangle 9">
            <a:extLst>
              <a:ext uri="{FF2B5EF4-FFF2-40B4-BE49-F238E27FC236}">
                <a16:creationId xmlns:a16="http://schemas.microsoft.com/office/drawing/2014/main" id="{1710D687-7670-4ACB-B2F0-CC31B854CD12}"/>
              </a:ext>
            </a:extLst>
          </p:cNvPr>
          <p:cNvSpPr>
            <a:spLocks noChangeArrowheads="1"/>
          </p:cNvSpPr>
          <p:nvPr/>
        </p:nvSpPr>
        <p:spPr bwMode="auto">
          <a:xfrm>
            <a:off x="0" y="103720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法則が成り立つというにはどのようなことが必要か考えよ。</a:t>
            </a:r>
            <a:endParaRPr lang="ja-JP" altLang="en-US" baseline="-25000" dirty="0"/>
          </a:p>
        </p:txBody>
      </p:sp>
      <p:sp>
        <p:nvSpPr>
          <p:cNvPr id="4" name="Rectangle 9">
            <a:extLst>
              <a:ext uri="{FF2B5EF4-FFF2-40B4-BE49-F238E27FC236}">
                <a16:creationId xmlns:a16="http://schemas.microsoft.com/office/drawing/2014/main" id="{97FCC552-EA79-4CDB-AED1-7ADD808B531D}"/>
              </a:ext>
            </a:extLst>
          </p:cNvPr>
          <p:cNvSpPr>
            <a:spLocks noChangeArrowheads="1"/>
          </p:cNvSpPr>
          <p:nvPr/>
        </p:nvSpPr>
        <p:spPr bwMode="auto">
          <a:xfrm>
            <a:off x="0" y="520142"/>
            <a:ext cx="58728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t>1. 2. 3.</a:t>
            </a:r>
            <a:r>
              <a:rPr lang="ja-JP" altLang="en-US" dirty="0"/>
              <a:t>　本日の講義で述べたとおり</a:t>
            </a:r>
            <a:endParaRPr lang="ja-JP" altLang="en-US" baseline="-25000" dirty="0"/>
          </a:p>
        </p:txBody>
      </p:sp>
      <p:sp>
        <p:nvSpPr>
          <p:cNvPr id="6" name="Rectangle 9">
            <a:extLst>
              <a:ext uri="{FF2B5EF4-FFF2-40B4-BE49-F238E27FC236}">
                <a16:creationId xmlns:a16="http://schemas.microsoft.com/office/drawing/2014/main" id="{4818D9A6-E364-47EB-8A9A-B0F67E361C66}"/>
              </a:ext>
            </a:extLst>
          </p:cNvPr>
          <p:cNvSpPr>
            <a:spLocks noChangeArrowheads="1"/>
          </p:cNvSpPr>
          <p:nvPr/>
        </p:nvSpPr>
        <p:spPr bwMode="auto">
          <a:xfrm>
            <a:off x="0" y="1691729"/>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t>法則が正しいというには沢山の成り立つ事例と同時に、</a:t>
            </a:r>
            <a:endParaRPr lang="en-US" altLang="ja-JP" dirty="0"/>
          </a:p>
          <a:p>
            <a:pPr>
              <a:spcBef>
                <a:spcPts val="0"/>
              </a:spcBef>
            </a:pPr>
            <a:r>
              <a:rPr lang="ja-JP" altLang="en-US" dirty="0"/>
              <a:t>成り立たつはずなのに</a:t>
            </a:r>
            <a:r>
              <a:rPr lang="ja-JP" altLang="en-US" dirty="0">
                <a:solidFill>
                  <a:srgbClr val="9900FF"/>
                </a:solidFill>
              </a:rPr>
              <a:t>成り立たない事例</a:t>
            </a:r>
            <a:r>
              <a:rPr lang="en-US" altLang="ja-JP" dirty="0">
                <a:solidFill>
                  <a:srgbClr val="9900FF"/>
                </a:solidFill>
              </a:rPr>
              <a:t>(</a:t>
            </a:r>
            <a:r>
              <a:rPr lang="ja-JP" altLang="en-US" dirty="0">
                <a:solidFill>
                  <a:srgbClr val="9900FF"/>
                </a:solidFill>
              </a:rPr>
              <a:t>反例</a:t>
            </a:r>
            <a:r>
              <a:rPr lang="en-US" altLang="ja-JP" dirty="0">
                <a:solidFill>
                  <a:srgbClr val="9900FF"/>
                </a:solidFill>
              </a:rPr>
              <a:t>)</a:t>
            </a:r>
            <a:r>
              <a:rPr lang="ja-JP" altLang="en-US" dirty="0">
                <a:solidFill>
                  <a:srgbClr val="9900FF"/>
                </a:solidFill>
              </a:rPr>
              <a:t>が</a:t>
            </a:r>
            <a:endParaRPr lang="en-US" altLang="ja-JP" dirty="0">
              <a:solidFill>
                <a:srgbClr val="9900FF"/>
              </a:solidFill>
            </a:endParaRPr>
          </a:p>
          <a:p>
            <a:pPr>
              <a:spcBef>
                <a:spcPts val="0"/>
              </a:spcBef>
            </a:pPr>
            <a:r>
              <a:rPr lang="ja-JP" altLang="en-US" dirty="0">
                <a:solidFill>
                  <a:srgbClr val="9900FF"/>
                </a:solidFill>
              </a:rPr>
              <a:t>実験や観測で見つからない</a:t>
            </a:r>
            <a:r>
              <a:rPr lang="ja-JP" altLang="en-US" dirty="0"/>
              <a:t>ことも必要です。</a:t>
            </a:r>
            <a:endParaRPr lang="ja-JP" altLang="en-US" baseline="-25000" dirty="0"/>
          </a:p>
        </p:txBody>
      </p:sp>
      <p:sp>
        <p:nvSpPr>
          <p:cNvPr id="8" name="Rectangle 9">
            <a:extLst>
              <a:ext uri="{FF2B5EF4-FFF2-40B4-BE49-F238E27FC236}">
                <a16:creationId xmlns:a16="http://schemas.microsoft.com/office/drawing/2014/main" id="{90EECBF4-D3C5-4B45-B315-7D2307D818D2}"/>
              </a:ext>
            </a:extLst>
          </p:cNvPr>
          <p:cNvSpPr>
            <a:spLocks noChangeArrowheads="1"/>
          </p:cNvSpPr>
          <p:nvPr/>
        </p:nvSpPr>
        <p:spPr bwMode="auto">
          <a:xfrm>
            <a:off x="0" y="3208027"/>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t>例えばエネルギー保存の法則は多くの実験や観測で</a:t>
            </a:r>
            <a:endParaRPr lang="en-US" altLang="ja-JP" dirty="0"/>
          </a:p>
          <a:p>
            <a:pPr>
              <a:spcBef>
                <a:spcPts val="0"/>
              </a:spcBef>
            </a:pPr>
            <a:r>
              <a:rPr lang="ja-JP" altLang="en-US" dirty="0"/>
              <a:t>成立つことが示されており反例が見つかっていない。</a:t>
            </a:r>
            <a:endParaRPr lang="en-US" altLang="ja-JP" dirty="0"/>
          </a:p>
        </p:txBody>
      </p:sp>
      <p:sp>
        <p:nvSpPr>
          <p:cNvPr id="9" name="Rectangle 9">
            <a:extLst>
              <a:ext uri="{FF2B5EF4-FFF2-40B4-BE49-F238E27FC236}">
                <a16:creationId xmlns:a16="http://schemas.microsoft.com/office/drawing/2014/main" id="{F13C2FD4-FDAD-46B1-A7A0-C46F0EF6A6AC}"/>
              </a:ext>
            </a:extLst>
          </p:cNvPr>
          <p:cNvSpPr>
            <a:spLocks noChangeArrowheads="1"/>
          </p:cNvSpPr>
          <p:nvPr/>
        </p:nvSpPr>
        <p:spPr bwMode="auto">
          <a:xfrm>
            <a:off x="-14141" y="4254785"/>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t>万有引力の法則は</a:t>
            </a:r>
            <a:r>
              <a:rPr lang="en-US" altLang="ja-JP" dirty="0"/>
              <a:t>19</a:t>
            </a:r>
            <a:r>
              <a:rPr lang="ja-JP" altLang="en-US" dirty="0"/>
              <a:t>世紀までは反例はなかった。</a:t>
            </a:r>
            <a:endParaRPr lang="en-US" altLang="ja-JP" dirty="0"/>
          </a:p>
        </p:txBody>
      </p:sp>
      <p:sp>
        <p:nvSpPr>
          <p:cNvPr id="11" name="Rectangle 9">
            <a:extLst>
              <a:ext uri="{FF2B5EF4-FFF2-40B4-BE49-F238E27FC236}">
                <a16:creationId xmlns:a16="http://schemas.microsoft.com/office/drawing/2014/main" id="{5AB92C57-FFD7-44F4-A433-D89D5020AD7C}"/>
              </a:ext>
            </a:extLst>
          </p:cNvPr>
          <p:cNvSpPr>
            <a:spLocks noChangeArrowheads="1"/>
          </p:cNvSpPr>
          <p:nvPr/>
        </p:nvSpPr>
        <p:spPr bwMode="auto">
          <a:xfrm>
            <a:off x="0" y="4816976"/>
            <a:ext cx="88470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en-US" altLang="ja-JP" dirty="0"/>
              <a:t>20</a:t>
            </a:r>
            <a:r>
              <a:rPr lang="ja-JP" altLang="en-US" dirty="0"/>
              <a:t>世紀初めアインシュタインの一般相対性理論によって</a:t>
            </a:r>
            <a:endParaRPr lang="en-US" altLang="ja-JP" dirty="0"/>
          </a:p>
          <a:p>
            <a:pPr>
              <a:spcBef>
                <a:spcPts val="0"/>
              </a:spcBef>
            </a:pPr>
            <a:r>
              <a:rPr lang="ja-JP" altLang="en-US" dirty="0"/>
              <a:t>反例が予言され、観測的に検証された。</a:t>
            </a:r>
            <a:endParaRPr lang="en-US" altLang="ja-JP" dirty="0"/>
          </a:p>
        </p:txBody>
      </p:sp>
      <p:sp>
        <p:nvSpPr>
          <p:cNvPr id="12" name="Rectangle 9">
            <a:extLst>
              <a:ext uri="{FF2B5EF4-FFF2-40B4-BE49-F238E27FC236}">
                <a16:creationId xmlns:a16="http://schemas.microsoft.com/office/drawing/2014/main" id="{EC60951F-A066-4A16-AEC3-D680EC81C710}"/>
              </a:ext>
            </a:extLst>
          </p:cNvPr>
          <p:cNvSpPr>
            <a:spLocks noChangeArrowheads="1"/>
          </p:cNvSpPr>
          <p:nvPr/>
        </p:nvSpPr>
        <p:spPr bwMode="auto">
          <a:xfrm>
            <a:off x="0" y="5884341"/>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t>しかし、一般相対性理論の効果は通常小さいので、それを</a:t>
            </a:r>
            <a:endParaRPr lang="en-US" altLang="ja-JP" dirty="0"/>
          </a:p>
          <a:p>
            <a:pPr>
              <a:spcBef>
                <a:spcPts val="0"/>
              </a:spcBef>
            </a:pPr>
            <a:r>
              <a:rPr lang="ja-JP" altLang="en-US" dirty="0"/>
              <a:t>無視できる範囲では万有引力の法則は正しいと言える</a:t>
            </a:r>
            <a:endParaRPr lang="en-US" altLang="ja-JP" dirty="0"/>
          </a:p>
        </p:txBody>
      </p:sp>
    </p:spTree>
    <p:extLst>
      <p:ext uri="{BB962C8B-B14F-4D97-AF65-F5344CB8AC3E}">
        <p14:creationId xmlns:p14="http://schemas.microsoft.com/office/powerpoint/2010/main" val="401875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4" grpId="0"/>
      <p:bldP spid="6" grpId="0"/>
      <p:bldP spid="8" grpId="0"/>
      <p:bldP spid="9"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395288" y="885444"/>
            <a:ext cx="8307387" cy="1350963"/>
            <a:chOff x="251" y="380"/>
            <a:chExt cx="5233" cy="851"/>
          </a:xfrm>
        </p:grpSpPr>
        <p:sp>
          <p:nvSpPr>
            <p:cNvPr id="5226" name="Freeform 5"/>
            <p:cNvSpPr>
              <a:spLocks/>
            </p:cNvSpPr>
            <p:nvPr/>
          </p:nvSpPr>
          <p:spPr bwMode="auto">
            <a:xfrm>
              <a:off x="4653" y="517"/>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7" name="Freeform 6"/>
            <p:cNvSpPr>
              <a:spLocks/>
            </p:cNvSpPr>
            <p:nvPr/>
          </p:nvSpPr>
          <p:spPr bwMode="auto">
            <a:xfrm>
              <a:off x="5094" y="622"/>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8" name="Freeform 7"/>
            <p:cNvSpPr>
              <a:spLocks/>
            </p:cNvSpPr>
            <p:nvPr/>
          </p:nvSpPr>
          <p:spPr bwMode="auto">
            <a:xfrm>
              <a:off x="4314" y="484"/>
              <a:ext cx="228" cy="128"/>
            </a:xfrm>
            <a:custGeom>
              <a:avLst/>
              <a:gdLst>
                <a:gd name="T0" fmla="*/ 0 w 246"/>
                <a:gd name="T1" fmla="*/ 57 h 128"/>
                <a:gd name="T2" fmla="*/ 95 w 246"/>
                <a:gd name="T3" fmla="*/ 5 h 128"/>
                <a:gd name="T4" fmla="*/ 170 w 246"/>
                <a:gd name="T5" fmla="*/ 29 h 128"/>
                <a:gd name="T6" fmla="*/ 203 w 246"/>
                <a:gd name="T7" fmla="*/ 65 h 128"/>
                <a:gd name="T8" fmla="*/ 228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9" name="Freeform 8"/>
            <p:cNvSpPr>
              <a:spLocks/>
            </p:cNvSpPr>
            <p:nvPr/>
          </p:nvSpPr>
          <p:spPr bwMode="auto">
            <a:xfrm>
              <a:off x="3765" y="466"/>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0" name="Freeform 9"/>
            <p:cNvSpPr>
              <a:spLocks/>
            </p:cNvSpPr>
            <p:nvPr/>
          </p:nvSpPr>
          <p:spPr bwMode="auto">
            <a:xfrm>
              <a:off x="3375" y="421"/>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31" name="Freeform 10"/>
            <p:cNvSpPr>
              <a:spLocks/>
            </p:cNvSpPr>
            <p:nvPr/>
          </p:nvSpPr>
          <p:spPr bwMode="auto">
            <a:xfrm>
              <a:off x="4618" y="51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2" name="Line 11"/>
            <p:cNvSpPr>
              <a:spLocks noChangeShapeType="1"/>
            </p:cNvSpPr>
            <p:nvPr/>
          </p:nvSpPr>
          <p:spPr bwMode="auto">
            <a:xfrm>
              <a:off x="4590" y="569"/>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3" name="Freeform 12"/>
            <p:cNvSpPr>
              <a:spLocks/>
            </p:cNvSpPr>
            <p:nvPr/>
          </p:nvSpPr>
          <p:spPr bwMode="auto">
            <a:xfrm>
              <a:off x="3328" y="413"/>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4" name="Line 13"/>
            <p:cNvSpPr>
              <a:spLocks noChangeShapeType="1"/>
            </p:cNvSpPr>
            <p:nvPr/>
          </p:nvSpPr>
          <p:spPr bwMode="auto">
            <a:xfrm>
              <a:off x="3301" y="454"/>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5" name="Freeform 14"/>
            <p:cNvSpPr>
              <a:spLocks/>
            </p:cNvSpPr>
            <p:nvPr/>
          </p:nvSpPr>
          <p:spPr bwMode="auto">
            <a:xfrm>
              <a:off x="2979"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6" name="Freeform 15"/>
            <p:cNvSpPr>
              <a:spLocks/>
            </p:cNvSpPr>
            <p:nvPr/>
          </p:nvSpPr>
          <p:spPr bwMode="auto">
            <a:xfrm>
              <a:off x="3742" y="461"/>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7" name="Line 16"/>
            <p:cNvSpPr>
              <a:spLocks noChangeShapeType="1"/>
            </p:cNvSpPr>
            <p:nvPr/>
          </p:nvSpPr>
          <p:spPr bwMode="auto">
            <a:xfrm>
              <a:off x="3689" y="495"/>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38" name="Freeform 17"/>
            <p:cNvSpPr>
              <a:spLocks/>
            </p:cNvSpPr>
            <p:nvPr/>
          </p:nvSpPr>
          <p:spPr bwMode="auto">
            <a:xfrm>
              <a:off x="3489" y="730"/>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39" name="Freeform 18"/>
            <p:cNvSpPr>
              <a:spLocks/>
            </p:cNvSpPr>
            <p:nvPr/>
          </p:nvSpPr>
          <p:spPr bwMode="auto">
            <a:xfrm>
              <a:off x="4294" y="486"/>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0" name="Line 19"/>
            <p:cNvSpPr>
              <a:spLocks noChangeShapeType="1"/>
            </p:cNvSpPr>
            <p:nvPr/>
          </p:nvSpPr>
          <p:spPr bwMode="auto">
            <a:xfrm>
              <a:off x="4241" y="520"/>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1" name="Freeform 20"/>
            <p:cNvSpPr>
              <a:spLocks/>
            </p:cNvSpPr>
            <p:nvPr/>
          </p:nvSpPr>
          <p:spPr bwMode="auto">
            <a:xfrm>
              <a:off x="4059" y="388"/>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42" name="Line 21"/>
            <p:cNvSpPr>
              <a:spLocks noChangeShapeType="1"/>
            </p:cNvSpPr>
            <p:nvPr/>
          </p:nvSpPr>
          <p:spPr bwMode="auto">
            <a:xfrm>
              <a:off x="3991" y="454"/>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3" name="Freeform 22"/>
            <p:cNvSpPr>
              <a:spLocks/>
            </p:cNvSpPr>
            <p:nvPr/>
          </p:nvSpPr>
          <p:spPr bwMode="auto">
            <a:xfrm>
              <a:off x="4178" y="941"/>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4" name="Freeform 23"/>
            <p:cNvSpPr>
              <a:spLocks/>
            </p:cNvSpPr>
            <p:nvPr/>
          </p:nvSpPr>
          <p:spPr bwMode="auto">
            <a:xfrm>
              <a:off x="5064" y="616"/>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5" name="Line 24"/>
            <p:cNvSpPr>
              <a:spLocks noChangeShapeType="1"/>
            </p:cNvSpPr>
            <p:nvPr/>
          </p:nvSpPr>
          <p:spPr bwMode="auto">
            <a:xfrm>
              <a:off x="5028" y="656"/>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6" name="Freeform 25"/>
            <p:cNvSpPr>
              <a:spLocks/>
            </p:cNvSpPr>
            <p:nvPr/>
          </p:nvSpPr>
          <p:spPr bwMode="auto">
            <a:xfrm flipH="1">
              <a:off x="803" y="510"/>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7" name="Line 26"/>
            <p:cNvSpPr>
              <a:spLocks noChangeShapeType="1"/>
            </p:cNvSpPr>
            <p:nvPr/>
          </p:nvSpPr>
          <p:spPr bwMode="auto">
            <a:xfrm flipH="1">
              <a:off x="796" y="561"/>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48" name="Freeform 27"/>
            <p:cNvSpPr>
              <a:spLocks/>
            </p:cNvSpPr>
            <p:nvPr/>
          </p:nvSpPr>
          <p:spPr bwMode="auto">
            <a:xfrm flipH="1">
              <a:off x="2045" y="40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49" name="Line 28"/>
            <p:cNvSpPr>
              <a:spLocks noChangeShapeType="1"/>
            </p:cNvSpPr>
            <p:nvPr/>
          </p:nvSpPr>
          <p:spPr bwMode="auto">
            <a:xfrm flipH="1">
              <a:off x="2031" y="44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0" name="Freeform 29"/>
            <p:cNvSpPr>
              <a:spLocks/>
            </p:cNvSpPr>
            <p:nvPr/>
          </p:nvSpPr>
          <p:spPr bwMode="auto">
            <a:xfrm flipH="1">
              <a:off x="1679" y="453"/>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1" name="Line 30"/>
            <p:cNvSpPr>
              <a:spLocks noChangeShapeType="1"/>
            </p:cNvSpPr>
            <p:nvPr/>
          </p:nvSpPr>
          <p:spPr bwMode="auto">
            <a:xfrm flipH="1">
              <a:off x="1697" y="487"/>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2" name="Freeform 31"/>
            <p:cNvSpPr>
              <a:spLocks/>
            </p:cNvSpPr>
            <p:nvPr/>
          </p:nvSpPr>
          <p:spPr bwMode="auto">
            <a:xfrm flipH="1">
              <a:off x="1883" y="722"/>
              <a:ext cx="316" cy="462"/>
            </a:xfrm>
            <a:custGeom>
              <a:avLst/>
              <a:gdLst>
                <a:gd name="T0" fmla="*/ 316 w 316"/>
                <a:gd name="T1" fmla="*/ 0 h 511"/>
                <a:gd name="T2" fmla="*/ 162 w 316"/>
                <a:gd name="T3" fmla="*/ 37 h 511"/>
                <a:gd name="T4" fmla="*/ 137 w 316"/>
                <a:gd name="T5" fmla="*/ 118 h 511"/>
                <a:gd name="T6" fmla="*/ 235 w 316"/>
                <a:gd name="T7" fmla="*/ 118 h 511"/>
                <a:gd name="T8" fmla="*/ 170 w 316"/>
                <a:gd name="T9" fmla="*/ 301 h 511"/>
                <a:gd name="T10" fmla="*/ 16 w 316"/>
                <a:gd name="T11" fmla="*/ 426 h 511"/>
                <a:gd name="T12" fmla="*/ 73 w 316"/>
                <a:gd name="T13" fmla="*/ 462 h 511"/>
                <a:gd name="T14" fmla="*/ 0 60000 65536"/>
                <a:gd name="T15" fmla="*/ 0 60000 65536"/>
                <a:gd name="T16" fmla="*/ 0 60000 65536"/>
                <a:gd name="T17" fmla="*/ 0 60000 65536"/>
                <a:gd name="T18" fmla="*/ 0 60000 65536"/>
                <a:gd name="T19" fmla="*/ 0 60000 65536"/>
                <a:gd name="T20" fmla="*/ 0 60000 65536"/>
                <a:gd name="T21" fmla="*/ 0 w 316"/>
                <a:gd name="T22" fmla="*/ 0 h 511"/>
                <a:gd name="T23" fmla="*/ 316 w 316"/>
                <a:gd name="T24" fmla="*/ 511 h 5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 h="511">
                  <a:moveTo>
                    <a:pt x="316" y="0"/>
                  </a:moveTo>
                  <a:cubicBezTo>
                    <a:pt x="254" y="9"/>
                    <a:pt x="192" y="19"/>
                    <a:pt x="162" y="41"/>
                  </a:cubicBezTo>
                  <a:cubicBezTo>
                    <a:pt x="132" y="63"/>
                    <a:pt x="125" y="115"/>
                    <a:pt x="137" y="130"/>
                  </a:cubicBezTo>
                  <a:cubicBezTo>
                    <a:pt x="149" y="145"/>
                    <a:pt x="230" y="96"/>
                    <a:pt x="235" y="130"/>
                  </a:cubicBezTo>
                  <a:cubicBezTo>
                    <a:pt x="240" y="164"/>
                    <a:pt x="206" y="276"/>
                    <a:pt x="170" y="333"/>
                  </a:cubicBezTo>
                  <a:cubicBezTo>
                    <a:pt x="134" y="390"/>
                    <a:pt x="32" y="441"/>
                    <a:pt x="16" y="471"/>
                  </a:cubicBezTo>
                  <a:cubicBezTo>
                    <a:pt x="0" y="501"/>
                    <a:pt x="36" y="506"/>
                    <a:pt x="73" y="51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3" name="Freeform 32"/>
            <p:cNvSpPr>
              <a:spLocks/>
            </p:cNvSpPr>
            <p:nvPr/>
          </p:nvSpPr>
          <p:spPr bwMode="auto">
            <a:xfrm flipH="1">
              <a:off x="1127" y="478"/>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4" name="Line 33"/>
            <p:cNvSpPr>
              <a:spLocks noChangeShapeType="1"/>
            </p:cNvSpPr>
            <p:nvPr/>
          </p:nvSpPr>
          <p:spPr bwMode="auto">
            <a:xfrm flipH="1">
              <a:off x="1145" y="512"/>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5" name="Freeform 34"/>
            <p:cNvSpPr>
              <a:spLocks/>
            </p:cNvSpPr>
            <p:nvPr/>
          </p:nvSpPr>
          <p:spPr bwMode="auto">
            <a:xfrm flipH="1">
              <a:off x="1256" y="380"/>
              <a:ext cx="373" cy="332"/>
            </a:xfrm>
            <a:custGeom>
              <a:avLst/>
              <a:gdLst>
                <a:gd name="T0" fmla="*/ 143 w 373"/>
                <a:gd name="T1" fmla="*/ 317 h 332"/>
                <a:gd name="T2" fmla="*/ 30 w 373"/>
                <a:gd name="T3" fmla="*/ 252 h 332"/>
                <a:gd name="T4" fmla="*/ 30 w 373"/>
                <a:gd name="T5" fmla="*/ 90 h 332"/>
                <a:gd name="T6" fmla="*/ 208 w 373"/>
                <a:gd name="T7" fmla="*/ 9 h 332"/>
                <a:gd name="T8" fmla="*/ 362 w 373"/>
                <a:gd name="T9" fmla="*/ 147 h 332"/>
                <a:gd name="T10" fmla="*/ 273 w 373"/>
                <a:gd name="T11" fmla="*/ 301 h 332"/>
                <a:gd name="T12" fmla="*/ 143 w 373"/>
                <a:gd name="T13" fmla="*/ 317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56" name="Line 35"/>
            <p:cNvSpPr>
              <a:spLocks noChangeShapeType="1"/>
            </p:cNvSpPr>
            <p:nvPr/>
          </p:nvSpPr>
          <p:spPr bwMode="auto">
            <a:xfrm flipH="1">
              <a:off x="1275" y="446"/>
              <a:ext cx="422"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57" name="Freeform 36"/>
            <p:cNvSpPr>
              <a:spLocks/>
            </p:cNvSpPr>
            <p:nvPr/>
          </p:nvSpPr>
          <p:spPr bwMode="auto">
            <a:xfrm flipH="1">
              <a:off x="1332" y="933"/>
              <a:ext cx="178" cy="279"/>
            </a:xfrm>
            <a:custGeom>
              <a:avLst/>
              <a:gdLst>
                <a:gd name="T0" fmla="*/ 178 w 170"/>
                <a:gd name="T1" fmla="*/ 0 h 279"/>
                <a:gd name="T2" fmla="*/ 135 w 170"/>
                <a:gd name="T3" fmla="*/ 179 h 279"/>
                <a:gd name="T4" fmla="*/ 25 w 170"/>
                <a:gd name="T5" fmla="*/ 276 h 279"/>
                <a:gd name="T6" fmla="*/ 0 w 170"/>
                <a:gd name="T7" fmla="*/ 163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8" name="Freeform 37"/>
            <p:cNvSpPr>
              <a:spLocks/>
            </p:cNvSpPr>
            <p:nvPr/>
          </p:nvSpPr>
          <p:spPr bwMode="auto">
            <a:xfrm flipH="1">
              <a:off x="382" y="608"/>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59" name="Line 38"/>
            <p:cNvSpPr>
              <a:spLocks noChangeShapeType="1"/>
            </p:cNvSpPr>
            <p:nvPr/>
          </p:nvSpPr>
          <p:spPr bwMode="auto">
            <a:xfrm flipH="1">
              <a:off x="386" y="648"/>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60" name="Freeform 39"/>
            <p:cNvSpPr>
              <a:spLocks/>
            </p:cNvSpPr>
            <p:nvPr/>
          </p:nvSpPr>
          <p:spPr bwMode="auto">
            <a:xfrm flipH="1">
              <a:off x="420"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1" name="Freeform 40"/>
            <p:cNvSpPr>
              <a:spLocks/>
            </p:cNvSpPr>
            <p:nvPr/>
          </p:nvSpPr>
          <p:spPr bwMode="auto">
            <a:xfrm>
              <a:off x="251" y="775"/>
              <a:ext cx="5233" cy="369"/>
            </a:xfrm>
            <a:custGeom>
              <a:avLst/>
              <a:gdLst>
                <a:gd name="T0" fmla="*/ 0 w 5233"/>
                <a:gd name="T1" fmla="*/ 328 h 369"/>
                <a:gd name="T2" fmla="*/ 203 w 5233"/>
                <a:gd name="T3" fmla="*/ 239 h 369"/>
                <a:gd name="T4" fmla="*/ 625 w 5233"/>
                <a:gd name="T5" fmla="*/ 93 h 369"/>
                <a:gd name="T6" fmla="*/ 1445 w 5233"/>
                <a:gd name="T7" fmla="*/ 12 h 369"/>
                <a:gd name="T8" fmla="*/ 1980 w 5233"/>
                <a:gd name="T9" fmla="*/ 20 h 369"/>
                <a:gd name="T10" fmla="*/ 3002 w 5233"/>
                <a:gd name="T11" fmla="*/ 20 h 369"/>
                <a:gd name="T12" fmla="*/ 3546 w 5233"/>
                <a:gd name="T13" fmla="*/ 28 h 369"/>
                <a:gd name="T14" fmla="*/ 4260 w 5233"/>
                <a:gd name="T15" fmla="*/ 36 h 369"/>
                <a:gd name="T16" fmla="*/ 4763 w 5233"/>
                <a:gd name="T17" fmla="*/ 117 h 369"/>
                <a:gd name="T18" fmla="*/ 5006 w 5233"/>
                <a:gd name="T19" fmla="*/ 174 h 369"/>
                <a:gd name="T20" fmla="*/ 5233 w 5233"/>
                <a:gd name="T21" fmla="*/ 369 h 36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33"/>
                <a:gd name="T34" fmla="*/ 0 h 369"/>
                <a:gd name="T35" fmla="*/ 5233 w 5233"/>
                <a:gd name="T36" fmla="*/ 369 h 36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33" h="369">
                  <a:moveTo>
                    <a:pt x="0" y="328"/>
                  </a:moveTo>
                  <a:cubicBezTo>
                    <a:pt x="49" y="303"/>
                    <a:pt x="99" y="278"/>
                    <a:pt x="203" y="239"/>
                  </a:cubicBezTo>
                  <a:cubicBezTo>
                    <a:pt x="307" y="200"/>
                    <a:pt x="418" y="131"/>
                    <a:pt x="625" y="93"/>
                  </a:cubicBezTo>
                  <a:cubicBezTo>
                    <a:pt x="832" y="55"/>
                    <a:pt x="1219" y="24"/>
                    <a:pt x="1445" y="12"/>
                  </a:cubicBezTo>
                  <a:cubicBezTo>
                    <a:pt x="1671" y="0"/>
                    <a:pt x="1721" y="19"/>
                    <a:pt x="1980" y="20"/>
                  </a:cubicBezTo>
                  <a:cubicBezTo>
                    <a:pt x="2239" y="21"/>
                    <a:pt x="2741" y="19"/>
                    <a:pt x="3002" y="20"/>
                  </a:cubicBezTo>
                  <a:cubicBezTo>
                    <a:pt x="3263" y="21"/>
                    <a:pt x="3336" y="25"/>
                    <a:pt x="3546" y="28"/>
                  </a:cubicBezTo>
                  <a:cubicBezTo>
                    <a:pt x="3756" y="31"/>
                    <a:pt x="4057" y="21"/>
                    <a:pt x="4260" y="36"/>
                  </a:cubicBezTo>
                  <a:cubicBezTo>
                    <a:pt x="4463" y="51"/>
                    <a:pt x="4639" y="94"/>
                    <a:pt x="4763" y="117"/>
                  </a:cubicBezTo>
                  <a:cubicBezTo>
                    <a:pt x="4887" y="140"/>
                    <a:pt x="4928" y="132"/>
                    <a:pt x="5006" y="174"/>
                  </a:cubicBezTo>
                  <a:cubicBezTo>
                    <a:pt x="5084" y="216"/>
                    <a:pt x="5195" y="338"/>
                    <a:pt x="5233" y="369"/>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62" name="Freeform 41"/>
            <p:cNvSpPr>
              <a:spLocks/>
            </p:cNvSpPr>
            <p:nvPr/>
          </p:nvSpPr>
          <p:spPr bwMode="auto">
            <a:xfrm flipH="1">
              <a:off x="1316"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3" name="Freeform 42"/>
            <p:cNvSpPr>
              <a:spLocks/>
            </p:cNvSpPr>
            <p:nvPr/>
          </p:nvSpPr>
          <p:spPr bwMode="auto">
            <a:xfrm flipH="1">
              <a:off x="867"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4" name="Freeform 43"/>
            <p:cNvSpPr>
              <a:spLocks/>
            </p:cNvSpPr>
            <p:nvPr/>
          </p:nvSpPr>
          <p:spPr bwMode="auto">
            <a:xfrm flipH="1">
              <a:off x="2094" y="698"/>
              <a:ext cx="615" cy="533"/>
            </a:xfrm>
            <a:custGeom>
              <a:avLst/>
              <a:gdLst>
                <a:gd name="T0" fmla="*/ 321 w 615"/>
                <a:gd name="T1" fmla="*/ 345 h 533"/>
                <a:gd name="T2" fmla="*/ 150 w 615"/>
                <a:gd name="T3" fmla="*/ 497 h 533"/>
                <a:gd name="T4" fmla="*/ 19 w 615"/>
                <a:gd name="T5" fmla="*/ 489 h 533"/>
                <a:gd name="T6" fmla="*/ 266 w 615"/>
                <a:gd name="T7" fmla="*/ 230 h 533"/>
                <a:gd name="T8" fmla="*/ 334 w 615"/>
                <a:gd name="T9" fmla="*/ 146 h 533"/>
                <a:gd name="T10" fmla="*/ 136 w 615"/>
                <a:gd name="T11" fmla="*/ 113 h 533"/>
                <a:gd name="T12" fmla="*/ 136 w 615"/>
                <a:gd name="T13" fmla="*/ 64 h 533"/>
                <a:gd name="T14" fmla="*/ 185 w 615"/>
                <a:gd name="T15" fmla="*/ 24 h 533"/>
                <a:gd name="T16" fmla="*/ 247 w 615"/>
                <a:gd name="T17" fmla="*/ 20 h 533"/>
                <a:gd name="T18" fmla="*/ 397 w 615"/>
                <a:gd name="T19" fmla="*/ 9 h 533"/>
                <a:gd name="T20" fmla="*/ 499 w 615"/>
                <a:gd name="T21" fmla="*/ 32 h 533"/>
                <a:gd name="T22" fmla="*/ 588 w 615"/>
                <a:gd name="T23" fmla="*/ 17 h 533"/>
                <a:gd name="T24" fmla="*/ 595 w 615"/>
                <a:gd name="T25" fmla="*/ 132 h 533"/>
                <a:gd name="T26" fmla="*/ 465 w 615"/>
                <a:gd name="T27" fmla="*/ 337 h 533"/>
                <a:gd name="T28" fmla="*/ 382 w 615"/>
                <a:gd name="T29" fmla="*/ 497 h 533"/>
                <a:gd name="T30" fmla="*/ 273 w 615"/>
                <a:gd name="T31" fmla="*/ 497 h 533"/>
                <a:gd name="T32" fmla="*/ 321 w 615"/>
                <a:gd name="T33" fmla="*/ 345 h 5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5"/>
                <a:gd name="T52" fmla="*/ 0 h 533"/>
                <a:gd name="T53" fmla="*/ 615 w 615"/>
                <a:gd name="T54" fmla="*/ 533 h 5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5" h="533">
                  <a:moveTo>
                    <a:pt x="321" y="345"/>
                  </a:moveTo>
                  <a:cubicBezTo>
                    <a:pt x="308" y="349"/>
                    <a:pt x="199" y="472"/>
                    <a:pt x="150" y="497"/>
                  </a:cubicBezTo>
                  <a:cubicBezTo>
                    <a:pt x="99" y="521"/>
                    <a:pt x="0" y="533"/>
                    <a:pt x="19" y="489"/>
                  </a:cubicBezTo>
                  <a:cubicBezTo>
                    <a:pt x="39" y="445"/>
                    <a:pt x="214" y="287"/>
                    <a:pt x="266" y="230"/>
                  </a:cubicBezTo>
                  <a:cubicBezTo>
                    <a:pt x="319" y="172"/>
                    <a:pt x="356" y="165"/>
                    <a:pt x="334" y="146"/>
                  </a:cubicBezTo>
                  <a:cubicBezTo>
                    <a:pt x="312" y="127"/>
                    <a:pt x="169" y="127"/>
                    <a:pt x="136" y="113"/>
                  </a:cubicBezTo>
                  <a:cubicBezTo>
                    <a:pt x="103" y="99"/>
                    <a:pt x="128" y="79"/>
                    <a:pt x="136" y="64"/>
                  </a:cubicBezTo>
                  <a:cubicBezTo>
                    <a:pt x="144" y="49"/>
                    <a:pt x="166" y="31"/>
                    <a:pt x="185" y="24"/>
                  </a:cubicBezTo>
                  <a:cubicBezTo>
                    <a:pt x="204" y="17"/>
                    <a:pt x="212" y="22"/>
                    <a:pt x="247" y="20"/>
                  </a:cubicBezTo>
                  <a:cubicBezTo>
                    <a:pt x="282" y="18"/>
                    <a:pt x="354" y="7"/>
                    <a:pt x="397" y="9"/>
                  </a:cubicBezTo>
                  <a:cubicBezTo>
                    <a:pt x="439" y="11"/>
                    <a:pt x="467" y="31"/>
                    <a:pt x="499" y="32"/>
                  </a:cubicBezTo>
                  <a:cubicBezTo>
                    <a:pt x="531" y="33"/>
                    <a:pt x="573" y="0"/>
                    <a:pt x="588" y="17"/>
                  </a:cubicBezTo>
                  <a:cubicBezTo>
                    <a:pt x="604" y="34"/>
                    <a:pt x="615" y="78"/>
                    <a:pt x="595" y="132"/>
                  </a:cubicBezTo>
                  <a:cubicBezTo>
                    <a:pt x="575" y="185"/>
                    <a:pt x="500" y="276"/>
                    <a:pt x="465" y="337"/>
                  </a:cubicBezTo>
                  <a:cubicBezTo>
                    <a:pt x="430" y="398"/>
                    <a:pt x="414" y="471"/>
                    <a:pt x="382" y="497"/>
                  </a:cubicBezTo>
                  <a:cubicBezTo>
                    <a:pt x="351" y="523"/>
                    <a:pt x="283" y="522"/>
                    <a:pt x="273" y="497"/>
                  </a:cubicBezTo>
                  <a:cubicBezTo>
                    <a:pt x="263" y="471"/>
                    <a:pt x="310" y="376"/>
                    <a:pt x="321" y="345"/>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5" name="Freeform 44"/>
            <p:cNvSpPr>
              <a:spLocks/>
            </p:cNvSpPr>
            <p:nvPr/>
          </p:nvSpPr>
          <p:spPr bwMode="auto">
            <a:xfrm>
              <a:off x="3644" y="663"/>
              <a:ext cx="728" cy="568"/>
            </a:xfrm>
            <a:custGeom>
              <a:avLst/>
              <a:gdLst>
                <a:gd name="T0" fmla="*/ 380 w 728"/>
                <a:gd name="T1" fmla="*/ 367 h 568"/>
                <a:gd name="T2" fmla="*/ 177 w 728"/>
                <a:gd name="T3" fmla="*/ 529 h 568"/>
                <a:gd name="T4" fmla="*/ 23 w 728"/>
                <a:gd name="T5" fmla="*/ 521 h 568"/>
                <a:gd name="T6" fmla="*/ 315 w 728"/>
                <a:gd name="T7" fmla="*/ 245 h 568"/>
                <a:gd name="T8" fmla="*/ 396 w 728"/>
                <a:gd name="T9" fmla="*/ 156 h 568"/>
                <a:gd name="T10" fmla="*/ 234 w 728"/>
                <a:gd name="T11" fmla="*/ 180 h 568"/>
                <a:gd name="T12" fmla="*/ 185 w 728"/>
                <a:gd name="T13" fmla="*/ 115 h 568"/>
                <a:gd name="T14" fmla="*/ 339 w 728"/>
                <a:gd name="T15" fmla="*/ 59 h 568"/>
                <a:gd name="T16" fmla="*/ 469 w 728"/>
                <a:gd name="T17" fmla="*/ 10 h 568"/>
                <a:gd name="T18" fmla="*/ 591 w 728"/>
                <a:gd name="T19" fmla="*/ 34 h 568"/>
                <a:gd name="T20" fmla="*/ 696 w 728"/>
                <a:gd name="T21" fmla="*/ 18 h 568"/>
                <a:gd name="T22" fmla="*/ 704 w 728"/>
                <a:gd name="T23" fmla="*/ 140 h 568"/>
                <a:gd name="T24" fmla="*/ 550 w 728"/>
                <a:gd name="T25" fmla="*/ 359 h 568"/>
                <a:gd name="T26" fmla="*/ 453 w 728"/>
                <a:gd name="T27" fmla="*/ 529 h 568"/>
                <a:gd name="T28" fmla="*/ 323 w 728"/>
                <a:gd name="T29" fmla="*/ 529 h 568"/>
                <a:gd name="T30" fmla="*/ 380 w 728"/>
                <a:gd name="T31" fmla="*/ 36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8"/>
                <a:gd name="T49" fmla="*/ 0 h 568"/>
                <a:gd name="T50" fmla="*/ 728 w 728"/>
                <a:gd name="T51" fmla="*/ 568 h 5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8" h="568">
                  <a:moveTo>
                    <a:pt x="380" y="367"/>
                  </a:moveTo>
                  <a:cubicBezTo>
                    <a:pt x="364" y="372"/>
                    <a:pt x="236" y="503"/>
                    <a:pt x="177" y="529"/>
                  </a:cubicBezTo>
                  <a:cubicBezTo>
                    <a:pt x="118" y="555"/>
                    <a:pt x="0" y="568"/>
                    <a:pt x="23" y="521"/>
                  </a:cubicBezTo>
                  <a:cubicBezTo>
                    <a:pt x="46" y="474"/>
                    <a:pt x="253" y="306"/>
                    <a:pt x="315" y="245"/>
                  </a:cubicBezTo>
                  <a:cubicBezTo>
                    <a:pt x="377" y="184"/>
                    <a:pt x="410" y="167"/>
                    <a:pt x="396" y="156"/>
                  </a:cubicBezTo>
                  <a:cubicBezTo>
                    <a:pt x="382" y="145"/>
                    <a:pt x="269" y="187"/>
                    <a:pt x="234" y="180"/>
                  </a:cubicBezTo>
                  <a:cubicBezTo>
                    <a:pt x="199" y="173"/>
                    <a:pt x="168" y="135"/>
                    <a:pt x="185" y="115"/>
                  </a:cubicBezTo>
                  <a:cubicBezTo>
                    <a:pt x="202" y="95"/>
                    <a:pt x="292" y="76"/>
                    <a:pt x="339" y="59"/>
                  </a:cubicBezTo>
                  <a:cubicBezTo>
                    <a:pt x="386" y="42"/>
                    <a:pt x="427" y="14"/>
                    <a:pt x="469" y="10"/>
                  </a:cubicBezTo>
                  <a:cubicBezTo>
                    <a:pt x="511" y="6"/>
                    <a:pt x="553" y="33"/>
                    <a:pt x="591" y="34"/>
                  </a:cubicBezTo>
                  <a:cubicBezTo>
                    <a:pt x="629" y="35"/>
                    <a:pt x="677" y="0"/>
                    <a:pt x="696" y="18"/>
                  </a:cubicBezTo>
                  <a:cubicBezTo>
                    <a:pt x="715" y="36"/>
                    <a:pt x="728" y="83"/>
                    <a:pt x="704" y="140"/>
                  </a:cubicBezTo>
                  <a:cubicBezTo>
                    <a:pt x="680" y="197"/>
                    <a:pt x="592" y="294"/>
                    <a:pt x="550" y="359"/>
                  </a:cubicBezTo>
                  <a:cubicBezTo>
                    <a:pt x="508" y="424"/>
                    <a:pt x="491" y="501"/>
                    <a:pt x="453" y="529"/>
                  </a:cubicBezTo>
                  <a:cubicBezTo>
                    <a:pt x="415" y="557"/>
                    <a:pt x="335" y="556"/>
                    <a:pt x="323" y="529"/>
                  </a:cubicBezTo>
                  <a:cubicBezTo>
                    <a:pt x="311" y="502"/>
                    <a:pt x="368" y="401"/>
                    <a:pt x="380" y="36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6" name="Freeform 45"/>
            <p:cNvSpPr>
              <a:spLocks/>
            </p:cNvSpPr>
            <p:nvPr/>
          </p:nvSpPr>
          <p:spPr bwMode="auto">
            <a:xfrm>
              <a:off x="4314" y="761"/>
              <a:ext cx="507" cy="463"/>
            </a:xfrm>
            <a:custGeom>
              <a:avLst/>
              <a:gdLst>
                <a:gd name="T0" fmla="*/ 334 w 507"/>
                <a:gd name="T1" fmla="*/ 293 h 463"/>
                <a:gd name="T2" fmla="*/ 122 w 507"/>
                <a:gd name="T3" fmla="*/ 438 h 463"/>
                <a:gd name="T4" fmla="*/ 11 w 507"/>
                <a:gd name="T5" fmla="*/ 431 h 463"/>
                <a:gd name="T6" fmla="*/ 188 w 507"/>
                <a:gd name="T7" fmla="*/ 253 h 463"/>
                <a:gd name="T8" fmla="*/ 278 w 507"/>
                <a:gd name="T9" fmla="*/ 129 h 463"/>
                <a:gd name="T10" fmla="*/ 164 w 507"/>
                <a:gd name="T11" fmla="*/ 115 h 463"/>
                <a:gd name="T12" fmla="*/ 83 w 507"/>
                <a:gd name="T13" fmla="*/ 58 h 463"/>
                <a:gd name="T14" fmla="*/ 213 w 507"/>
                <a:gd name="T15" fmla="*/ 18 h 463"/>
                <a:gd name="T16" fmla="*/ 331 w 507"/>
                <a:gd name="T17" fmla="*/ 8 h 463"/>
                <a:gd name="T18" fmla="*/ 418 w 507"/>
                <a:gd name="T19" fmla="*/ 28 h 463"/>
                <a:gd name="T20" fmla="*/ 493 w 507"/>
                <a:gd name="T21" fmla="*/ 15 h 463"/>
                <a:gd name="T22" fmla="*/ 499 w 507"/>
                <a:gd name="T23" fmla="*/ 116 h 463"/>
                <a:gd name="T24" fmla="*/ 448 w 507"/>
                <a:gd name="T25" fmla="*/ 285 h 463"/>
                <a:gd name="T26" fmla="*/ 319 w 507"/>
                <a:gd name="T27" fmla="*/ 438 h 463"/>
                <a:gd name="T28" fmla="*/ 226 w 507"/>
                <a:gd name="T29" fmla="*/ 438 h 463"/>
                <a:gd name="T30" fmla="*/ 334 w 507"/>
                <a:gd name="T31" fmla="*/ 293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7" name="Freeform 46"/>
            <p:cNvSpPr>
              <a:spLocks/>
            </p:cNvSpPr>
            <p:nvPr/>
          </p:nvSpPr>
          <p:spPr bwMode="auto">
            <a:xfrm>
              <a:off x="4808" y="823"/>
              <a:ext cx="460" cy="394"/>
            </a:xfrm>
            <a:custGeom>
              <a:avLst/>
              <a:gdLst>
                <a:gd name="T0" fmla="*/ 303 w 507"/>
                <a:gd name="T1" fmla="*/ 249 h 463"/>
                <a:gd name="T2" fmla="*/ 111 w 507"/>
                <a:gd name="T3" fmla="*/ 373 h 463"/>
                <a:gd name="T4" fmla="*/ 10 w 507"/>
                <a:gd name="T5" fmla="*/ 367 h 463"/>
                <a:gd name="T6" fmla="*/ 171 w 507"/>
                <a:gd name="T7" fmla="*/ 215 h 463"/>
                <a:gd name="T8" fmla="*/ 252 w 507"/>
                <a:gd name="T9" fmla="*/ 110 h 463"/>
                <a:gd name="T10" fmla="*/ 149 w 507"/>
                <a:gd name="T11" fmla="*/ 98 h 463"/>
                <a:gd name="T12" fmla="*/ 75 w 507"/>
                <a:gd name="T13" fmla="*/ 49 h 463"/>
                <a:gd name="T14" fmla="*/ 193 w 507"/>
                <a:gd name="T15" fmla="*/ 15 h 463"/>
                <a:gd name="T16" fmla="*/ 300 w 507"/>
                <a:gd name="T17" fmla="*/ 7 h 463"/>
                <a:gd name="T18" fmla="*/ 379 w 507"/>
                <a:gd name="T19" fmla="*/ 24 h 463"/>
                <a:gd name="T20" fmla="*/ 447 w 507"/>
                <a:gd name="T21" fmla="*/ 13 h 463"/>
                <a:gd name="T22" fmla="*/ 453 w 507"/>
                <a:gd name="T23" fmla="*/ 99 h 463"/>
                <a:gd name="T24" fmla="*/ 406 w 507"/>
                <a:gd name="T25" fmla="*/ 243 h 463"/>
                <a:gd name="T26" fmla="*/ 289 w 507"/>
                <a:gd name="T27" fmla="*/ 373 h 463"/>
                <a:gd name="T28" fmla="*/ 205 w 507"/>
                <a:gd name="T29" fmla="*/ 373 h 463"/>
                <a:gd name="T30" fmla="*/ 303 w 507"/>
                <a:gd name="T31" fmla="*/ 249 h 46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07"/>
                <a:gd name="T49" fmla="*/ 0 h 463"/>
                <a:gd name="T50" fmla="*/ 507 w 507"/>
                <a:gd name="T51" fmla="*/ 463 h 46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07" h="463">
                  <a:moveTo>
                    <a:pt x="334" y="293"/>
                  </a:moveTo>
                  <a:cubicBezTo>
                    <a:pt x="317" y="293"/>
                    <a:pt x="176" y="415"/>
                    <a:pt x="122" y="438"/>
                  </a:cubicBezTo>
                  <a:cubicBezTo>
                    <a:pt x="68" y="461"/>
                    <a:pt x="0" y="462"/>
                    <a:pt x="11" y="431"/>
                  </a:cubicBezTo>
                  <a:cubicBezTo>
                    <a:pt x="22" y="400"/>
                    <a:pt x="143" y="303"/>
                    <a:pt x="188" y="253"/>
                  </a:cubicBezTo>
                  <a:cubicBezTo>
                    <a:pt x="233" y="203"/>
                    <a:pt x="282" y="152"/>
                    <a:pt x="278" y="129"/>
                  </a:cubicBezTo>
                  <a:cubicBezTo>
                    <a:pt x="274" y="106"/>
                    <a:pt x="196" y="127"/>
                    <a:pt x="164" y="115"/>
                  </a:cubicBezTo>
                  <a:cubicBezTo>
                    <a:pt x="132" y="103"/>
                    <a:pt x="75" y="74"/>
                    <a:pt x="83" y="58"/>
                  </a:cubicBezTo>
                  <a:cubicBezTo>
                    <a:pt x="91" y="42"/>
                    <a:pt x="172" y="26"/>
                    <a:pt x="213" y="18"/>
                  </a:cubicBezTo>
                  <a:cubicBezTo>
                    <a:pt x="254" y="10"/>
                    <a:pt x="297" y="6"/>
                    <a:pt x="331" y="8"/>
                  </a:cubicBezTo>
                  <a:cubicBezTo>
                    <a:pt x="365" y="10"/>
                    <a:pt x="391" y="27"/>
                    <a:pt x="418" y="28"/>
                  </a:cubicBezTo>
                  <a:cubicBezTo>
                    <a:pt x="445" y="29"/>
                    <a:pt x="480" y="0"/>
                    <a:pt x="493" y="15"/>
                  </a:cubicBezTo>
                  <a:cubicBezTo>
                    <a:pt x="507" y="30"/>
                    <a:pt x="507" y="71"/>
                    <a:pt x="499" y="116"/>
                  </a:cubicBezTo>
                  <a:cubicBezTo>
                    <a:pt x="491" y="161"/>
                    <a:pt x="478" y="231"/>
                    <a:pt x="448" y="285"/>
                  </a:cubicBezTo>
                  <a:cubicBezTo>
                    <a:pt x="418" y="339"/>
                    <a:pt x="356" y="413"/>
                    <a:pt x="319" y="438"/>
                  </a:cubicBezTo>
                  <a:cubicBezTo>
                    <a:pt x="282" y="463"/>
                    <a:pt x="223" y="462"/>
                    <a:pt x="226" y="438"/>
                  </a:cubicBezTo>
                  <a:cubicBezTo>
                    <a:pt x="229" y="414"/>
                    <a:pt x="351" y="293"/>
                    <a:pt x="334" y="29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68" name="Freeform 47"/>
            <p:cNvSpPr>
              <a:spLocks/>
            </p:cNvSpPr>
            <p:nvPr/>
          </p:nvSpPr>
          <p:spPr bwMode="auto">
            <a:xfrm>
              <a:off x="4095" y="396"/>
              <a:ext cx="324" cy="162"/>
            </a:xfrm>
            <a:custGeom>
              <a:avLst/>
              <a:gdLst>
                <a:gd name="T0" fmla="*/ 0 w 324"/>
                <a:gd name="T1" fmla="*/ 78 h 162"/>
                <a:gd name="T2" fmla="*/ 51 w 324"/>
                <a:gd name="T3" fmla="*/ 45 h 162"/>
                <a:gd name="T4" fmla="*/ 144 w 324"/>
                <a:gd name="T5" fmla="*/ 3 h 162"/>
                <a:gd name="T6" fmla="*/ 218 w 324"/>
                <a:gd name="T7" fmla="*/ 28 h 162"/>
                <a:gd name="T8" fmla="*/ 303 w 324"/>
                <a:gd name="T9" fmla="*/ 96 h 162"/>
                <a:gd name="T10" fmla="*/ 324 w 324"/>
                <a:gd name="T11" fmla="*/ 162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3" name="Group 48"/>
          <p:cNvGrpSpPr>
            <a:grpSpLocks/>
          </p:cNvGrpSpPr>
          <p:nvPr/>
        </p:nvGrpSpPr>
        <p:grpSpPr bwMode="auto">
          <a:xfrm>
            <a:off x="5792788" y="3227007"/>
            <a:ext cx="708025" cy="938212"/>
            <a:chOff x="3041" y="1695"/>
            <a:chExt cx="515" cy="838"/>
          </a:xfrm>
        </p:grpSpPr>
        <p:sp>
          <p:nvSpPr>
            <p:cNvPr id="5222" name="Freeform 49"/>
            <p:cNvSpPr>
              <a:spLocks/>
            </p:cNvSpPr>
            <p:nvPr/>
          </p:nvSpPr>
          <p:spPr bwMode="auto">
            <a:xfrm>
              <a:off x="3041" y="1714"/>
              <a:ext cx="515" cy="819"/>
            </a:xfrm>
            <a:custGeom>
              <a:avLst/>
              <a:gdLst>
                <a:gd name="T0" fmla="*/ 275 w 515"/>
                <a:gd name="T1" fmla="*/ 558 h 819"/>
                <a:gd name="T2" fmla="*/ 240 w 515"/>
                <a:gd name="T3" fmla="*/ 763 h 819"/>
                <a:gd name="T4" fmla="*/ 109 w 515"/>
                <a:gd name="T5" fmla="*/ 755 h 819"/>
                <a:gd name="T6" fmla="*/ 89 w 515"/>
                <a:gd name="T7" fmla="*/ 379 h 819"/>
                <a:gd name="T8" fmla="*/ 0 w 515"/>
                <a:gd name="T9" fmla="*/ 55 h 819"/>
                <a:gd name="T10" fmla="*/ 89 w 515"/>
                <a:gd name="T11" fmla="*/ 47 h 819"/>
                <a:gd name="T12" fmla="*/ 178 w 515"/>
                <a:gd name="T13" fmla="*/ 274 h 819"/>
                <a:gd name="T14" fmla="*/ 275 w 515"/>
                <a:gd name="T15" fmla="*/ 290 h 819"/>
                <a:gd name="T16" fmla="*/ 337 w 515"/>
                <a:gd name="T17" fmla="*/ 286 h 819"/>
                <a:gd name="T18" fmla="*/ 480 w 515"/>
                <a:gd name="T19" fmla="*/ 119 h 819"/>
                <a:gd name="T20" fmla="*/ 512 w 515"/>
                <a:gd name="T21" fmla="*/ 201 h 819"/>
                <a:gd name="T22" fmla="*/ 464 w 515"/>
                <a:gd name="T23" fmla="*/ 339 h 819"/>
                <a:gd name="T24" fmla="*/ 447 w 515"/>
                <a:gd name="T25" fmla="*/ 606 h 819"/>
                <a:gd name="T26" fmla="*/ 464 w 515"/>
                <a:gd name="T27" fmla="*/ 785 h 819"/>
                <a:gd name="T28" fmla="*/ 350 w 515"/>
                <a:gd name="T29" fmla="*/ 777 h 819"/>
                <a:gd name="T30" fmla="*/ 275 w 515"/>
                <a:gd name="T31" fmla="*/ 558 h 8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5"/>
                <a:gd name="T49" fmla="*/ 0 h 819"/>
                <a:gd name="T50" fmla="*/ 515 w 515"/>
                <a:gd name="T51" fmla="*/ 819 h 8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5"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14"/>
                    <a:pt x="337" y="286"/>
                  </a:cubicBezTo>
                  <a:cubicBezTo>
                    <a:pt x="371" y="258"/>
                    <a:pt x="451" y="133"/>
                    <a:pt x="480" y="119"/>
                  </a:cubicBezTo>
                  <a:cubicBezTo>
                    <a:pt x="509" y="105"/>
                    <a:pt x="515" y="164"/>
                    <a:pt x="512" y="201"/>
                  </a:cubicBezTo>
                  <a:cubicBezTo>
                    <a:pt x="509" y="238"/>
                    <a:pt x="475" y="272"/>
                    <a:pt x="464" y="339"/>
                  </a:cubicBezTo>
                  <a:cubicBezTo>
                    <a:pt x="453" y="406"/>
                    <a:pt x="447" y="532"/>
                    <a:pt x="447" y="606"/>
                  </a:cubicBezTo>
                  <a:cubicBezTo>
                    <a:pt x="447" y="680"/>
                    <a:pt x="480" y="756"/>
                    <a:pt x="464" y="785"/>
                  </a:cubicBezTo>
                  <a:cubicBezTo>
                    <a:pt x="448" y="814"/>
                    <a:pt x="382" y="815"/>
                    <a:pt x="350" y="777"/>
                  </a:cubicBezTo>
                  <a:cubicBezTo>
                    <a:pt x="318" y="739"/>
                    <a:pt x="291" y="604"/>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3" name="Freeform 50"/>
            <p:cNvSpPr>
              <a:spLocks/>
            </p:cNvSpPr>
            <p:nvPr/>
          </p:nvSpPr>
          <p:spPr bwMode="auto">
            <a:xfrm>
              <a:off x="3156" y="1695"/>
              <a:ext cx="315" cy="331"/>
            </a:xfrm>
            <a:custGeom>
              <a:avLst/>
              <a:gdLst>
                <a:gd name="T0" fmla="*/ 121 w 373"/>
                <a:gd name="T1" fmla="*/ 316 h 332"/>
                <a:gd name="T2" fmla="*/ 25 w 373"/>
                <a:gd name="T3" fmla="*/ 251 h 332"/>
                <a:gd name="T4" fmla="*/ 25 w 373"/>
                <a:gd name="T5" fmla="*/ 90 h 332"/>
                <a:gd name="T6" fmla="*/ 176 w 373"/>
                <a:gd name="T7" fmla="*/ 9 h 332"/>
                <a:gd name="T8" fmla="*/ 306 w 373"/>
                <a:gd name="T9" fmla="*/ 147 h 332"/>
                <a:gd name="T10" fmla="*/ 231 w 373"/>
                <a:gd name="T11" fmla="*/ 300 h 332"/>
                <a:gd name="T12" fmla="*/ 121 w 373"/>
                <a:gd name="T13" fmla="*/ 316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4" name="Freeform 51"/>
            <p:cNvSpPr>
              <a:spLocks/>
            </p:cNvSpPr>
            <p:nvPr/>
          </p:nvSpPr>
          <p:spPr bwMode="auto">
            <a:xfrm>
              <a:off x="3203" y="1703"/>
              <a:ext cx="246" cy="128"/>
            </a:xfrm>
            <a:custGeom>
              <a:avLst/>
              <a:gdLst>
                <a:gd name="T0" fmla="*/ 0 w 246"/>
                <a:gd name="T1" fmla="*/ 57 h 128"/>
                <a:gd name="T2" fmla="*/ 102 w 246"/>
                <a:gd name="T3" fmla="*/ 5 h 128"/>
                <a:gd name="T4" fmla="*/ 183 w 246"/>
                <a:gd name="T5" fmla="*/ 29 h 128"/>
                <a:gd name="T6" fmla="*/ 219 w 246"/>
                <a:gd name="T7" fmla="*/ 65 h 128"/>
                <a:gd name="T8" fmla="*/ 246 w 246"/>
                <a:gd name="T9" fmla="*/ 128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25" name="Line 52"/>
            <p:cNvSpPr>
              <a:spLocks noChangeShapeType="1"/>
            </p:cNvSpPr>
            <p:nvPr/>
          </p:nvSpPr>
          <p:spPr bwMode="auto">
            <a:xfrm>
              <a:off x="3129" y="1736"/>
              <a:ext cx="356" cy="1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4" name="Group 53"/>
          <p:cNvGrpSpPr>
            <a:grpSpLocks/>
          </p:cNvGrpSpPr>
          <p:nvPr/>
        </p:nvGrpSpPr>
        <p:grpSpPr bwMode="auto">
          <a:xfrm>
            <a:off x="2120900" y="3552444"/>
            <a:ext cx="6780213" cy="774700"/>
            <a:chOff x="1225" y="1729"/>
            <a:chExt cx="4271" cy="488"/>
          </a:xfrm>
        </p:grpSpPr>
        <p:sp>
          <p:nvSpPr>
            <p:cNvPr id="5208" name="Line 54"/>
            <p:cNvSpPr>
              <a:spLocks noChangeShapeType="1"/>
            </p:cNvSpPr>
            <p:nvPr/>
          </p:nvSpPr>
          <p:spPr bwMode="auto">
            <a:xfrm flipV="1">
              <a:off x="1415" y="2200"/>
              <a:ext cx="4081" cy="11"/>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9" name="Freeform 55"/>
            <p:cNvSpPr>
              <a:spLocks/>
            </p:cNvSpPr>
            <p:nvPr/>
          </p:nvSpPr>
          <p:spPr bwMode="auto">
            <a:xfrm flipH="1">
              <a:off x="2694" y="1730"/>
              <a:ext cx="272" cy="233"/>
            </a:xfrm>
            <a:custGeom>
              <a:avLst/>
              <a:gdLst>
                <a:gd name="T0" fmla="*/ 104 w 373"/>
                <a:gd name="T1" fmla="*/ 222 h 332"/>
                <a:gd name="T2" fmla="*/ 22 w 373"/>
                <a:gd name="T3" fmla="*/ 177 h 332"/>
                <a:gd name="T4" fmla="*/ 22 w 373"/>
                <a:gd name="T5" fmla="*/ 63 h 332"/>
                <a:gd name="T6" fmla="*/ 152 w 373"/>
                <a:gd name="T7" fmla="*/ 6 h 332"/>
                <a:gd name="T8" fmla="*/ 264 w 373"/>
                <a:gd name="T9" fmla="*/ 103 h 332"/>
                <a:gd name="T10" fmla="*/ 199 w 373"/>
                <a:gd name="T11" fmla="*/ 211 h 332"/>
                <a:gd name="T12" fmla="*/ 104 w 373"/>
                <a:gd name="T13" fmla="*/ 222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0" name="Freeform 56"/>
            <p:cNvSpPr>
              <a:spLocks/>
            </p:cNvSpPr>
            <p:nvPr/>
          </p:nvSpPr>
          <p:spPr bwMode="auto">
            <a:xfrm>
              <a:off x="2736" y="1800"/>
              <a:ext cx="295" cy="57"/>
            </a:xfrm>
            <a:custGeom>
              <a:avLst/>
              <a:gdLst>
                <a:gd name="T0" fmla="*/ 295 w 340"/>
                <a:gd name="T1" fmla="*/ 57 h 81"/>
                <a:gd name="T2" fmla="*/ 0 w 340"/>
                <a:gd name="T3" fmla="*/ 0 h 81"/>
                <a:gd name="T4" fmla="*/ 0 60000 65536"/>
                <a:gd name="T5" fmla="*/ 0 60000 65536"/>
                <a:gd name="T6" fmla="*/ 0 w 340"/>
                <a:gd name="T7" fmla="*/ 0 h 81"/>
                <a:gd name="T8" fmla="*/ 340 w 340"/>
                <a:gd name="T9" fmla="*/ 81 h 81"/>
              </a:gdLst>
              <a:ahLst/>
              <a:cxnLst>
                <a:cxn ang="T4">
                  <a:pos x="T0" y="T1"/>
                </a:cxn>
                <a:cxn ang="T5">
                  <a:pos x="T2" y="T3"/>
                </a:cxn>
              </a:cxnLst>
              <a:rect l="T6" t="T7" r="T8" b="T9"/>
              <a:pathLst>
                <a:path w="340" h="81">
                  <a:moveTo>
                    <a:pt x="340" y="81"/>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1" name="Freeform 57"/>
            <p:cNvSpPr>
              <a:spLocks/>
            </p:cNvSpPr>
            <p:nvPr/>
          </p:nvSpPr>
          <p:spPr bwMode="auto">
            <a:xfrm flipH="1">
              <a:off x="2313" y="1752"/>
              <a:ext cx="231" cy="194"/>
            </a:xfrm>
            <a:custGeom>
              <a:avLst/>
              <a:gdLst>
                <a:gd name="T0" fmla="*/ 89 w 373"/>
                <a:gd name="T1" fmla="*/ 185 h 332"/>
                <a:gd name="T2" fmla="*/ 19 w 373"/>
                <a:gd name="T3" fmla="*/ 147 h 332"/>
                <a:gd name="T4" fmla="*/ 19 w 373"/>
                <a:gd name="T5" fmla="*/ 53 h 332"/>
                <a:gd name="T6" fmla="*/ 129 w 373"/>
                <a:gd name="T7" fmla="*/ 5 h 332"/>
                <a:gd name="T8" fmla="*/ 224 w 373"/>
                <a:gd name="T9" fmla="*/ 86 h 332"/>
                <a:gd name="T10" fmla="*/ 169 w 373"/>
                <a:gd name="T11" fmla="*/ 176 h 332"/>
                <a:gd name="T12" fmla="*/ 89 w 373"/>
                <a:gd name="T13" fmla="*/ 185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2" name="Line 58"/>
            <p:cNvSpPr>
              <a:spLocks noChangeShapeType="1"/>
            </p:cNvSpPr>
            <p:nvPr/>
          </p:nvSpPr>
          <p:spPr bwMode="auto">
            <a:xfrm flipH="1" flipV="1">
              <a:off x="2308" y="1786"/>
              <a:ext cx="254" cy="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3" name="Freeform 59"/>
            <p:cNvSpPr>
              <a:spLocks/>
            </p:cNvSpPr>
            <p:nvPr/>
          </p:nvSpPr>
          <p:spPr bwMode="auto">
            <a:xfrm>
              <a:off x="2434" y="1942"/>
              <a:ext cx="165" cy="212"/>
            </a:xfrm>
            <a:custGeom>
              <a:avLst/>
              <a:gdLst>
                <a:gd name="T0" fmla="*/ 0 w 191"/>
                <a:gd name="T1" fmla="*/ 0 h 301"/>
                <a:gd name="T2" fmla="*/ 133 w 191"/>
                <a:gd name="T3" fmla="*/ 26 h 301"/>
                <a:gd name="T4" fmla="*/ 155 w 191"/>
                <a:gd name="T5" fmla="*/ 83 h 301"/>
                <a:gd name="T6" fmla="*/ 70 w 191"/>
                <a:gd name="T7" fmla="*/ 83 h 301"/>
                <a:gd name="T8" fmla="*/ 126 w 191"/>
                <a:gd name="T9" fmla="*/ 212 h 301"/>
                <a:gd name="T10" fmla="*/ 0 60000 65536"/>
                <a:gd name="T11" fmla="*/ 0 60000 65536"/>
                <a:gd name="T12" fmla="*/ 0 60000 65536"/>
                <a:gd name="T13" fmla="*/ 0 60000 65536"/>
                <a:gd name="T14" fmla="*/ 0 60000 65536"/>
                <a:gd name="T15" fmla="*/ 0 w 191"/>
                <a:gd name="T16" fmla="*/ 0 h 301"/>
                <a:gd name="T17" fmla="*/ 191 w 191"/>
                <a:gd name="T18" fmla="*/ 301 h 301"/>
              </a:gdLst>
              <a:ahLst/>
              <a:cxnLst>
                <a:cxn ang="T10">
                  <a:pos x="T0" y="T1"/>
                </a:cxn>
                <a:cxn ang="T11">
                  <a:pos x="T2" y="T3"/>
                </a:cxn>
                <a:cxn ang="T12">
                  <a:pos x="T4" y="T5"/>
                </a:cxn>
                <a:cxn ang="T13">
                  <a:pos x="T6" y="T7"/>
                </a:cxn>
                <a:cxn ang="T14">
                  <a:pos x="T8" y="T9"/>
                </a:cxn>
              </a:cxnLst>
              <a:rect l="T15" t="T16" r="T17" b="T18"/>
              <a:pathLst>
                <a:path w="191" h="301">
                  <a:moveTo>
                    <a:pt x="0" y="0"/>
                  </a:moveTo>
                  <a:cubicBezTo>
                    <a:pt x="62" y="8"/>
                    <a:pt x="124" y="17"/>
                    <a:pt x="154" y="37"/>
                  </a:cubicBezTo>
                  <a:cubicBezTo>
                    <a:pt x="184" y="57"/>
                    <a:pt x="191" y="104"/>
                    <a:pt x="179" y="118"/>
                  </a:cubicBezTo>
                  <a:cubicBezTo>
                    <a:pt x="167" y="131"/>
                    <a:pt x="86" y="87"/>
                    <a:pt x="81" y="118"/>
                  </a:cubicBezTo>
                  <a:cubicBezTo>
                    <a:pt x="76" y="148"/>
                    <a:pt x="135" y="270"/>
                    <a:pt x="146" y="301"/>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4" name="Freeform 60"/>
            <p:cNvSpPr>
              <a:spLocks/>
            </p:cNvSpPr>
            <p:nvPr/>
          </p:nvSpPr>
          <p:spPr bwMode="auto">
            <a:xfrm flipH="1">
              <a:off x="1702" y="1856"/>
              <a:ext cx="204" cy="165"/>
            </a:xfrm>
            <a:custGeom>
              <a:avLst/>
              <a:gdLst>
                <a:gd name="T0" fmla="*/ 78 w 373"/>
                <a:gd name="T1" fmla="*/ 158 h 332"/>
                <a:gd name="T2" fmla="*/ 16 w 373"/>
                <a:gd name="T3" fmla="*/ 125 h 332"/>
                <a:gd name="T4" fmla="*/ 16 w 373"/>
                <a:gd name="T5" fmla="*/ 45 h 332"/>
                <a:gd name="T6" fmla="*/ 114 w 373"/>
                <a:gd name="T7" fmla="*/ 4 h 332"/>
                <a:gd name="T8" fmla="*/ 198 w 373"/>
                <a:gd name="T9" fmla="*/ 73 h 332"/>
                <a:gd name="T10" fmla="*/ 149 w 373"/>
                <a:gd name="T11" fmla="*/ 150 h 332"/>
                <a:gd name="T12" fmla="*/ 78 w 373"/>
                <a:gd name="T13" fmla="*/ 158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5" name="Line 61"/>
            <p:cNvSpPr>
              <a:spLocks noChangeShapeType="1"/>
            </p:cNvSpPr>
            <p:nvPr/>
          </p:nvSpPr>
          <p:spPr bwMode="auto">
            <a:xfrm flipH="1" flipV="1">
              <a:off x="1726" y="1877"/>
              <a:ext cx="223" cy="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16" name="Freeform 62"/>
            <p:cNvSpPr>
              <a:spLocks/>
            </p:cNvSpPr>
            <p:nvPr/>
          </p:nvSpPr>
          <p:spPr bwMode="auto">
            <a:xfrm flipH="1">
              <a:off x="2067" y="1729"/>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17" name="Freeform 63"/>
            <p:cNvSpPr>
              <a:spLocks/>
            </p:cNvSpPr>
            <p:nvPr/>
          </p:nvSpPr>
          <p:spPr bwMode="auto">
            <a:xfrm>
              <a:off x="2146" y="1782"/>
              <a:ext cx="288" cy="64"/>
            </a:xfrm>
            <a:custGeom>
              <a:avLst/>
              <a:gdLst>
                <a:gd name="T0" fmla="*/ 288 w 333"/>
                <a:gd name="T1" fmla="*/ 64 h 90"/>
                <a:gd name="T2" fmla="*/ 0 w 333"/>
                <a:gd name="T3" fmla="*/ 0 h 90"/>
                <a:gd name="T4" fmla="*/ 0 60000 65536"/>
                <a:gd name="T5" fmla="*/ 0 60000 65536"/>
                <a:gd name="T6" fmla="*/ 0 w 333"/>
                <a:gd name="T7" fmla="*/ 0 h 90"/>
                <a:gd name="T8" fmla="*/ 333 w 333"/>
                <a:gd name="T9" fmla="*/ 90 h 90"/>
              </a:gdLst>
              <a:ahLst/>
              <a:cxnLst>
                <a:cxn ang="T4">
                  <a:pos x="T0" y="T1"/>
                </a:cxn>
                <a:cxn ang="T5">
                  <a:pos x="T2" y="T3"/>
                </a:cxn>
              </a:cxnLst>
              <a:rect l="T6" t="T7" r="T8" b="T9"/>
              <a:pathLst>
                <a:path w="333" h="90">
                  <a:moveTo>
                    <a:pt x="333" y="90"/>
                  </a:moveTo>
                  <a:lnTo>
                    <a:pt x="0" y="0"/>
                  </a:ln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8" name="Freeform 64"/>
            <p:cNvSpPr>
              <a:spLocks/>
            </p:cNvSpPr>
            <p:nvPr/>
          </p:nvSpPr>
          <p:spPr bwMode="auto">
            <a:xfrm>
              <a:off x="1225" y="2154"/>
              <a:ext cx="4194" cy="51"/>
            </a:xfrm>
            <a:custGeom>
              <a:avLst/>
              <a:gdLst>
                <a:gd name="T0" fmla="*/ 0 w 4843"/>
                <a:gd name="T1" fmla="*/ 34 h 72"/>
                <a:gd name="T2" fmla="*/ 345 w 4843"/>
                <a:gd name="T3" fmla="*/ 46 h 72"/>
                <a:gd name="T4" fmla="*/ 1075 w 4843"/>
                <a:gd name="T5" fmla="*/ 6 h 72"/>
                <a:gd name="T6" fmla="*/ 1538 w 4843"/>
                <a:gd name="T7" fmla="*/ 11 h 72"/>
                <a:gd name="T8" fmla="*/ 2423 w 4843"/>
                <a:gd name="T9" fmla="*/ 11 h 72"/>
                <a:gd name="T10" fmla="*/ 2894 w 4843"/>
                <a:gd name="T11" fmla="*/ 17 h 72"/>
                <a:gd name="T12" fmla="*/ 3512 w 4843"/>
                <a:gd name="T13" fmla="*/ 23 h 72"/>
                <a:gd name="T14" fmla="*/ 3970 w 4843"/>
                <a:gd name="T15" fmla="*/ 46 h 72"/>
                <a:gd name="T16" fmla="*/ 4194 w 4843"/>
                <a:gd name="T17" fmla="*/ 4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43"/>
                <a:gd name="T28" fmla="*/ 0 h 72"/>
                <a:gd name="T29" fmla="*/ 4843 w 4843"/>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43" h="72">
                  <a:moveTo>
                    <a:pt x="0" y="48"/>
                  </a:moveTo>
                  <a:cubicBezTo>
                    <a:pt x="66" y="51"/>
                    <a:pt x="191" y="72"/>
                    <a:pt x="398" y="65"/>
                  </a:cubicBezTo>
                  <a:cubicBezTo>
                    <a:pt x="605" y="58"/>
                    <a:pt x="1011" y="16"/>
                    <a:pt x="1241" y="8"/>
                  </a:cubicBezTo>
                  <a:cubicBezTo>
                    <a:pt x="1471" y="0"/>
                    <a:pt x="1517" y="15"/>
                    <a:pt x="1776" y="16"/>
                  </a:cubicBezTo>
                  <a:cubicBezTo>
                    <a:pt x="2035" y="17"/>
                    <a:pt x="2537" y="15"/>
                    <a:pt x="2798" y="16"/>
                  </a:cubicBezTo>
                  <a:cubicBezTo>
                    <a:pt x="3059" y="17"/>
                    <a:pt x="3132" y="21"/>
                    <a:pt x="3342" y="24"/>
                  </a:cubicBezTo>
                  <a:cubicBezTo>
                    <a:pt x="3552" y="27"/>
                    <a:pt x="3849" y="25"/>
                    <a:pt x="4056" y="32"/>
                  </a:cubicBezTo>
                  <a:cubicBezTo>
                    <a:pt x="4263" y="39"/>
                    <a:pt x="4453" y="60"/>
                    <a:pt x="4584" y="65"/>
                  </a:cubicBezTo>
                  <a:cubicBezTo>
                    <a:pt x="4715" y="70"/>
                    <a:pt x="4800" y="65"/>
                    <a:pt x="4843" y="65"/>
                  </a:cubicBezTo>
                </a:path>
              </a:pathLst>
            </a:custGeom>
            <a:noFill/>
            <a:ln w="762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19" name="Freeform 65"/>
            <p:cNvSpPr>
              <a:spLocks/>
            </p:cNvSpPr>
            <p:nvPr/>
          </p:nvSpPr>
          <p:spPr bwMode="auto">
            <a:xfrm>
              <a:off x="1987" y="1891"/>
              <a:ext cx="484" cy="320"/>
            </a:xfrm>
            <a:custGeom>
              <a:avLst/>
              <a:gdLst>
                <a:gd name="T0" fmla="*/ 454 w 559"/>
                <a:gd name="T1" fmla="*/ 320 h 454"/>
                <a:gd name="T2" fmla="*/ 418 w 559"/>
                <a:gd name="T3" fmla="*/ 303 h 454"/>
                <a:gd name="T4" fmla="*/ 404 w 559"/>
                <a:gd name="T5" fmla="*/ 223 h 454"/>
                <a:gd name="T6" fmla="*/ 208 w 559"/>
                <a:gd name="T7" fmla="*/ 211 h 454"/>
                <a:gd name="T8" fmla="*/ 222 w 559"/>
                <a:gd name="T9" fmla="*/ 171 h 454"/>
                <a:gd name="T10" fmla="*/ 264 w 559"/>
                <a:gd name="T11" fmla="*/ 206 h 454"/>
                <a:gd name="T12" fmla="*/ 334 w 559"/>
                <a:gd name="T13" fmla="*/ 217 h 454"/>
                <a:gd name="T14" fmla="*/ 278 w 559"/>
                <a:gd name="T15" fmla="*/ 68 h 454"/>
                <a:gd name="T16" fmla="*/ 208 w 559"/>
                <a:gd name="T17" fmla="*/ 57 h 454"/>
                <a:gd name="T18" fmla="*/ 102 w 559"/>
                <a:gd name="T19" fmla="*/ 17 h 454"/>
                <a:gd name="T20" fmla="*/ 11 w 559"/>
                <a:gd name="T21" fmla="*/ 160 h 454"/>
                <a:gd name="T22" fmla="*/ 32 w 559"/>
                <a:gd name="T23" fmla="*/ 285 h 454"/>
                <a:gd name="T24" fmla="*/ 131 w 559"/>
                <a:gd name="T25" fmla="*/ 309 h 454"/>
                <a:gd name="T26" fmla="*/ 236 w 559"/>
                <a:gd name="T27" fmla="*/ 309 h 454"/>
                <a:gd name="T28" fmla="*/ 454 w 559"/>
                <a:gd name="T29" fmla="*/ 320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0" name="Freeform 66"/>
            <p:cNvSpPr>
              <a:spLocks/>
            </p:cNvSpPr>
            <p:nvPr/>
          </p:nvSpPr>
          <p:spPr bwMode="auto">
            <a:xfrm>
              <a:off x="2625" y="1925"/>
              <a:ext cx="407" cy="292"/>
            </a:xfrm>
            <a:custGeom>
              <a:avLst/>
              <a:gdLst>
                <a:gd name="T0" fmla="*/ 251 w 470"/>
                <a:gd name="T1" fmla="*/ 281 h 414"/>
                <a:gd name="T2" fmla="*/ 378 w 470"/>
                <a:gd name="T3" fmla="*/ 281 h 414"/>
                <a:gd name="T4" fmla="*/ 378 w 470"/>
                <a:gd name="T5" fmla="*/ 212 h 414"/>
                <a:gd name="T6" fmla="*/ 202 w 470"/>
                <a:gd name="T7" fmla="*/ 206 h 414"/>
                <a:gd name="T8" fmla="*/ 209 w 470"/>
                <a:gd name="T9" fmla="*/ 166 h 414"/>
                <a:gd name="T10" fmla="*/ 236 w 470"/>
                <a:gd name="T11" fmla="*/ 103 h 414"/>
                <a:gd name="T12" fmla="*/ 363 w 470"/>
                <a:gd name="T13" fmla="*/ 121 h 414"/>
                <a:gd name="T14" fmla="*/ 279 w 470"/>
                <a:gd name="T15" fmla="*/ 51 h 414"/>
                <a:gd name="T16" fmla="*/ 209 w 470"/>
                <a:gd name="T17" fmla="*/ 23 h 414"/>
                <a:gd name="T18" fmla="*/ 93 w 470"/>
                <a:gd name="T19" fmla="*/ 23 h 414"/>
                <a:gd name="T20" fmla="*/ 82 w 470"/>
                <a:gd name="T21" fmla="*/ 12 h 414"/>
                <a:gd name="T22" fmla="*/ 10 w 470"/>
                <a:gd name="T23" fmla="*/ 93 h 414"/>
                <a:gd name="T24" fmla="*/ 40 w 470"/>
                <a:gd name="T25" fmla="*/ 257 h 414"/>
                <a:gd name="T26" fmla="*/ 251 w 470"/>
                <a:gd name="T27" fmla="*/ 281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0"/>
                <a:gd name="T43" fmla="*/ 0 h 414"/>
                <a:gd name="T44" fmla="*/ 470 w 470"/>
                <a:gd name="T45" fmla="*/ 414 h 4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0" h="414">
                  <a:moveTo>
                    <a:pt x="290" y="398"/>
                  </a:moveTo>
                  <a:cubicBezTo>
                    <a:pt x="355" y="403"/>
                    <a:pt x="412" y="414"/>
                    <a:pt x="436" y="398"/>
                  </a:cubicBezTo>
                  <a:cubicBezTo>
                    <a:pt x="460" y="382"/>
                    <a:pt x="470" y="318"/>
                    <a:pt x="436" y="300"/>
                  </a:cubicBezTo>
                  <a:cubicBezTo>
                    <a:pt x="402" y="282"/>
                    <a:pt x="265" y="303"/>
                    <a:pt x="233" y="292"/>
                  </a:cubicBezTo>
                  <a:cubicBezTo>
                    <a:pt x="201" y="281"/>
                    <a:pt x="235" y="260"/>
                    <a:pt x="241" y="236"/>
                  </a:cubicBezTo>
                  <a:cubicBezTo>
                    <a:pt x="247" y="212"/>
                    <a:pt x="242" y="157"/>
                    <a:pt x="272" y="146"/>
                  </a:cubicBezTo>
                  <a:cubicBezTo>
                    <a:pt x="302" y="135"/>
                    <a:pt x="411" y="183"/>
                    <a:pt x="419" y="171"/>
                  </a:cubicBezTo>
                  <a:cubicBezTo>
                    <a:pt x="427" y="159"/>
                    <a:pt x="352" y="96"/>
                    <a:pt x="322" y="73"/>
                  </a:cubicBezTo>
                  <a:cubicBezTo>
                    <a:pt x="292" y="50"/>
                    <a:pt x="277" y="40"/>
                    <a:pt x="241" y="33"/>
                  </a:cubicBezTo>
                  <a:cubicBezTo>
                    <a:pt x="205" y="26"/>
                    <a:pt x="131" y="35"/>
                    <a:pt x="107" y="32"/>
                  </a:cubicBezTo>
                  <a:cubicBezTo>
                    <a:pt x="83" y="29"/>
                    <a:pt x="111" y="0"/>
                    <a:pt x="95" y="17"/>
                  </a:cubicBezTo>
                  <a:cubicBezTo>
                    <a:pt x="79" y="34"/>
                    <a:pt x="19" y="74"/>
                    <a:pt x="11" y="132"/>
                  </a:cubicBezTo>
                  <a:cubicBezTo>
                    <a:pt x="3" y="190"/>
                    <a:pt x="0" y="321"/>
                    <a:pt x="46" y="365"/>
                  </a:cubicBezTo>
                  <a:cubicBezTo>
                    <a:pt x="92" y="409"/>
                    <a:pt x="221" y="390"/>
                    <a:pt x="290" y="39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21" name="Freeform 67"/>
            <p:cNvSpPr>
              <a:spLocks/>
            </p:cNvSpPr>
            <p:nvPr/>
          </p:nvSpPr>
          <p:spPr bwMode="auto">
            <a:xfrm>
              <a:off x="1615" y="1972"/>
              <a:ext cx="406" cy="228"/>
            </a:xfrm>
            <a:custGeom>
              <a:avLst/>
              <a:gdLst>
                <a:gd name="T0" fmla="*/ 381 w 559"/>
                <a:gd name="T1" fmla="*/ 228 h 454"/>
                <a:gd name="T2" fmla="*/ 351 w 559"/>
                <a:gd name="T3" fmla="*/ 216 h 454"/>
                <a:gd name="T4" fmla="*/ 339 w 559"/>
                <a:gd name="T5" fmla="*/ 159 h 454"/>
                <a:gd name="T6" fmla="*/ 174 w 559"/>
                <a:gd name="T7" fmla="*/ 151 h 454"/>
                <a:gd name="T8" fmla="*/ 186 w 559"/>
                <a:gd name="T9" fmla="*/ 122 h 454"/>
                <a:gd name="T10" fmla="*/ 222 w 559"/>
                <a:gd name="T11" fmla="*/ 147 h 454"/>
                <a:gd name="T12" fmla="*/ 280 w 559"/>
                <a:gd name="T13" fmla="*/ 155 h 454"/>
                <a:gd name="T14" fmla="*/ 233 w 559"/>
                <a:gd name="T15" fmla="*/ 49 h 454"/>
                <a:gd name="T16" fmla="*/ 174 w 559"/>
                <a:gd name="T17" fmla="*/ 41 h 454"/>
                <a:gd name="T18" fmla="*/ 86 w 559"/>
                <a:gd name="T19" fmla="*/ 12 h 454"/>
                <a:gd name="T20" fmla="*/ 9 w 559"/>
                <a:gd name="T21" fmla="*/ 114 h 454"/>
                <a:gd name="T22" fmla="*/ 27 w 559"/>
                <a:gd name="T23" fmla="*/ 203 h 454"/>
                <a:gd name="T24" fmla="*/ 110 w 559"/>
                <a:gd name="T25" fmla="*/ 220 h 454"/>
                <a:gd name="T26" fmla="*/ 198 w 559"/>
                <a:gd name="T27" fmla="*/ 220 h 454"/>
                <a:gd name="T28" fmla="*/ 381 w 559"/>
                <a:gd name="T29" fmla="*/ 228 h 4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9"/>
                <a:gd name="T46" fmla="*/ 0 h 454"/>
                <a:gd name="T47" fmla="*/ 559 w 559"/>
                <a:gd name="T48" fmla="*/ 454 h 4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9" h="454">
                  <a:moveTo>
                    <a:pt x="524" y="454"/>
                  </a:moveTo>
                  <a:cubicBezTo>
                    <a:pt x="559" y="453"/>
                    <a:pt x="493" y="453"/>
                    <a:pt x="483" y="430"/>
                  </a:cubicBezTo>
                  <a:cubicBezTo>
                    <a:pt x="473" y="407"/>
                    <a:pt x="507" y="338"/>
                    <a:pt x="467" y="316"/>
                  </a:cubicBezTo>
                  <a:cubicBezTo>
                    <a:pt x="427" y="294"/>
                    <a:pt x="275" y="312"/>
                    <a:pt x="240" y="300"/>
                  </a:cubicBezTo>
                  <a:cubicBezTo>
                    <a:pt x="205" y="288"/>
                    <a:pt x="245" y="244"/>
                    <a:pt x="256" y="243"/>
                  </a:cubicBezTo>
                  <a:cubicBezTo>
                    <a:pt x="267" y="242"/>
                    <a:pt x="283" y="281"/>
                    <a:pt x="305" y="292"/>
                  </a:cubicBezTo>
                  <a:cubicBezTo>
                    <a:pt x="327" y="303"/>
                    <a:pt x="383" y="340"/>
                    <a:pt x="386" y="308"/>
                  </a:cubicBezTo>
                  <a:cubicBezTo>
                    <a:pt x="389" y="276"/>
                    <a:pt x="345" y="135"/>
                    <a:pt x="321" y="97"/>
                  </a:cubicBezTo>
                  <a:cubicBezTo>
                    <a:pt x="297" y="59"/>
                    <a:pt x="274" y="93"/>
                    <a:pt x="240" y="81"/>
                  </a:cubicBezTo>
                  <a:cubicBezTo>
                    <a:pt x="206" y="69"/>
                    <a:pt x="156" y="0"/>
                    <a:pt x="118" y="24"/>
                  </a:cubicBezTo>
                  <a:cubicBezTo>
                    <a:pt x="80" y="48"/>
                    <a:pt x="26" y="164"/>
                    <a:pt x="13" y="227"/>
                  </a:cubicBezTo>
                  <a:cubicBezTo>
                    <a:pt x="0" y="290"/>
                    <a:pt x="14" y="370"/>
                    <a:pt x="37" y="405"/>
                  </a:cubicBezTo>
                  <a:cubicBezTo>
                    <a:pt x="60" y="440"/>
                    <a:pt x="112" y="433"/>
                    <a:pt x="151" y="438"/>
                  </a:cubicBezTo>
                  <a:cubicBezTo>
                    <a:pt x="190" y="443"/>
                    <a:pt x="210" y="435"/>
                    <a:pt x="272" y="438"/>
                  </a:cubicBezTo>
                  <a:cubicBezTo>
                    <a:pt x="334" y="441"/>
                    <a:pt x="480" y="454"/>
                    <a:pt x="524" y="454"/>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5" name="Group 68"/>
          <p:cNvGrpSpPr>
            <a:grpSpLocks/>
          </p:cNvGrpSpPr>
          <p:nvPr/>
        </p:nvGrpSpPr>
        <p:grpSpPr bwMode="auto">
          <a:xfrm>
            <a:off x="7416800" y="3419094"/>
            <a:ext cx="668338" cy="812800"/>
            <a:chOff x="4290" y="1791"/>
            <a:chExt cx="487" cy="726"/>
          </a:xfrm>
        </p:grpSpPr>
        <p:sp>
          <p:nvSpPr>
            <p:cNvPr id="5204" name="Freeform 69"/>
            <p:cNvSpPr>
              <a:spLocks/>
            </p:cNvSpPr>
            <p:nvPr/>
          </p:nvSpPr>
          <p:spPr bwMode="auto">
            <a:xfrm>
              <a:off x="4401" y="1791"/>
              <a:ext cx="228" cy="140"/>
            </a:xfrm>
            <a:custGeom>
              <a:avLst/>
              <a:gdLst>
                <a:gd name="T0" fmla="*/ 0 w 246"/>
                <a:gd name="T1" fmla="*/ 62 h 128"/>
                <a:gd name="T2" fmla="*/ 95 w 246"/>
                <a:gd name="T3" fmla="*/ 5 h 128"/>
                <a:gd name="T4" fmla="*/ 170 w 246"/>
                <a:gd name="T5" fmla="*/ 32 h 128"/>
                <a:gd name="T6" fmla="*/ 203 w 246"/>
                <a:gd name="T7" fmla="*/ 71 h 128"/>
                <a:gd name="T8" fmla="*/ 228 w 246"/>
                <a:gd name="T9" fmla="*/ 14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5" name="Freeform 70"/>
            <p:cNvSpPr>
              <a:spLocks/>
            </p:cNvSpPr>
            <p:nvPr/>
          </p:nvSpPr>
          <p:spPr bwMode="auto">
            <a:xfrm>
              <a:off x="4366" y="1792"/>
              <a:ext cx="267" cy="275"/>
            </a:xfrm>
            <a:custGeom>
              <a:avLst/>
              <a:gdLst>
                <a:gd name="T0" fmla="*/ 102 w 373"/>
                <a:gd name="T1" fmla="*/ 263 h 332"/>
                <a:gd name="T2" fmla="*/ 21 w 373"/>
                <a:gd name="T3" fmla="*/ 209 h 332"/>
                <a:gd name="T4" fmla="*/ 21 w 373"/>
                <a:gd name="T5" fmla="*/ 75 h 332"/>
                <a:gd name="T6" fmla="*/ 149 w 373"/>
                <a:gd name="T7" fmla="*/ 7 h 332"/>
                <a:gd name="T8" fmla="*/ 259 w 373"/>
                <a:gd name="T9" fmla="*/ 122 h 332"/>
                <a:gd name="T10" fmla="*/ 195 w 373"/>
                <a:gd name="T11" fmla="*/ 249 h 332"/>
                <a:gd name="T12" fmla="*/ 102 w 373"/>
                <a:gd name="T13" fmla="*/ 26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206" name="Line 71"/>
            <p:cNvSpPr>
              <a:spLocks noChangeShapeType="1"/>
            </p:cNvSpPr>
            <p:nvPr/>
          </p:nvSpPr>
          <p:spPr bwMode="auto">
            <a:xfrm>
              <a:off x="4338" y="1843"/>
              <a:ext cx="302"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207" name="Freeform 72"/>
            <p:cNvSpPr>
              <a:spLocks/>
            </p:cNvSpPr>
            <p:nvPr/>
          </p:nvSpPr>
          <p:spPr bwMode="auto">
            <a:xfrm>
              <a:off x="4290" y="1819"/>
              <a:ext cx="487" cy="698"/>
            </a:xfrm>
            <a:custGeom>
              <a:avLst/>
              <a:gdLst>
                <a:gd name="T0" fmla="*/ 229 w 584"/>
                <a:gd name="T1" fmla="*/ 476 h 819"/>
                <a:gd name="T2" fmla="*/ 200 w 584"/>
                <a:gd name="T3" fmla="*/ 650 h 819"/>
                <a:gd name="T4" fmla="*/ 91 w 584"/>
                <a:gd name="T5" fmla="*/ 643 h 819"/>
                <a:gd name="T6" fmla="*/ 74 w 584"/>
                <a:gd name="T7" fmla="*/ 323 h 819"/>
                <a:gd name="T8" fmla="*/ 0 w 584"/>
                <a:gd name="T9" fmla="*/ 47 h 819"/>
                <a:gd name="T10" fmla="*/ 74 w 584"/>
                <a:gd name="T11" fmla="*/ 40 h 819"/>
                <a:gd name="T12" fmla="*/ 148 w 584"/>
                <a:gd name="T13" fmla="*/ 234 h 819"/>
                <a:gd name="T14" fmla="*/ 229 w 584"/>
                <a:gd name="T15" fmla="*/ 247 h 819"/>
                <a:gd name="T16" fmla="*/ 281 w 584"/>
                <a:gd name="T17" fmla="*/ 244 h 819"/>
                <a:gd name="T18" fmla="*/ 399 w 584"/>
                <a:gd name="T19" fmla="*/ 67 h 819"/>
                <a:gd name="T20" fmla="*/ 487 w 584"/>
                <a:gd name="T21" fmla="*/ 95 h 819"/>
                <a:gd name="T22" fmla="*/ 399 w 584"/>
                <a:gd name="T23" fmla="*/ 296 h 819"/>
                <a:gd name="T24" fmla="*/ 351 w 584"/>
                <a:gd name="T25" fmla="*/ 392 h 819"/>
                <a:gd name="T26" fmla="*/ 351 w 584"/>
                <a:gd name="T27" fmla="*/ 516 h 819"/>
                <a:gd name="T28" fmla="*/ 394 w 584"/>
                <a:gd name="T29" fmla="*/ 650 h 819"/>
                <a:gd name="T30" fmla="*/ 303 w 584"/>
                <a:gd name="T31" fmla="*/ 650 h 819"/>
                <a:gd name="T32" fmla="*/ 229 w 584"/>
                <a:gd name="T33" fmla="*/ 476 h 8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4"/>
                <a:gd name="T52" fmla="*/ 0 h 819"/>
                <a:gd name="T53" fmla="*/ 584 w 584"/>
                <a:gd name="T54" fmla="*/ 819 h 8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4" h="819">
                  <a:moveTo>
                    <a:pt x="275" y="558"/>
                  </a:moveTo>
                  <a:cubicBezTo>
                    <a:pt x="255" y="558"/>
                    <a:pt x="268" y="730"/>
                    <a:pt x="240" y="763"/>
                  </a:cubicBezTo>
                  <a:cubicBezTo>
                    <a:pt x="212" y="796"/>
                    <a:pt x="134" y="819"/>
                    <a:pt x="109" y="755"/>
                  </a:cubicBezTo>
                  <a:cubicBezTo>
                    <a:pt x="84" y="691"/>
                    <a:pt x="107" y="496"/>
                    <a:pt x="89" y="379"/>
                  </a:cubicBezTo>
                  <a:cubicBezTo>
                    <a:pt x="71" y="262"/>
                    <a:pt x="0" y="110"/>
                    <a:pt x="0" y="55"/>
                  </a:cubicBezTo>
                  <a:cubicBezTo>
                    <a:pt x="0" y="0"/>
                    <a:pt x="59" y="11"/>
                    <a:pt x="89" y="47"/>
                  </a:cubicBezTo>
                  <a:cubicBezTo>
                    <a:pt x="119" y="83"/>
                    <a:pt x="147" y="234"/>
                    <a:pt x="178" y="274"/>
                  </a:cubicBezTo>
                  <a:cubicBezTo>
                    <a:pt x="209" y="314"/>
                    <a:pt x="249" y="288"/>
                    <a:pt x="275" y="290"/>
                  </a:cubicBezTo>
                  <a:cubicBezTo>
                    <a:pt x="301" y="292"/>
                    <a:pt x="303" y="321"/>
                    <a:pt x="337" y="286"/>
                  </a:cubicBezTo>
                  <a:cubicBezTo>
                    <a:pt x="371" y="251"/>
                    <a:pt x="437" y="108"/>
                    <a:pt x="478" y="79"/>
                  </a:cubicBezTo>
                  <a:cubicBezTo>
                    <a:pt x="519" y="50"/>
                    <a:pt x="584" y="67"/>
                    <a:pt x="584" y="112"/>
                  </a:cubicBezTo>
                  <a:cubicBezTo>
                    <a:pt x="584" y="157"/>
                    <a:pt x="505" y="289"/>
                    <a:pt x="478" y="347"/>
                  </a:cubicBezTo>
                  <a:cubicBezTo>
                    <a:pt x="451" y="405"/>
                    <a:pt x="430" y="417"/>
                    <a:pt x="421" y="460"/>
                  </a:cubicBezTo>
                  <a:cubicBezTo>
                    <a:pt x="412" y="503"/>
                    <a:pt x="413" y="556"/>
                    <a:pt x="421" y="606"/>
                  </a:cubicBezTo>
                  <a:cubicBezTo>
                    <a:pt x="429" y="656"/>
                    <a:pt x="482" y="737"/>
                    <a:pt x="472" y="763"/>
                  </a:cubicBezTo>
                  <a:cubicBezTo>
                    <a:pt x="462" y="789"/>
                    <a:pt x="396" y="797"/>
                    <a:pt x="363" y="763"/>
                  </a:cubicBezTo>
                  <a:cubicBezTo>
                    <a:pt x="330" y="729"/>
                    <a:pt x="295" y="558"/>
                    <a:pt x="275" y="558"/>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grpSp>
      <p:grpSp>
        <p:nvGrpSpPr>
          <p:cNvPr id="6" name="Group 73"/>
          <p:cNvGrpSpPr>
            <a:grpSpLocks/>
          </p:cNvGrpSpPr>
          <p:nvPr/>
        </p:nvGrpSpPr>
        <p:grpSpPr bwMode="auto">
          <a:xfrm>
            <a:off x="8026400" y="3611182"/>
            <a:ext cx="501650" cy="698500"/>
            <a:chOff x="5009" y="1915"/>
            <a:chExt cx="365" cy="624"/>
          </a:xfrm>
        </p:grpSpPr>
        <p:sp>
          <p:nvSpPr>
            <p:cNvPr id="5200" name="Freeform 74"/>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1" name="Freeform 75"/>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202" name="Freeform 76"/>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203" name="Line 77"/>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grpSp>
        <p:nvGrpSpPr>
          <p:cNvPr id="7" name="Group 78"/>
          <p:cNvGrpSpPr>
            <a:grpSpLocks/>
          </p:cNvGrpSpPr>
          <p:nvPr/>
        </p:nvGrpSpPr>
        <p:grpSpPr bwMode="auto">
          <a:xfrm>
            <a:off x="8561388" y="3719132"/>
            <a:ext cx="390525" cy="608012"/>
            <a:chOff x="5009" y="1915"/>
            <a:chExt cx="365" cy="624"/>
          </a:xfrm>
        </p:grpSpPr>
        <p:sp>
          <p:nvSpPr>
            <p:cNvPr id="5196" name="Freeform 79"/>
            <p:cNvSpPr>
              <a:spLocks/>
            </p:cNvSpPr>
            <p:nvPr/>
          </p:nvSpPr>
          <p:spPr bwMode="auto">
            <a:xfrm>
              <a:off x="5009" y="1962"/>
              <a:ext cx="365" cy="577"/>
            </a:xfrm>
            <a:custGeom>
              <a:avLst/>
              <a:gdLst>
                <a:gd name="T0" fmla="*/ 192 w 365"/>
                <a:gd name="T1" fmla="*/ 400 h 577"/>
                <a:gd name="T2" fmla="*/ 127 w 365"/>
                <a:gd name="T3" fmla="*/ 538 h 577"/>
                <a:gd name="T4" fmla="*/ 21 w 365"/>
                <a:gd name="T5" fmla="*/ 529 h 577"/>
                <a:gd name="T6" fmla="*/ 86 w 365"/>
                <a:gd name="T7" fmla="*/ 367 h 577"/>
                <a:gd name="T8" fmla="*/ 59 w 365"/>
                <a:gd name="T9" fmla="*/ 254 h 577"/>
                <a:gd name="T10" fmla="*/ 21 w 365"/>
                <a:gd name="T11" fmla="*/ 181 h 577"/>
                <a:gd name="T12" fmla="*/ 5 w 365"/>
                <a:gd name="T13" fmla="*/ 26 h 577"/>
                <a:gd name="T14" fmla="*/ 54 w 365"/>
                <a:gd name="T15" fmla="*/ 26 h 577"/>
                <a:gd name="T16" fmla="*/ 94 w 365"/>
                <a:gd name="T17" fmla="*/ 156 h 577"/>
                <a:gd name="T18" fmla="*/ 186 w 365"/>
                <a:gd name="T19" fmla="*/ 168 h 577"/>
                <a:gd name="T20" fmla="*/ 273 w 365"/>
                <a:gd name="T21" fmla="*/ 100 h 577"/>
                <a:gd name="T22" fmla="*/ 362 w 365"/>
                <a:gd name="T23" fmla="*/ 140 h 577"/>
                <a:gd name="T24" fmla="*/ 289 w 365"/>
                <a:gd name="T25" fmla="*/ 237 h 577"/>
                <a:gd name="T26" fmla="*/ 305 w 365"/>
                <a:gd name="T27" fmla="*/ 400 h 577"/>
                <a:gd name="T28" fmla="*/ 321 w 365"/>
                <a:gd name="T29" fmla="*/ 538 h 577"/>
                <a:gd name="T30" fmla="*/ 232 w 365"/>
                <a:gd name="T31" fmla="*/ 554 h 577"/>
                <a:gd name="T32" fmla="*/ 192 w 365"/>
                <a:gd name="T33" fmla="*/ 400 h 5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5"/>
                <a:gd name="T52" fmla="*/ 0 h 577"/>
                <a:gd name="T53" fmla="*/ 365 w 365"/>
                <a:gd name="T54" fmla="*/ 577 h 5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5" h="577">
                  <a:moveTo>
                    <a:pt x="192" y="400"/>
                  </a:moveTo>
                  <a:cubicBezTo>
                    <a:pt x="175" y="397"/>
                    <a:pt x="155" y="517"/>
                    <a:pt x="127" y="538"/>
                  </a:cubicBezTo>
                  <a:cubicBezTo>
                    <a:pt x="99" y="559"/>
                    <a:pt x="28" y="557"/>
                    <a:pt x="21" y="529"/>
                  </a:cubicBezTo>
                  <a:cubicBezTo>
                    <a:pt x="14" y="501"/>
                    <a:pt x="80" y="413"/>
                    <a:pt x="86" y="367"/>
                  </a:cubicBezTo>
                  <a:cubicBezTo>
                    <a:pt x="92" y="321"/>
                    <a:pt x="70" y="285"/>
                    <a:pt x="59" y="254"/>
                  </a:cubicBezTo>
                  <a:cubicBezTo>
                    <a:pt x="48" y="223"/>
                    <a:pt x="30" y="219"/>
                    <a:pt x="21" y="181"/>
                  </a:cubicBezTo>
                  <a:cubicBezTo>
                    <a:pt x="12" y="143"/>
                    <a:pt x="0" y="52"/>
                    <a:pt x="5" y="26"/>
                  </a:cubicBezTo>
                  <a:cubicBezTo>
                    <a:pt x="10" y="0"/>
                    <a:pt x="39" y="4"/>
                    <a:pt x="54" y="26"/>
                  </a:cubicBezTo>
                  <a:cubicBezTo>
                    <a:pt x="69" y="48"/>
                    <a:pt x="72" y="132"/>
                    <a:pt x="94" y="156"/>
                  </a:cubicBezTo>
                  <a:cubicBezTo>
                    <a:pt x="116" y="180"/>
                    <a:pt x="156" y="177"/>
                    <a:pt x="186" y="168"/>
                  </a:cubicBezTo>
                  <a:cubicBezTo>
                    <a:pt x="216" y="159"/>
                    <a:pt x="244" y="105"/>
                    <a:pt x="273" y="100"/>
                  </a:cubicBezTo>
                  <a:cubicBezTo>
                    <a:pt x="302" y="95"/>
                    <a:pt x="359" y="117"/>
                    <a:pt x="362" y="140"/>
                  </a:cubicBezTo>
                  <a:cubicBezTo>
                    <a:pt x="365" y="163"/>
                    <a:pt x="299" y="194"/>
                    <a:pt x="289" y="237"/>
                  </a:cubicBezTo>
                  <a:cubicBezTo>
                    <a:pt x="279" y="280"/>
                    <a:pt x="300" y="350"/>
                    <a:pt x="305" y="400"/>
                  </a:cubicBezTo>
                  <a:cubicBezTo>
                    <a:pt x="310" y="450"/>
                    <a:pt x="333" y="512"/>
                    <a:pt x="321" y="538"/>
                  </a:cubicBezTo>
                  <a:cubicBezTo>
                    <a:pt x="309" y="564"/>
                    <a:pt x="253" y="577"/>
                    <a:pt x="232" y="554"/>
                  </a:cubicBezTo>
                  <a:cubicBezTo>
                    <a:pt x="211" y="531"/>
                    <a:pt x="227" y="403"/>
                    <a:pt x="192" y="400"/>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7" name="Freeform 80"/>
            <p:cNvSpPr>
              <a:spLocks/>
            </p:cNvSpPr>
            <p:nvPr/>
          </p:nvSpPr>
          <p:spPr bwMode="auto">
            <a:xfrm>
              <a:off x="5055" y="1915"/>
              <a:ext cx="242" cy="234"/>
            </a:xfrm>
            <a:custGeom>
              <a:avLst/>
              <a:gdLst>
                <a:gd name="T0" fmla="*/ 93 w 373"/>
                <a:gd name="T1" fmla="*/ 223 h 332"/>
                <a:gd name="T2" fmla="*/ 19 w 373"/>
                <a:gd name="T3" fmla="*/ 178 h 332"/>
                <a:gd name="T4" fmla="*/ 19 w 373"/>
                <a:gd name="T5" fmla="*/ 63 h 332"/>
                <a:gd name="T6" fmla="*/ 135 w 373"/>
                <a:gd name="T7" fmla="*/ 6 h 332"/>
                <a:gd name="T8" fmla="*/ 235 w 373"/>
                <a:gd name="T9" fmla="*/ 104 h 332"/>
                <a:gd name="T10" fmla="*/ 177 w 373"/>
                <a:gd name="T11" fmla="*/ 212 h 332"/>
                <a:gd name="T12" fmla="*/ 93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8" name="Freeform 81"/>
            <p:cNvSpPr>
              <a:spLocks/>
            </p:cNvSpPr>
            <p:nvPr/>
          </p:nvSpPr>
          <p:spPr bwMode="auto">
            <a:xfrm>
              <a:off x="5085" y="1921"/>
              <a:ext cx="210" cy="110"/>
            </a:xfrm>
            <a:custGeom>
              <a:avLst/>
              <a:gdLst>
                <a:gd name="T0" fmla="*/ 0 w 246"/>
                <a:gd name="T1" fmla="*/ 49 h 128"/>
                <a:gd name="T2" fmla="*/ 87 w 246"/>
                <a:gd name="T3" fmla="*/ 4 h 128"/>
                <a:gd name="T4" fmla="*/ 156 w 246"/>
                <a:gd name="T5" fmla="*/ 25 h 128"/>
                <a:gd name="T6" fmla="*/ 187 w 246"/>
                <a:gd name="T7" fmla="*/ 56 h 128"/>
                <a:gd name="T8" fmla="*/ 210 w 246"/>
                <a:gd name="T9" fmla="*/ 110 h 128"/>
                <a:gd name="T10" fmla="*/ 0 60000 65536"/>
                <a:gd name="T11" fmla="*/ 0 60000 65536"/>
                <a:gd name="T12" fmla="*/ 0 60000 65536"/>
                <a:gd name="T13" fmla="*/ 0 60000 65536"/>
                <a:gd name="T14" fmla="*/ 0 60000 65536"/>
                <a:gd name="T15" fmla="*/ 0 w 246"/>
                <a:gd name="T16" fmla="*/ 0 h 128"/>
                <a:gd name="T17" fmla="*/ 246 w 246"/>
                <a:gd name="T18" fmla="*/ 128 h 128"/>
              </a:gdLst>
              <a:ahLst/>
              <a:cxnLst>
                <a:cxn ang="T10">
                  <a:pos x="T0" y="T1"/>
                </a:cxn>
                <a:cxn ang="T11">
                  <a:pos x="T2" y="T3"/>
                </a:cxn>
                <a:cxn ang="T12">
                  <a:pos x="T4" y="T5"/>
                </a:cxn>
                <a:cxn ang="T13">
                  <a:pos x="T6" y="T7"/>
                </a:cxn>
                <a:cxn ang="T14">
                  <a:pos x="T8" y="T9"/>
                </a:cxn>
              </a:cxnLst>
              <a:rect l="T15" t="T16" r="T17" b="T18"/>
              <a:pathLst>
                <a:path w="246" h="128">
                  <a:moveTo>
                    <a:pt x="0" y="57"/>
                  </a:moveTo>
                  <a:cubicBezTo>
                    <a:pt x="17" y="48"/>
                    <a:pt x="72" y="10"/>
                    <a:pt x="102" y="5"/>
                  </a:cubicBezTo>
                  <a:cubicBezTo>
                    <a:pt x="132" y="0"/>
                    <a:pt x="164" y="19"/>
                    <a:pt x="183" y="29"/>
                  </a:cubicBezTo>
                  <a:cubicBezTo>
                    <a:pt x="202" y="39"/>
                    <a:pt x="209" y="49"/>
                    <a:pt x="219" y="65"/>
                  </a:cubicBezTo>
                  <a:cubicBezTo>
                    <a:pt x="229" y="81"/>
                    <a:pt x="241" y="115"/>
                    <a:pt x="246" y="128"/>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sp>
          <p:nvSpPr>
            <p:cNvPr id="5199" name="Line 82"/>
            <p:cNvSpPr>
              <a:spLocks noChangeShapeType="1"/>
            </p:cNvSpPr>
            <p:nvPr/>
          </p:nvSpPr>
          <p:spPr bwMode="auto">
            <a:xfrm>
              <a:off x="5019" y="1955"/>
              <a:ext cx="274"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grpSp>
      <p:sp>
        <p:nvSpPr>
          <p:cNvPr id="307283" name="Line 83"/>
          <p:cNvSpPr>
            <a:spLocks noChangeShapeType="1"/>
          </p:cNvSpPr>
          <p:nvPr/>
        </p:nvSpPr>
        <p:spPr bwMode="auto">
          <a:xfrm>
            <a:off x="4640263" y="1536319"/>
            <a:ext cx="504825"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4" name="Line 84"/>
          <p:cNvSpPr>
            <a:spLocks noChangeShapeType="1"/>
          </p:cNvSpPr>
          <p:nvPr/>
        </p:nvSpPr>
        <p:spPr bwMode="auto">
          <a:xfrm flipH="1" flipV="1">
            <a:off x="4064000" y="1536319"/>
            <a:ext cx="504825" cy="0"/>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285" name="Rectangle 85"/>
          <p:cNvSpPr>
            <a:spLocks noChangeArrowheads="1"/>
          </p:cNvSpPr>
          <p:nvPr/>
        </p:nvSpPr>
        <p:spPr bwMode="auto">
          <a:xfrm>
            <a:off x="4640263" y="888619"/>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6" name="Rectangle 86"/>
          <p:cNvSpPr>
            <a:spLocks noChangeArrowheads="1"/>
          </p:cNvSpPr>
          <p:nvPr/>
        </p:nvSpPr>
        <p:spPr bwMode="auto">
          <a:xfrm>
            <a:off x="3992563" y="888619"/>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CC99"/>
                </a:solidFill>
                <a:latin typeface="Bookman Old Style" pitchFamily="18" charset="0"/>
              </a:rPr>
              <a:t>F</a:t>
            </a:r>
            <a:r>
              <a:rPr lang="en-US" altLang="ja-JP" baseline="-25000">
                <a:solidFill>
                  <a:srgbClr val="00CC99"/>
                </a:solidFill>
              </a:rPr>
              <a:t> 2</a:t>
            </a:r>
          </a:p>
        </p:txBody>
      </p:sp>
      <p:sp>
        <p:nvSpPr>
          <p:cNvPr id="307287" name="Rectangle 87"/>
          <p:cNvSpPr>
            <a:spLocks noChangeArrowheads="1"/>
          </p:cNvSpPr>
          <p:nvPr/>
        </p:nvSpPr>
        <p:spPr bwMode="auto">
          <a:xfrm>
            <a:off x="1255713" y="2474532"/>
            <a:ext cx="2016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① </a:t>
            </a:r>
            <a:r>
              <a:rPr lang="en-US" altLang="ja-JP" i="1">
                <a:solidFill>
                  <a:srgbClr val="00CC99"/>
                </a:solidFill>
                <a:latin typeface="Bookman Old Style" pitchFamily="18" charset="0"/>
              </a:rPr>
              <a:t>F </a:t>
            </a:r>
            <a:r>
              <a:rPr lang="en-US" altLang="ja-JP" baseline="-25000">
                <a:solidFill>
                  <a:srgbClr val="00CC99"/>
                </a:solidFill>
              </a:rPr>
              <a:t>2 </a:t>
            </a:r>
            <a:r>
              <a:rPr lang="en-US" altLang="ja-JP">
                <a:solidFill>
                  <a:srgbClr val="000000"/>
                </a:solidFill>
              </a:rPr>
              <a:t>&lt;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8" name="Rectangle 88"/>
          <p:cNvSpPr>
            <a:spLocks noChangeArrowheads="1"/>
          </p:cNvSpPr>
          <p:nvPr/>
        </p:nvSpPr>
        <p:spPr bwMode="auto">
          <a:xfrm>
            <a:off x="3776663" y="2474532"/>
            <a:ext cx="1979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②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307289" name="Rectangle 89"/>
          <p:cNvSpPr>
            <a:spLocks noChangeArrowheads="1"/>
          </p:cNvSpPr>
          <p:nvPr/>
        </p:nvSpPr>
        <p:spPr bwMode="auto">
          <a:xfrm>
            <a:off x="6008688" y="2472944"/>
            <a:ext cx="2051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a:solidFill>
                  <a:srgbClr val="000000"/>
                </a:solidFill>
                <a:latin typeface="Bookman Old Style" pitchFamily="18" charset="0"/>
              </a:rPr>
              <a:t>③ </a:t>
            </a:r>
            <a:r>
              <a:rPr lang="en-US" altLang="ja-JP" i="1">
                <a:solidFill>
                  <a:srgbClr val="00CC99"/>
                </a:solidFill>
                <a:latin typeface="Bookman Old Style" pitchFamily="18" charset="0"/>
              </a:rPr>
              <a:t>F</a:t>
            </a:r>
            <a:r>
              <a:rPr lang="en-US" altLang="ja-JP" baseline="-25000">
                <a:solidFill>
                  <a:srgbClr val="00CC99"/>
                </a:solidFill>
              </a:rPr>
              <a:t> 2 </a:t>
            </a:r>
            <a:r>
              <a:rPr lang="en-US" altLang="ja-JP">
                <a:solidFill>
                  <a:srgbClr val="000000"/>
                </a:solidFill>
              </a:rPr>
              <a:t>&gt; </a:t>
            </a:r>
            <a:r>
              <a:rPr lang="en-US" altLang="ja-JP" i="1">
                <a:solidFill>
                  <a:srgbClr val="FF0000"/>
                </a:solidFill>
                <a:latin typeface="Bookman Old Style" pitchFamily="18" charset="0"/>
              </a:rPr>
              <a:t>F</a:t>
            </a:r>
            <a:r>
              <a:rPr lang="en-US" altLang="ja-JP" i="1" baseline="-25000">
                <a:solidFill>
                  <a:srgbClr val="FF0000"/>
                </a:solidFill>
                <a:latin typeface="Bookman Old Style" pitchFamily="18" charset="0"/>
              </a:rPr>
              <a:t> </a:t>
            </a:r>
            <a:r>
              <a:rPr lang="en-US" altLang="ja-JP" baseline="-25000">
                <a:solidFill>
                  <a:srgbClr val="FF0000"/>
                </a:solidFill>
              </a:rPr>
              <a:t>1</a:t>
            </a:r>
          </a:p>
        </p:txBody>
      </p:sp>
      <p:sp>
        <p:nvSpPr>
          <p:cNvPr id="5148" name="Rectangle 101"/>
          <p:cNvSpPr>
            <a:spLocks noChangeArrowheads="1"/>
          </p:cNvSpPr>
          <p:nvPr/>
        </p:nvSpPr>
        <p:spPr bwMode="auto">
          <a:xfrm>
            <a:off x="0" y="-51807"/>
            <a:ext cx="26352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b="1" dirty="0">
                <a:solidFill>
                  <a:srgbClr val="0000FF"/>
                </a:solidFill>
              </a:rPr>
              <a:t>第</a:t>
            </a:r>
            <a:r>
              <a:rPr lang="en-US" altLang="ja-JP" b="1" dirty="0">
                <a:solidFill>
                  <a:srgbClr val="0000FF"/>
                </a:solidFill>
              </a:rPr>
              <a:t>3</a:t>
            </a:r>
            <a:r>
              <a:rPr lang="ja-JP" altLang="en-US" b="1" dirty="0">
                <a:solidFill>
                  <a:srgbClr val="0000FF"/>
                </a:solidFill>
              </a:rPr>
              <a:t>回討論課題</a:t>
            </a:r>
          </a:p>
        </p:txBody>
      </p:sp>
      <p:grpSp>
        <p:nvGrpSpPr>
          <p:cNvPr id="8" name="Group 102"/>
          <p:cNvGrpSpPr>
            <a:grpSpLocks/>
          </p:cNvGrpSpPr>
          <p:nvPr/>
        </p:nvGrpSpPr>
        <p:grpSpPr bwMode="auto">
          <a:xfrm>
            <a:off x="6659563" y="3319082"/>
            <a:ext cx="696912" cy="1033462"/>
            <a:chOff x="3971" y="1571"/>
            <a:chExt cx="439" cy="651"/>
          </a:xfrm>
        </p:grpSpPr>
        <p:sp>
          <p:nvSpPr>
            <p:cNvPr id="5191" name="Freeform 103"/>
            <p:cNvSpPr>
              <a:spLocks/>
            </p:cNvSpPr>
            <p:nvPr/>
          </p:nvSpPr>
          <p:spPr bwMode="auto">
            <a:xfrm>
              <a:off x="4087" y="1571"/>
              <a:ext cx="323" cy="234"/>
            </a:xfrm>
            <a:custGeom>
              <a:avLst/>
              <a:gdLst>
                <a:gd name="T0" fmla="*/ 124 w 373"/>
                <a:gd name="T1" fmla="*/ 223 h 332"/>
                <a:gd name="T2" fmla="*/ 26 w 373"/>
                <a:gd name="T3" fmla="*/ 178 h 332"/>
                <a:gd name="T4" fmla="*/ 26 w 373"/>
                <a:gd name="T5" fmla="*/ 63 h 332"/>
                <a:gd name="T6" fmla="*/ 180 w 373"/>
                <a:gd name="T7" fmla="*/ 6 h 332"/>
                <a:gd name="T8" fmla="*/ 313 w 373"/>
                <a:gd name="T9" fmla="*/ 104 h 332"/>
                <a:gd name="T10" fmla="*/ 236 w 373"/>
                <a:gd name="T11" fmla="*/ 212 h 332"/>
                <a:gd name="T12" fmla="*/ 124 w 373"/>
                <a:gd name="T13" fmla="*/ 223 h 332"/>
                <a:gd name="T14" fmla="*/ 0 60000 65536"/>
                <a:gd name="T15" fmla="*/ 0 60000 65536"/>
                <a:gd name="T16" fmla="*/ 0 60000 65536"/>
                <a:gd name="T17" fmla="*/ 0 60000 65536"/>
                <a:gd name="T18" fmla="*/ 0 60000 65536"/>
                <a:gd name="T19" fmla="*/ 0 60000 65536"/>
                <a:gd name="T20" fmla="*/ 0 60000 65536"/>
                <a:gd name="T21" fmla="*/ 0 w 373"/>
                <a:gd name="T22" fmla="*/ 0 h 332"/>
                <a:gd name="T23" fmla="*/ 373 w 373"/>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 h="332">
                  <a:moveTo>
                    <a:pt x="143" y="317"/>
                  </a:moveTo>
                  <a:cubicBezTo>
                    <a:pt x="103" y="309"/>
                    <a:pt x="49" y="290"/>
                    <a:pt x="30" y="252"/>
                  </a:cubicBezTo>
                  <a:cubicBezTo>
                    <a:pt x="11" y="214"/>
                    <a:pt x="0" y="130"/>
                    <a:pt x="30" y="90"/>
                  </a:cubicBezTo>
                  <a:cubicBezTo>
                    <a:pt x="60" y="50"/>
                    <a:pt x="153" y="0"/>
                    <a:pt x="208" y="9"/>
                  </a:cubicBezTo>
                  <a:cubicBezTo>
                    <a:pt x="263" y="18"/>
                    <a:pt x="351" y="98"/>
                    <a:pt x="362" y="147"/>
                  </a:cubicBezTo>
                  <a:cubicBezTo>
                    <a:pt x="373" y="196"/>
                    <a:pt x="305" y="270"/>
                    <a:pt x="273" y="301"/>
                  </a:cubicBezTo>
                  <a:cubicBezTo>
                    <a:pt x="241" y="332"/>
                    <a:pt x="183" y="325"/>
                    <a:pt x="143" y="317"/>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2" name="Line 104"/>
            <p:cNvSpPr>
              <a:spLocks noChangeShapeType="1"/>
            </p:cNvSpPr>
            <p:nvPr/>
          </p:nvSpPr>
          <p:spPr bwMode="auto">
            <a:xfrm>
              <a:off x="4028" y="1617"/>
              <a:ext cx="366" cy="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5193" name="Freeform 105"/>
            <p:cNvSpPr>
              <a:spLocks/>
            </p:cNvSpPr>
            <p:nvPr/>
          </p:nvSpPr>
          <p:spPr bwMode="auto">
            <a:xfrm>
              <a:off x="4175" y="2006"/>
              <a:ext cx="154" cy="196"/>
            </a:xfrm>
            <a:custGeom>
              <a:avLst/>
              <a:gdLst>
                <a:gd name="T0" fmla="*/ 154 w 170"/>
                <a:gd name="T1" fmla="*/ 0 h 279"/>
                <a:gd name="T2" fmla="*/ 117 w 170"/>
                <a:gd name="T3" fmla="*/ 126 h 279"/>
                <a:gd name="T4" fmla="*/ 22 w 170"/>
                <a:gd name="T5" fmla="*/ 194 h 279"/>
                <a:gd name="T6" fmla="*/ 0 w 170"/>
                <a:gd name="T7" fmla="*/ 115 h 279"/>
                <a:gd name="T8" fmla="*/ 0 60000 65536"/>
                <a:gd name="T9" fmla="*/ 0 60000 65536"/>
                <a:gd name="T10" fmla="*/ 0 60000 65536"/>
                <a:gd name="T11" fmla="*/ 0 60000 65536"/>
                <a:gd name="T12" fmla="*/ 0 w 170"/>
                <a:gd name="T13" fmla="*/ 0 h 279"/>
                <a:gd name="T14" fmla="*/ 170 w 170"/>
                <a:gd name="T15" fmla="*/ 279 h 279"/>
              </a:gdLst>
              <a:ahLst/>
              <a:cxnLst>
                <a:cxn ang="T8">
                  <a:pos x="T0" y="T1"/>
                </a:cxn>
                <a:cxn ang="T9">
                  <a:pos x="T2" y="T3"/>
                </a:cxn>
                <a:cxn ang="T10">
                  <a:pos x="T4" y="T5"/>
                </a:cxn>
                <a:cxn ang="T11">
                  <a:pos x="T6" y="T7"/>
                </a:cxn>
              </a:cxnLst>
              <a:rect l="T12" t="T13" r="T14" b="T15"/>
              <a:pathLst>
                <a:path w="170" h="279">
                  <a:moveTo>
                    <a:pt x="170" y="0"/>
                  </a:moveTo>
                  <a:cubicBezTo>
                    <a:pt x="161" y="66"/>
                    <a:pt x="153" y="133"/>
                    <a:pt x="129" y="179"/>
                  </a:cubicBezTo>
                  <a:cubicBezTo>
                    <a:pt x="105" y="225"/>
                    <a:pt x="45" y="279"/>
                    <a:pt x="24" y="276"/>
                  </a:cubicBezTo>
                  <a:cubicBezTo>
                    <a:pt x="3" y="273"/>
                    <a:pt x="4" y="182"/>
                    <a:pt x="0" y="163"/>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solidFill>
                  <a:srgbClr val="000000"/>
                </a:solidFill>
              </a:endParaRPr>
            </a:p>
          </p:txBody>
        </p:sp>
        <p:sp>
          <p:nvSpPr>
            <p:cNvPr id="5194" name="Freeform 106"/>
            <p:cNvSpPr>
              <a:spLocks/>
            </p:cNvSpPr>
            <p:nvPr/>
          </p:nvSpPr>
          <p:spPr bwMode="auto">
            <a:xfrm>
              <a:off x="3971" y="1717"/>
              <a:ext cx="433" cy="505"/>
            </a:xfrm>
            <a:custGeom>
              <a:avLst/>
              <a:gdLst>
                <a:gd name="T0" fmla="*/ 302 w 443"/>
                <a:gd name="T1" fmla="*/ 344 h 635"/>
                <a:gd name="T2" fmla="*/ 184 w 443"/>
                <a:gd name="T3" fmla="*/ 474 h 635"/>
                <a:gd name="T4" fmla="*/ 65 w 443"/>
                <a:gd name="T5" fmla="*/ 474 h 635"/>
                <a:gd name="T6" fmla="*/ 159 w 443"/>
                <a:gd name="T7" fmla="*/ 286 h 635"/>
                <a:gd name="T8" fmla="*/ 159 w 443"/>
                <a:gd name="T9" fmla="*/ 157 h 635"/>
                <a:gd name="T10" fmla="*/ 65 w 443"/>
                <a:gd name="T11" fmla="*/ 87 h 635"/>
                <a:gd name="T12" fmla="*/ 1 w 443"/>
                <a:gd name="T13" fmla="*/ 41 h 635"/>
                <a:gd name="T14" fmla="*/ 72 w 443"/>
                <a:gd name="T15" fmla="*/ 2 h 635"/>
                <a:gd name="T16" fmla="*/ 167 w 443"/>
                <a:gd name="T17" fmla="*/ 54 h 635"/>
                <a:gd name="T18" fmla="*/ 286 w 443"/>
                <a:gd name="T19" fmla="*/ 73 h 635"/>
                <a:gd name="T20" fmla="*/ 389 w 443"/>
                <a:gd name="T21" fmla="*/ 60 h 635"/>
                <a:gd name="T22" fmla="*/ 397 w 443"/>
                <a:gd name="T23" fmla="*/ 157 h 635"/>
                <a:gd name="T24" fmla="*/ 421 w 443"/>
                <a:gd name="T25" fmla="*/ 306 h 635"/>
                <a:gd name="T26" fmla="*/ 413 w 443"/>
                <a:gd name="T27" fmla="*/ 468 h 635"/>
                <a:gd name="T28" fmla="*/ 302 w 443"/>
                <a:gd name="T29" fmla="*/ 474 h 635"/>
                <a:gd name="T30" fmla="*/ 302 w 443"/>
                <a:gd name="T31" fmla="*/ 344 h 6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3"/>
                <a:gd name="T49" fmla="*/ 0 h 635"/>
                <a:gd name="T50" fmla="*/ 443 w 443"/>
                <a:gd name="T51" fmla="*/ 635 h 6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3" h="635">
                  <a:moveTo>
                    <a:pt x="309" y="433"/>
                  </a:moveTo>
                  <a:cubicBezTo>
                    <a:pt x="289" y="433"/>
                    <a:pt x="228" y="569"/>
                    <a:pt x="188" y="596"/>
                  </a:cubicBezTo>
                  <a:cubicBezTo>
                    <a:pt x="148" y="623"/>
                    <a:pt x="70" y="635"/>
                    <a:pt x="66" y="596"/>
                  </a:cubicBezTo>
                  <a:cubicBezTo>
                    <a:pt x="62" y="557"/>
                    <a:pt x="147" y="426"/>
                    <a:pt x="163" y="360"/>
                  </a:cubicBezTo>
                  <a:cubicBezTo>
                    <a:pt x="179" y="294"/>
                    <a:pt x="179" y="240"/>
                    <a:pt x="163" y="198"/>
                  </a:cubicBezTo>
                  <a:cubicBezTo>
                    <a:pt x="147" y="156"/>
                    <a:pt x="93" y="133"/>
                    <a:pt x="66" y="109"/>
                  </a:cubicBezTo>
                  <a:cubicBezTo>
                    <a:pt x="39" y="85"/>
                    <a:pt x="0" y="70"/>
                    <a:pt x="1" y="52"/>
                  </a:cubicBezTo>
                  <a:cubicBezTo>
                    <a:pt x="2" y="34"/>
                    <a:pt x="46" y="0"/>
                    <a:pt x="74" y="3"/>
                  </a:cubicBezTo>
                  <a:cubicBezTo>
                    <a:pt x="102" y="6"/>
                    <a:pt x="134" y="53"/>
                    <a:pt x="171" y="68"/>
                  </a:cubicBezTo>
                  <a:cubicBezTo>
                    <a:pt x="208" y="83"/>
                    <a:pt x="255" y="91"/>
                    <a:pt x="293" y="92"/>
                  </a:cubicBezTo>
                  <a:cubicBezTo>
                    <a:pt x="331" y="93"/>
                    <a:pt x="379" y="58"/>
                    <a:pt x="398" y="76"/>
                  </a:cubicBezTo>
                  <a:cubicBezTo>
                    <a:pt x="417" y="94"/>
                    <a:pt x="400" y="147"/>
                    <a:pt x="406" y="198"/>
                  </a:cubicBezTo>
                  <a:cubicBezTo>
                    <a:pt x="412" y="249"/>
                    <a:pt x="428" y="320"/>
                    <a:pt x="431" y="385"/>
                  </a:cubicBezTo>
                  <a:cubicBezTo>
                    <a:pt x="434" y="450"/>
                    <a:pt x="443" y="553"/>
                    <a:pt x="423" y="588"/>
                  </a:cubicBezTo>
                  <a:cubicBezTo>
                    <a:pt x="403" y="623"/>
                    <a:pt x="328" y="622"/>
                    <a:pt x="309" y="596"/>
                  </a:cubicBezTo>
                  <a:cubicBezTo>
                    <a:pt x="290" y="570"/>
                    <a:pt x="328" y="433"/>
                    <a:pt x="309" y="433"/>
                  </a:cubicBezTo>
                  <a:close/>
                </a:path>
              </a:pathLst>
            </a:custGeom>
            <a:solidFill>
              <a:schemeClr val="bg1"/>
            </a:solidFill>
            <a:ln w="28575" cap="flat" cmpd="sng">
              <a:solidFill>
                <a:schemeClr val="tx1"/>
              </a:solidFill>
              <a:prstDash val="solid"/>
              <a:round/>
              <a:headEnd type="none" w="med" len="med"/>
              <a:tailEnd type="none" w="med" len="med"/>
            </a:ln>
          </p:spPr>
          <p:txBody>
            <a:bodyPr/>
            <a:lstStyle/>
            <a:p>
              <a:endParaRPr lang="ja-JP" altLang="en-US">
                <a:solidFill>
                  <a:srgbClr val="000000"/>
                </a:solidFill>
              </a:endParaRPr>
            </a:p>
          </p:txBody>
        </p:sp>
        <p:sp>
          <p:nvSpPr>
            <p:cNvPr id="5195" name="Freeform 107"/>
            <p:cNvSpPr>
              <a:spLocks/>
            </p:cNvSpPr>
            <p:nvPr/>
          </p:nvSpPr>
          <p:spPr bwMode="auto">
            <a:xfrm>
              <a:off x="4118" y="1576"/>
              <a:ext cx="281" cy="114"/>
            </a:xfrm>
            <a:custGeom>
              <a:avLst/>
              <a:gdLst>
                <a:gd name="T0" fmla="*/ 0 w 324"/>
                <a:gd name="T1" fmla="*/ 55 h 162"/>
                <a:gd name="T2" fmla="*/ 44 w 324"/>
                <a:gd name="T3" fmla="*/ 32 h 162"/>
                <a:gd name="T4" fmla="*/ 125 w 324"/>
                <a:gd name="T5" fmla="*/ 2 h 162"/>
                <a:gd name="T6" fmla="*/ 189 w 324"/>
                <a:gd name="T7" fmla="*/ 20 h 162"/>
                <a:gd name="T8" fmla="*/ 263 w 324"/>
                <a:gd name="T9" fmla="*/ 68 h 162"/>
                <a:gd name="T10" fmla="*/ 281 w 324"/>
                <a:gd name="T11" fmla="*/ 114 h 162"/>
                <a:gd name="T12" fmla="*/ 0 60000 65536"/>
                <a:gd name="T13" fmla="*/ 0 60000 65536"/>
                <a:gd name="T14" fmla="*/ 0 60000 65536"/>
                <a:gd name="T15" fmla="*/ 0 60000 65536"/>
                <a:gd name="T16" fmla="*/ 0 60000 65536"/>
                <a:gd name="T17" fmla="*/ 0 60000 65536"/>
                <a:gd name="T18" fmla="*/ 0 w 324"/>
                <a:gd name="T19" fmla="*/ 0 h 162"/>
                <a:gd name="T20" fmla="*/ 324 w 324"/>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324" h="162">
                  <a:moveTo>
                    <a:pt x="0" y="78"/>
                  </a:moveTo>
                  <a:cubicBezTo>
                    <a:pt x="9" y="72"/>
                    <a:pt x="27" y="57"/>
                    <a:pt x="51" y="45"/>
                  </a:cubicBezTo>
                  <a:cubicBezTo>
                    <a:pt x="75" y="33"/>
                    <a:pt x="116" y="6"/>
                    <a:pt x="144" y="3"/>
                  </a:cubicBezTo>
                  <a:cubicBezTo>
                    <a:pt x="172" y="0"/>
                    <a:pt x="192" y="13"/>
                    <a:pt x="218" y="28"/>
                  </a:cubicBezTo>
                  <a:cubicBezTo>
                    <a:pt x="244" y="43"/>
                    <a:pt x="285" y="74"/>
                    <a:pt x="303" y="96"/>
                  </a:cubicBezTo>
                  <a:cubicBezTo>
                    <a:pt x="321" y="118"/>
                    <a:pt x="320" y="148"/>
                    <a:pt x="324" y="162"/>
                  </a:cubicBezTo>
                </a:path>
              </a:pathLst>
            </a:custGeom>
            <a:solidFill>
              <a:srgbClr val="FF0000"/>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ja-JP" altLang="en-US">
                <a:solidFill>
                  <a:srgbClr val="000000"/>
                </a:solidFill>
              </a:endParaRPr>
            </a:p>
          </p:txBody>
        </p:sp>
      </p:grpSp>
      <p:grpSp>
        <p:nvGrpSpPr>
          <p:cNvPr id="9" name="Group 108"/>
          <p:cNvGrpSpPr>
            <a:grpSpLocks/>
          </p:cNvGrpSpPr>
          <p:nvPr/>
        </p:nvGrpSpPr>
        <p:grpSpPr bwMode="auto">
          <a:xfrm>
            <a:off x="6194425" y="466344"/>
            <a:ext cx="2949575" cy="742950"/>
            <a:chOff x="3902" y="0"/>
            <a:chExt cx="1858" cy="468"/>
          </a:xfrm>
        </p:grpSpPr>
        <p:sp>
          <p:nvSpPr>
            <p:cNvPr id="5183" name="Line 109"/>
            <p:cNvSpPr>
              <a:spLocks noChangeShapeType="1"/>
            </p:cNvSpPr>
            <p:nvPr/>
          </p:nvSpPr>
          <p:spPr bwMode="auto">
            <a:xfrm flipV="1">
              <a:off x="4767" y="157"/>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84" name="Line 110"/>
            <p:cNvSpPr>
              <a:spLocks noChangeShapeType="1"/>
            </p:cNvSpPr>
            <p:nvPr/>
          </p:nvSpPr>
          <p:spPr bwMode="auto">
            <a:xfrm flipV="1">
              <a:off x="4881" y="223"/>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5" name="Line 111"/>
            <p:cNvSpPr>
              <a:spLocks noChangeShapeType="1"/>
            </p:cNvSpPr>
            <p:nvPr/>
          </p:nvSpPr>
          <p:spPr bwMode="auto">
            <a:xfrm flipV="1">
              <a:off x="4709" y="0"/>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6" name="Line 112"/>
            <p:cNvSpPr>
              <a:spLocks noChangeShapeType="1"/>
            </p:cNvSpPr>
            <p:nvPr/>
          </p:nvSpPr>
          <p:spPr bwMode="auto">
            <a:xfrm flipV="1">
              <a:off x="5310" y="328"/>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7" name="Line 113"/>
            <p:cNvSpPr>
              <a:spLocks noChangeShapeType="1"/>
            </p:cNvSpPr>
            <p:nvPr/>
          </p:nvSpPr>
          <p:spPr bwMode="auto">
            <a:xfrm flipV="1">
              <a:off x="5424" y="410"/>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8" name="Line 114"/>
            <p:cNvSpPr>
              <a:spLocks noChangeShapeType="1"/>
            </p:cNvSpPr>
            <p:nvPr/>
          </p:nvSpPr>
          <p:spPr bwMode="auto">
            <a:xfrm flipV="1">
              <a:off x="5252" y="213"/>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9" name="Line 115"/>
            <p:cNvSpPr>
              <a:spLocks noChangeShapeType="1"/>
            </p:cNvSpPr>
            <p:nvPr/>
          </p:nvSpPr>
          <p:spPr bwMode="auto">
            <a:xfrm flipV="1">
              <a:off x="4002" y="0"/>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90" name="Line 116"/>
            <p:cNvSpPr>
              <a:spLocks noChangeShapeType="1"/>
            </p:cNvSpPr>
            <p:nvPr/>
          </p:nvSpPr>
          <p:spPr bwMode="auto">
            <a:xfrm flipV="1">
              <a:off x="3902" y="0"/>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0" name="Group 117"/>
          <p:cNvGrpSpPr>
            <a:grpSpLocks/>
          </p:cNvGrpSpPr>
          <p:nvPr/>
        </p:nvGrpSpPr>
        <p:grpSpPr bwMode="auto">
          <a:xfrm flipH="1">
            <a:off x="0" y="466344"/>
            <a:ext cx="2949575" cy="742950"/>
            <a:chOff x="3888" y="136"/>
            <a:chExt cx="1858" cy="468"/>
          </a:xfrm>
        </p:grpSpPr>
        <p:sp>
          <p:nvSpPr>
            <p:cNvPr id="5175" name="Line 118"/>
            <p:cNvSpPr>
              <a:spLocks noChangeShapeType="1"/>
            </p:cNvSpPr>
            <p:nvPr/>
          </p:nvSpPr>
          <p:spPr bwMode="auto">
            <a:xfrm flipV="1">
              <a:off x="4753" y="293"/>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6" name="Line 119"/>
            <p:cNvSpPr>
              <a:spLocks noChangeShapeType="1"/>
            </p:cNvSpPr>
            <p:nvPr/>
          </p:nvSpPr>
          <p:spPr bwMode="auto">
            <a:xfrm flipV="1">
              <a:off x="4867" y="359"/>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7" name="Line 120"/>
            <p:cNvSpPr>
              <a:spLocks noChangeShapeType="1"/>
            </p:cNvSpPr>
            <p:nvPr/>
          </p:nvSpPr>
          <p:spPr bwMode="auto">
            <a:xfrm flipV="1">
              <a:off x="4695" y="136"/>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8" name="Line 121"/>
            <p:cNvSpPr>
              <a:spLocks noChangeShapeType="1"/>
            </p:cNvSpPr>
            <p:nvPr/>
          </p:nvSpPr>
          <p:spPr bwMode="auto">
            <a:xfrm flipV="1">
              <a:off x="5296" y="464"/>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9" name="Line 122"/>
            <p:cNvSpPr>
              <a:spLocks noChangeShapeType="1"/>
            </p:cNvSpPr>
            <p:nvPr/>
          </p:nvSpPr>
          <p:spPr bwMode="auto">
            <a:xfrm flipV="1">
              <a:off x="5410" y="546"/>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0" name="Line 123"/>
            <p:cNvSpPr>
              <a:spLocks noChangeShapeType="1"/>
            </p:cNvSpPr>
            <p:nvPr/>
          </p:nvSpPr>
          <p:spPr bwMode="auto">
            <a:xfrm flipV="1">
              <a:off x="5238" y="349"/>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1" name="Line 124"/>
            <p:cNvSpPr>
              <a:spLocks noChangeShapeType="1"/>
            </p:cNvSpPr>
            <p:nvPr/>
          </p:nvSpPr>
          <p:spPr bwMode="auto">
            <a:xfrm flipV="1">
              <a:off x="3988" y="136"/>
              <a:ext cx="213" cy="17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82" name="Line 125"/>
            <p:cNvSpPr>
              <a:spLocks noChangeShapeType="1"/>
            </p:cNvSpPr>
            <p:nvPr/>
          </p:nvSpPr>
          <p:spPr bwMode="auto">
            <a:xfrm flipV="1">
              <a:off x="3888" y="136"/>
              <a:ext cx="41" cy="156"/>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grpSp>
        <p:nvGrpSpPr>
          <p:cNvPr id="11" name="Group 126"/>
          <p:cNvGrpSpPr>
            <a:grpSpLocks/>
          </p:cNvGrpSpPr>
          <p:nvPr/>
        </p:nvGrpSpPr>
        <p:grpSpPr bwMode="auto">
          <a:xfrm>
            <a:off x="7123113" y="2620582"/>
            <a:ext cx="1668462" cy="742950"/>
            <a:chOff x="4709" y="1448"/>
            <a:chExt cx="1051" cy="468"/>
          </a:xfrm>
        </p:grpSpPr>
        <p:sp>
          <p:nvSpPr>
            <p:cNvPr id="5169" name="Line 127"/>
            <p:cNvSpPr>
              <a:spLocks noChangeShapeType="1"/>
            </p:cNvSpPr>
            <p:nvPr/>
          </p:nvSpPr>
          <p:spPr bwMode="auto">
            <a:xfrm flipV="1">
              <a:off x="4767" y="1605"/>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a:solidFill>
                  <a:srgbClr val="000000"/>
                </a:solidFill>
              </a:endParaRPr>
            </a:p>
          </p:txBody>
        </p:sp>
        <p:sp>
          <p:nvSpPr>
            <p:cNvPr id="5170" name="Line 128"/>
            <p:cNvSpPr>
              <a:spLocks noChangeShapeType="1"/>
            </p:cNvSpPr>
            <p:nvPr/>
          </p:nvSpPr>
          <p:spPr bwMode="auto">
            <a:xfrm flipV="1">
              <a:off x="4881" y="1671"/>
              <a:ext cx="361" cy="74"/>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1" name="Line 129"/>
            <p:cNvSpPr>
              <a:spLocks noChangeShapeType="1"/>
            </p:cNvSpPr>
            <p:nvPr/>
          </p:nvSpPr>
          <p:spPr bwMode="auto">
            <a:xfrm flipV="1">
              <a:off x="4709" y="1448"/>
              <a:ext cx="279" cy="255"/>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2" name="Line 130"/>
            <p:cNvSpPr>
              <a:spLocks noChangeShapeType="1"/>
            </p:cNvSpPr>
            <p:nvPr/>
          </p:nvSpPr>
          <p:spPr bwMode="auto">
            <a:xfrm flipV="1">
              <a:off x="5310" y="1776"/>
              <a:ext cx="304" cy="14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3" name="Line 131"/>
            <p:cNvSpPr>
              <a:spLocks noChangeShapeType="1"/>
            </p:cNvSpPr>
            <p:nvPr/>
          </p:nvSpPr>
          <p:spPr bwMode="auto">
            <a:xfrm flipV="1">
              <a:off x="5424" y="1858"/>
              <a:ext cx="336" cy="5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sp>
          <p:nvSpPr>
            <p:cNvPr id="5174" name="Line 132"/>
            <p:cNvSpPr>
              <a:spLocks noChangeShapeType="1"/>
            </p:cNvSpPr>
            <p:nvPr/>
          </p:nvSpPr>
          <p:spPr bwMode="auto">
            <a:xfrm flipV="1">
              <a:off x="5252" y="1661"/>
              <a:ext cx="230" cy="213"/>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endParaRPr>
            </a:p>
          </p:txBody>
        </p:sp>
      </p:grpSp>
      <p:sp>
        <p:nvSpPr>
          <p:cNvPr id="307335" name="Line 135"/>
          <p:cNvSpPr>
            <a:spLocks noChangeShapeType="1"/>
          </p:cNvSpPr>
          <p:nvPr/>
        </p:nvSpPr>
        <p:spPr bwMode="auto">
          <a:xfrm flipV="1">
            <a:off x="450850" y="2225120"/>
            <a:ext cx="8370888"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307341" name="Rectangle 141"/>
          <p:cNvSpPr>
            <a:spLocks noChangeArrowheads="1"/>
          </p:cNvSpPr>
          <p:nvPr/>
        </p:nvSpPr>
        <p:spPr bwMode="auto">
          <a:xfrm>
            <a:off x="190500" y="2474532"/>
            <a:ext cx="1008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dirty="0">
                <a:solidFill>
                  <a:srgbClr val="FF66FF"/>
                </a:solidFill>
              </a:rPr>
              <a:t>???</a:t>
            </a:r>
          </a:p>
        </p:txBody>
      </p:sp>
      <p:sp>
        <p:nvSpPr>
          <p:cNvPr id="148" name="Rectangle 101">
            <a:extLst>
              <a:ext uri="{FF2B5EF4-FFF2-40B4-BE49-F238E27FC236}">
                <a16:creationId xmlns:a16="http://schemas.microsoft.com/office/drawing/2014/main" id="{8244EDD8-09F3-40D5-89E8-F6C43A62BC4E}"/>
              </a:ext>
            </a:extLst>
          </p:cNvPr>
          <p:cNvSpPr>
            <a:spLocks noChangeArrowheads="1"/>
          </p:cNvSpPr>
          <p:nvPr/>
        </p:nvSpPr>
        <p:spPr bwMode="auto">
          <a:xfrm>
            <a:off x="-28768" y="4535435"/>
            <a:ext cx="55643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紅白のチームで綱引きをしました。</a:t>
            </a:r>
          </a:p>
        </p:txBody>
      </p:sp>
      <p:sp>
        <p:nvSpPr>
          <p:cNvPr id="136" name="Rectangle 101">
            <a:extLst>
              <a:ext uri="{FF2B5EF4-FFF2-40B4-BE49-F238E27FC236}">
                <a16:creationId xmlns:a16="http://schemas.microsoft.com/office/drawing/2014/main" id="{283D4547-6142-4E19-9D0D-70658A77058B}"/>
              </a:ext>
            </a:extLst>
          </p:cNvPr>
          <p:cNvSpPr>
            <a:spLocks noChangeArrowheads="1"/>
          </p:cNvSpPr>
          <p:nvPr/>
        </p:nvSpPr>
        <p:spPr bwMode="auto">
          <a:xfrm>
            <a:off x="-28768" y="5034085"/>
            <a:ext cx="83504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紅組が勝ちました。</a:t>
            </a:r>
            <a:endParaRPr lang="en-US" altLang="ja-JP" dirty="0">
              <a:solidFill>
                <a:srgbClr val="000000"/>
              </a:solidFill>
            </a:endParaRPr>
          </a:p>
        </p:txBody>
      </p:sp>
      <p:sp>
        <p:nvSpPr>
          <p:cNvPr id="137" name="Rectangle 101">
            <a:extLst>
              <a:ext uri="{FF2B5EF4-FFF2-40B4-BE49-F238E27FC236}">
                <a16:creationId xmlns:a16="http://schemas.microsoft.com/office/drawing/2014/main" id="{00920769-A1FD-4946-BB98-7ED213F404FC}"/>
              </a:ext>
            </a:extLst>
          </p:cNvPr>
          <p:cNvSpPr>
            <a:spLocks noChangeArrowheads="1"/>
          </p:cNvSpPr>
          <p:nvPr/>
        </p:nvSpPr>
        <p:spPr bwMode="auto">
          <a:xfrm>
            <a:off x="0" y="5752226"/>
            <a:ext cx="9150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綱の真ん中で相手を引く力は紅白どちらが強かったでしょう。</a:t>
            </a:r>
            <a:endParaRPr lang="en-US" altLang="ja-JP" dirty="0">
              <a:solidFill>
                <a:srgbClr val="000000"/>
              </a:solidFill>
            </a:endParaRPr>
          </a:p>
        </p:txBody>
      </p:sp>
      <p:sp>
        <p:nvSpPr>
          <p:cNvPr id="138" name="Rectangle 101">
            <a:extLst>
              <a:ext uri="{FF2B5EF4-FFF2-40B4-BE49-F238E27FC236}">
                <a16:creationId xmlns:a16="http://schemas.microsoft.com/office/drawing/2014/main" id="{F91C9E94-9CCE-4655-B9DE-5E45EEEDA887}"/>
              </a:ext>
            </a:extLst>
          </p:cNvPr>
          <p:cNvSpPr>
            <a:spLocks noChangeArrowheads="1"/>
          </p:cNvSpPr>
          <p:nvPr/>
        </p:nvSpPr>
        <p:spPr bwMode="auto">
          <a:xfrm>
            <a:off x="0" y="6252521"/>
            <a:ext cx="9150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この運動を運動の法則を使って説明せよ。</a:t>
            </a:r>
            <a:endParaRPr lang="en-US" altLang="ja-JP" dirty="0">
              <a:solidFill>
                <a:srgbClr val="000000"/>
              </a:solidFill>
            </a:endParaRPr>
          </a:p>
        </p:txBody>
      </p:sp>
    </p:spTree>
    <p:extLst>
      <p:ext uri="{BB962C8B-B14F-4D97-AF65-F5344CB8AC3E}">
        <p14:creationId xmlns:p14="http://schemas.microsoft.com/office/powerpoint/2010/main" val="353011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repeatCount="indefinite" accel="50000" decel="50000" autoRev="1" fill="hold" nodeType="clickEffect">
                                  <p:stCondLst>
                                    <p:cond delay="0"/>
                                  </p:stCondLst>
                                  <p:endCondLst>
                                    <p:cond evt="onNext" delay="0">
                                      <p:tgtEl>
                                        <p:sldTgt/>
                                      </p:tgtEl>
                                    </p:cond>
                                  </p:endCondLst>
                                  <p:childTnLst>
                                    <p:animMotion origin="layout" path="M -0.00018 0.00277 C 0.00399 0.00254 0.00833 0.00231 0.01076 0.00139 C 0.01319 0.00046 0.01215 -0.00209 0.01493 -0.00278 C 0.0177 -0.00348 0.02448 -0.00324 0.02708 -0.00232 C 0.02968 -0.00139 0.02882 0.00139 0.03055 0.00208 C 0.03229 0.00277 0.03507 0.00231 0.03784 0.00208 " pathEditMode="relative" rAng="0" ptsTypes="AAAAAA">
                                      <p:cBhvr>
                                        <p:cTn id="6" dur="2000" fill="hold"/>
                                        <p:tgtEl>
                                          <p:spTgt spid="2"/>
                                        </p:tgtEl>
                                        <p:attrNameLst>
                                          <p:attrName>ppt_x</p:attrName>
                                          <p:attrName>ppt_y</p:attrName>
                                        </p:attrNameLst>
                                      </p:cBhvr>
                                      <p:rCtr x="1892" y="-301"/>
                                    </p:animMotion>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emph" presetSubtype="0" repeatCount="indefinite" fill="hold" nodeType="withEffect">
                                  <p:stCondLst>
                                    <p:cond delay="0"/>
                                  </p:stCondLst>
                                  <p:childTnLst>
                                    <p:anim calcmode="discrete" valueType="str">
                                      <p:cBhvr>
                                        <p:cTn id="12" dur="1000" fill="hold"/>
                                        <p:tgtEl>
                                          <p:spTgt spid="9"/>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nodeType="withEffect">
                                  <p:stCondLst>
                                    <p:cond delay="0"/>
                                  </p:stCondLst>
                                  <p:childTnLst>
                                    <p:anim calcmode="discrete" valueType="str">
                                      <p:cBhvr>
                                        <p:cTn id="14" dur="1000" fill="hold"/>
                                        <p:tgtEl>
                                          <p:spTgt spid="10"/>
                                        </p:tgtEl>
                                        <p:attrNameLst>
                                          <p:attrName>style.visibility</p:attrName>
                                        </p:attrNameLst>
                                      </p:cBhvr>
                                      <p:tavLst>
                                        <p:tav tm="0">
                                          <p:val>
                                            <p:strVal val="hidden"/>
                                          </p:val>
                                        </p:tav>
                                        <p:tav tm="50000">
                                          <p:val>
                                            <p:strVal val="visible"/>
                                          </p:val>
                                        </p:tav>
                                      </p:tavLst>
                                    </p:anim>
                                  </p:childTnLst>
                                </p:cTn>
                              </p:par>
                              <p:par>
                                <p:cTn id="15" presetID="1" presetClass="entr" presetSubtype="0" fill="hold" grpId="0" nodeType="withEffect">
                                  <p:stCondLst>
                                    <p:cond delay="0"/>
                                  </p:stCondLst>
                                  <p:childTnLst>
                                    <p:set>
                                      <p:cBhvr>
                                        <p:cTn id="16" dur="1" fill="hold">
                                          <p:stCondLst>
                                            <p:cond delay="0"/>
                                          </p:stCondLst>
                                        </p:cTn>
                                        <p:tgtEl>
                                          <p:spTgt spid="1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0" presetClass="path" presetSubtype="0" repeatCount="indefinite" fill="hold" nodeType="withEffect">
                                  <p:stCondLst>
                                    <p:cond delay="0"/>
                                  </p:stCondLst>
                                  <p:endCondLst>
                                    <p:cond evt="onNext" delay="0">
                                      <p:tgtEl>
                                        <p:sldTgt/>
                                      </p:tgtEl>
                                    </p:cond>
                                  </p:endCondLst>
                                  <p:childTnLst>
                                    <p:animMotion origin="layout" path="M -2.22222E-6 0.00532 C -0.00034 0.00509 -0.00208 -0.0287 -0.00208 -0.02847 C -0.00208 -0.0287 -0.00087 0.00486 -0.00017 0.00486 C 0.00052 0.00509 0.00226 -0.02801 0.00174 -0.02801 C 0.00139 -0.02801 -0.00173 0.00486 -0.00208 0.00463 C -0.00243 0.00463 -0.00052 -0.02847 -0.00017 -0.02824 C 0.00018 -0.02824 -2.22222E-6 -0.00185 -2.22222E-6 0.00532 Z " pathEditMode="relative" rAng="0" ptsTypes="AAAAAAA">
                                      <p:cBhvr>
                                        <p:cTn id="32" dur="1000" fill="hold"/>
                                        <p:tgtEl>
                                          <p:spTgt spid="3"/>
                                        </p:tgtEl>
                                        <p:attrNameLst>
                                          <p:attrName>ppt_x</p:attrName>
                                          <p:attrName>ppt_y</p:attrName>
                                        </p:attrNameLst>
                                      </p:cBhvr>
                                      <p:rCtr x="-35" y="-1713"/>
                                    </p:animMotion>
                                  </p:childTnLst>
                                </p:cTn>
                              </p:par>
                              <p:par>
                                <p:cTn id="33" presetID="0" presetClass="path" presetSubtype="0" repeatCount="indefinite" fill="hold" nodeType="withEffect">
                                  <p:stCondLst>
                                    <p:cond delay="0"/>
                                  </p:stCondLst>
                                  <p:endCondLst>
                                    <p:cond evt="onNext" delay="0">
                                      <p:tgtEl>
                                        <p:sldTgt/>
                                      </p:tgtEl>
                                    </p:cond>
                                  </p:endCondLst>
                                  <p:childTnLst>
                                    <p:animMotion origin="layout" path="M 0.00035 0.00208 C 0.00052 0.00232 -0.00017 -0.00903 -0.00052 -0.00903 C -0.00087 -0.00903 -0.00174 0.00208 -0.00208 0.00232 C -0.0026 0.00278 -0.00295 -0.00718 -0.00295 -0.00694 C -0.00313 -0.00741 -0.00226 0.00208 -0.0026 0.00185 C -0.00278 0.00162 -0.00399 -0.00856 -0.00417 -0.00856 C -0.00417 -0.00833 -0.00399 0.00208 -0.00347 0.00185 C -0.00295 0.00162 -0.00156 -0.00995 -0.00087 -0.00995 C -0.00035 -0.00995 0.00017 0.00185 0.00035 0.00208 Z " pathEditMode="relative" rAng="0" ptsTypes="AAAAAAAAA">
                                      <p:cBhvr>
                                        <p:cTn id="34" dur="1000" fill="hold"/>
                                        <p:tgtEl>
                                          <p:spTgt spid="5"/>
                                        </p:tgtEl>
                                        <p:attrNameLst>
                                          <p:attrName>ppt_x</p:attrName>
                                          <p:attrName>ppt_y</p:attrName>
                                        </p:attrNameLst>
                                      </p:cBhvr>
                                      <p:rCtr x="-226" y="-602"/>
                                    </p:animMotion>
                                  </p:childTnLst>
                                </p:cTn>
                              </p:par>
                              <p:par>
                                <p:cTn id="35" presetID="64" presetClass="path" presetSubtype="0" repeatCount="indefinite" decel="50000" autoRev="1" fill="hold" nodeType="withEffect">
                                  <p:stCondLst>
                                    <p:cond delay="0"/>
                                  </p:stCondLst>
                                  <p:endCondLst>
                                    <p:cond evt="onNext" delay="0">
                                      <p:tgtEl>
                                        <p:sldTgt/>
                                      </p:tgtEl>
                                    </p:cond>
                                  </p:endCondLst>
                                  <p:childTnLst>
                                    <p:animMotion origin="layout" path="M 1.66667E-6 0.00578 L 1.66667E-6 3.7037E-6 " pathEditMode="relative" rAng="0" ptsTypes="AA">
                                      <p:cBhvr>
                                        <p:cTn id="36" dur="500" fill="hold"/>
                                        <p:tgtEl>
                                          <p:spTgt spid="6"/>
                                        </p:tgtEl>
                                        <p:attrNameLst>
                                          <p:attrName>ppt_x</p:attrName>
                                          <p:attrName>ppt_y</p:attrName>
                                        </p:attrNameLst>
                                      </p:cBhvr>
                                      <p:rCtr x="0" y="-301"/>
                                    </p:animMotion>
                                  </p:childTnLst>
                                </p:cTn>
                              </p:par>
                              <p:par>
                                <p:cTn id="37" presetID="0" presetClass="path" presetSubtype="0" repeatCount="indefinite" accel="50000" fill="hold" nodeType="withEffect">
                                  <p:stCondLst>
                                    <p:cond delay="0"/>
                                  </p:stCondLst>
                                  <p:endCondLst>
                                    <p:cond evt="onNext" delay="0">
                                      <p:tgtEl>
                                        <p:sldTgt/>
                                      </p:tgtEl>
                                    </p:cond>
                                  </p:endCondLst>
                                  <p:childTnLst>
                                    <p:animMotion origin="layout" path="M 5.55556E-7 7.40741E-7 C 0.00503 0.00046 -0.00295 -0.00972 -0.00451 -0.00926 C -0.00608 -0.0088 -0.00729 0.00278 -0.00903 0.00231 C -0.01076 0.00185 -0.01267 -0.01088 -0.01458 -0.01088 C -0.01667 -0.01088 -0.01927 0.00185 -0.02118 0.00231 C -0.02292 0.00278 -0.02379 -0.0088 -0.02535 -0.00926 C -0.02691 -0.00972 -0.02934 0.00116 -0.03073 0.00069 C -0.03212 0.00046 -0.03906 -0.01111 -0.03403 -0.01088 C -0.02899 -0.01042 -0.00486 -0.00046 5.55556E-7 7.40741E-7 Z " pathEditMode="relative" rAng="0" ptsTypes="AAAAAAAAA">
                                      <p:cBhvr>
                                        <p:cTn id="38" dur="1000" fill="hold"/>
                                        <p:tgtEl>
                                          <p:spTgt spid="8"/>
                                        </p:tgtEl>
                                        <p:attrNameLst>
                                          <p:attrName>ppt_x</p:attrName>
                                          <p:attrName>ppt_y</p:attrName>
                                        </p:attrNameLst>
                                      </p:cBhvr>
                                      <p:rCtr x="-1719" y="-440"/>
                                    </p:animMotion>
                                  </p:childTnLst>
                                </p:cTn>
                              </p:par>
                              <p:par>
                                <p:cTn id="39" presetID="1" presetClass="exit" presetSubtype="0" fill="hold" nodeType="with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9"/>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35" presetClass="emph" presetSubtype="0" repeatCount="indefinite" fill="hold" nodeType="withEffect">
                                  <p:stCondLst>
                                    <p:cond delay="0"/>
                                  </p:stCondLst>
                                  <p:endCondLst>
                                    <p:cond evt="onNext" delay="0">
                                      <p:tgtEl>
                                        <p:sldTgt/>
                                      </p:tgtEl>
                                    </p:cond>
                                  </p:endCondLst>
                                  <p:childTnLst>
                                    <p:anim calcmode="discrete" valueType="str">
                                      <p:cBhvr>
                                        <p:cTn id="46" dur="500" fill="hold"/>
                                        <p:tgtEl>
                                          <p:spTgt spid="11"/>
                                        </p:tgtEl>
                                        <p:attrNameLst>
                                          <p:attrName>style.visibility</p:attrName>
                                        </p:attrNameLst>
                                      </p:cBhvr>
                                      <p:tavLst>
                                        <p:tav tm="0">
                                          <p:val>
                                            <p:strVal val="hidden"/>
                                          </p:val>
                                        </p:tav>
                                        <p:tav tm="50000">
                                          <p:val>
                                            <p:strVal val="visible"/>
                                          </p:val>
                                        </p:tav>
                                      </p:tavLst>
                                    </p:anim>
                                  </p:childTnLst>
                                </p:cTn>
                              </p:par>
                              <p:par>
                                <p:cTn id="47" presetID="1" presetClass="entr" presetSubtype="0" fill="hold" grpId="0" nodeType="withEffect">
                                  <p:stCondLst>
                                    <p:cond delay="0"/>
                                  </p:stCondLst>
                                  <p:childTnLst>
                                    <p:set>
                                      <p:cBhvr>
                                        <p:cTn id="48" dur="1" fill="hold">
                                          <p:stCondLst>
                                            <p:cond delay="0"/>
                                          </p:stCondLst>
                                        </p:cTn>
                                        <p:tgtEl>
                                          <p:spTgt spid="1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0728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728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728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7286"/>
                                        </p:tgtEl>
                                        <p:attrNameLst>
                                          <p:attrName>style.visibility</p:attrName>
                                        </p:attrNameLst>
                                      </p:cBhvr>
                                      <p:to>
                                        <p:strVal val="visible"/>
                                      </p:to>
                                    </p:set>
                                  </p:childTnLst>
                                </p:cTn>
                              </p:par>
                              <p:par>
                                <p:cTn id="59" presetID="1" presetClass="exit" presetSubtype="0" fill="hold" nodeType="withEffect">
                                  <p:stCondLst>
                                    <p:cond delay="0"/>
                                  </p:stCondLst>
                                  <p:childTnLst>
                                    <p:set>
                                      <p:cBhvr>
                                        <p:cTn id="60" dur="1" fill="hold">
                                          <p:stCondLst>
                                            <p:cond delay="0"/>
                                          </p:stCondLst>
                                        </p:cTn>
                                        <p:tgtEl>
                                          <p:spTgt spid="11"/>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137"/>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07287"/>
                                        </p:tgtEl>
                                        <p:attrNameLst>
                                          <p:attrName>style.visibility</p:attrName>
                                        </p:attrNameLst>
                                      </p:cBhvr>
                                      <p:to>
                                        <p:strVal val="visible"/>
                                      </p:to>
                                    </p:set>
                                    <p:animEffect transition="in" filter="wipe(left)">
                                      <p:cBhvr>
                                        <p:cTn id="67" dur="500"/>
                                        <p:tgtEl>
                                          <p:spTgt spid="30728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07288"/>
                                        </p:tgtEl>
                                        <p:attrNameLst>
                                          <p:attrName>style.visibility</p:attrName>
                                        </p:attrNameLst>
                                      </p:cBhvr>
                                      <p:to>
                                        <p:strVal val="visible"/>
                                      </p:to>
                                    </p:set>
                                    <p:animEffect transition="in" filter="wipe(left)">
                                      <p:cBhvr>
                                        <p:cTn id="72" dur="500"/>
                                        <p:tgtEl>
                                          <p:spTgt spid="30728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07289"/>
                                        </p:tgtEl>
                                        <p:attrNameLst>
                                          <p:attrName>style.visibility</p:attrName>
                                        </p:attrNameLst>
                                      </p:cBhvr>
                                      <p:to>
                                        <p:strVal val="visible"/>
                                      </p:to>
                                    </p:set>
                                    <p:animEffect transition="in" filter="wipe(left)">
                                      <p:cBhvr>
                                        <p:cTn id="77" dur="500"/>
                                        <p:tgtEl>
                                          <p:spTgt spid="30728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repeatCount="10000" fill="hold" grpId="0" nodeType="clickEffect">
                                  <p:stCondLst>
                                    <p:cond delay="0"/>
                                  </p:stCondLst>
                                  <p:childTnLst>
                                    <p:set>
                                      <p:cBhvr>
                                        <p:cTn id="81" dur="1" fill="hold">
                                          <p:stCondLst>
                                            <p:cond delay="0"/>
                                          </p:stCondLst>
                                        </p:cTn>
                                        <p:tgtEl>
                                          <p:spTgt spid="307341"/>
                                        </p:tgtEl>
                                        <p:attrNameLst>
                                          <p:attrName>style.visibility</p:attrName>
                                        </p:attrNameLst>
                                      </p:cBhvr>
                                      <p:to>
                                        <p:strVal val="visible"/>
                                      </p:to>
                                    </p:set>
                                    <p:animEffect transition="in" filter="wipe(left)">
                                      <p:cBhvr>
                                        <p:cTn id="82" dur="500"/>
                                        <p:tgtEl>
                                          <p:spTgt spid="307341"/>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3" grpId="0" animBg="1"/>
      <p:bldP spid="307284" grpId="0" animBg="1"/>
      <p:bldP spid="307285" grpId="0"/>
      <p:bldP spid="307286" grpId="0"/>
      <p:bldP spid="307287" grpId="0"/>
      <p:bldP spid="307288" grpId="0"/>
      <p:bldP spid="307289" grpId="0"/>
      <p:bldP spid="307341" grpId="0"/>
      <p:bldP spid="148" grpId="0"/>
      <p:bldP spid="136" grpId="0"/>
      <p:bldP spid="137" grpId="0"/>
      <p:bldP spid="1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7">
            <a:extLst>
              <a:ext uri="{FF2B5EF4-FFF2-40B4-BE49-F238E27FC236}">
                <a16:creationId xmlns:a16="http://schemas.microsoft.com/office/drawing/2014/main" id="{E0BD080D-0C98-48B0-A56A-B2854D8B0907}"/>
              </a:ext>
            </a:extLst>
          </p:cNvPr>
          <p:cNvSpPr>
            <a:spLocks noGrp="1" noChangeArrowheads="1"/>
          </p:cNvSpPr>
          <p:nvPr>
            <p:ph type="title"/>
          </p:nvPr>
        </p:nvSpPr>
        <p:spPr>
          <a:xfrm>
            <a:off x="0" y="0"/>
            <a:ext cx="9144000" cy="552431"/>
          </a:xfrm>
        </p:spPr>
        <p:txBody>
          <a:bodyPr/>
          <a:lstStyle/>
          <a:p>
            <a:pPr algn="l"/>
            <a:r>
              <a:rPr lang="ja-JP" altLang="en-US" sz="2800" dirty="0">
                <a:solidFill>
                  <a:srgbClr val="3333FF"/>
                </a:solidFill>
              </a:rPr>
              <a:t>第</a:t>
            </a:r>
            <a:r>
              <a:rPr lang="en-US" altLang="ja-JP" sz="2800" dirty="0">
                <a:solidFill>
                  <a:srgbClr val="3333FF"/>
                </a:solidFill>
              </a:rPr>
              <a:t>3</a:t>
            </a:r>
            <a:r>
              <a:rPr lang="ja-JP" altLang="en-US" sz="2800" dirty="0">
                <a:solidFill>
                  <a:srgbClr val="3333FF"/>
                </a:solidFill>
              </a:rPr>
              <a:t>回討論課題解答　</a:t>
            </a:r>
          </a:p>
        </p:txBody>
      </p:sp>
      <p:sp>
        <p:nvSpPr>
          <p:cNvPr id="31" name="テキスト ボックス 30">
            <a:extLst>
              <a:ext uri="{FF2B5EF4-FFF2-40B4-BE49-F238E27FC236}">
                <a16:creationId xmlns:a16="http://schemas.microsoft.com/office/drawing/2014/main" id="{8BAB1FB3-049D-416C-8EDB-D5BBA612B223}"/>
              </a:ext>
            </a:extLst>
          </p:cNvPr>
          <p:cNvSpPr txBox="1"/>
          <p:nvPr/>
        </p:nvSpPr>
        <p:spPr>
          <a:xfrm>
            <a:off x="0" y="2172883"/>
            <a:ext cx="9144000" cy="2246769"/>
          </a:xfrm>
          <a:prstGeom prst="rect">
            <a:avLst/>
          </a:prstGeom>
          <a:noFill/>
        </p:spPr>
        <p:txBody>
          <a:bodyPr wrap="square">
            <a:spAutoFit/>
          </a:bodyPr>
          <a:lstStyle/>
          <a:p>
            <a:r>
              <a:rPr lang="ja-JP" altLang="ja-JP" sz="2800" dirty="0">
                <a:effectLst/>
                <a:latin typeface="+mn-ea"/>
                <a:ea typeface="+mn-ea"/>
                <a:cs typeface="Times New Roman" panose="02020603050405020304" pitchFamily="18" charset="0"/>
              </a:rPr>
              <a:t>綱の部分も含めて赤組、白組という物体綱の中央の点と言う接点で互いに相手を引き合う力</a:t>
            </a:r>
            <a:r>
              <a:rPr lang="en-US" altLang="ja-JP" sz="2800" dirty="0">
                <a:effectLst/>
                <a:latin typeface="+mn-ea"/>
                <a:ea typeface="+mn-ea"/>
                <a:cs typeface="Times New Roman" panose="02020603050405020304" pitchFamily="18" charset="0"/>
              </a:rPr>
              <a:t>(</a:t>
            </a:r>
            <a:r>
              <a:rPr lang="ja-JP" altLang="ja-JP" sz="2800" dirty="0">
                <a:effectLst/>
                <a:latin typeface="+mn-ea"/>
                <a:ea typeface="+mn-ea"/>
                <a:cs typeface="Times New Roman" panose="02020603050405020304" pitchFamily="18" charset="0"/>
              </a:rPr>
              <a:t>の大きさ</a:t>
            </a:r>
            <a:r>
              <a:rPr lang="en-US" altLang="ja-JP" sz="2800" dirty="0">
                <a:effectLst/>
                <a:latin typeface="+mn-ea"/>
                <a:ea typeface="+mn-ea"/>
                <a:cs typeface="Times New Roman" panose="02020603050405020304" pitchFamily="18" charset="0"/>
              </a:rPr>
              <a:t>)</a:t>
            </a:r>
            <a:r>
              <a:rPr lang="ja-JP" altLang="ja-JP" sz="2800" dirty="0">
                <a:effectLst/>
                <a:latin typeface="+mn-ea"/>
                <a:ea typeface="+mn-ea"/>
                <a:cs typeface="Times New Roman" panose="02020603050405020304" pitchFamily="18" charset="0"/>
              </a:rPr>
              <a:t>が</a:t>
            </a:r>
            <a:r>
              <a:rPr lang="en-US" altLang="ja-JP" sz="2800" i="1" dirty="0">
                <a:effectLst/>
                <a:latin typeface="Bookman Old Style" panose="02050604050505020204" pitchFamily="18" charset="0"/>
                <a:ea typeface="+mn-ea"/>
                <a:cs typeface="Times New Roman" panose="02020603050405020304" pitchFamily="18" charset="0"/>
              </a:rPr>
              <a:t>F</a:t>
            </a:r>
            <a:r>
              <a:rPr lang="en-US" altLang="ja-JP" sz="2800" baseline="-25000" dirty="0">
                <a:effectLst/>
                <a:latin typeface="+mn-lt"/>
                <a:ea typeface="+mn-ea"/>
                <a:cs typeface="Times New Roman" panose="02020603050405020304" pitchFamily="18" charset="0"/>
              </a:rPr>
              <a:t>1</a:t>
            </a:r>
            <a:r>
              <a:rPr lang="ja-JP" altLang="ja-JP" sz="2800" dirty="0">
                <a:effectLst/>
                <a:latin typeface="+mn-ea"/>
                <a:ea typeface="+mn-ea"/>
                <a:cs typeface="Times New Roman" panose="02020603050405020304" pitchFamily="18" charset="0"/>
              </a:rPr>
              <a:t>と</a:t>
            </a:r>
            <a:r>
              <a:rPr lang="en-US" altLang="ja-JP" sz="2800" i="1" dirty="0">
                <a:effectLst/>
                <a:latin typeface="Bookman Old Style" panose="02050604050505020204" pitchFamily="18" charset="0"/>
                <a:ea typeface="+mn-ea"/>
                <a:cs typeface="Times New Roman" panose="02020603050405020304" pitchFamily="18" charset="0"/>
              </a:rPr>
              <a:t>F</a:t>
            </a:r>
            <a:r>
              <a:rPr lang="en-US" altLang="ja-JP" sz="2800" baseline="-25000" dirty="0">
                <a:effectLst/>
                <a:latin typeface="+mn-lt"/>
                <a:ea typeface="+mn-ea"/>
                <a:cs typeface="Times New Roman" panose="02020603050405020304" pitchFamily="18" charset="0"/>
              </a:rPr>
              <a:t>2 </a:t>
            </a:r>
            <a:r>
              <a:rPr lang="ja-JP" altLang="ja-JP" sz="2800" dirty="0">
                <a:effectLst/>
                <a:latin typeface="+mn-ea"/>
                <a:ea typeface="+mn-ea"/>
                <a:cs typeface="Times New Roman" panose="02020603050405020304" pitchFamily="18" charset="0"/>
              </a:rPr>
              <a:t>です。これらは</a:t>
            </a:r>
            <a:r>
              <a:rPr lang="ja-JP" altLang="ja-JP" sz="2800" dirty="0">
                <a:solidFill>
                  <a:srgbClr val="9900FF"/>
                </a:solidFill>
                <a:effectLst/>
                <a:latin typeface="+mn-ea"/>
                <a:ea typeface="+mn-ea"/>
                <a:cs typeface="Times New Roman" panose="02020603050405020304" pitchFamily="18" charset="0"/>
              </a:rPr>
              <a:t>互いに引き合う力だから作用と反作用</a:t>
            </a:r>
            <a:r>
              <a:rPr lang="ja-JP" altLang="ja-JP" sz="2800" dirty="0">
                <a:effectLst/>
                <a:latin typeface="+mn-ea"/>
                <a:ea typeface="+mn-ea"/>
                <a:cs typeface="Times New Roman" panose="02020603050405020304" pitchFamily="18" charset="0"/>
              </a:rPr>
              <a:t>です。このことは、人が綱を引く力とか張力とかに関係なく成り立ちます。このことから一意的に</a:t>
            </a:r>
            <a:r>
              <a:rPr lang="en-US" altLang="ja-JP" i="1" dirty="0">
                <a:latin typeface="Bookman Old Style" panose="02050604050505020204" pitchFamily="18" charset="0"/>
                <a:ea typeface="+mn-ea"/>
                <a:cs typeface="Times New Roman" panose="02020603050405020304" pitchFamily="18" charset="0"/>
              </a:rPr>
              <a:t>F</a:t>
            </a:r>
            <a:r>
              <a:rPr lang="en-US" altLang="ja-JP" baseline="-25000" dirty="0">
                <a:latin typeface="+mn-lt"/>
                <a:ea typeface="+mn-ea"/>
                <a:cs typeface="Times New Roman" panose="02020603050405020304" pitchFamily="18" charset="0"/>
              </a:rPr>
              <a:t>1</a:t>
            </a:r>
            <a:r>
              <a:rPr lang="en-US" altLang="ja-JP" dirty="0">
                <a:latin typeface="Symbol" panose="05050102010706020507" pitchFamily="18" charset="2"/>
                <a:ea typeface="+mn-ea"/>
                <a:cs typeface="Times New Roman" panose="02020603050405020304" pitchFamily="18" charset="0"/>
              </a:rPr>
              <a:t>=</a:t>
            </a:r>
            <a:r>
              <a:rPr lang="en-US" altLang="ja-JP" i="1" dirty="0">
                <a:latin typeface="Bookman Old Style" panose="02050604050505020204" pitchFamily="18" charset="0"/>
                <a:ea typeface="+mn-ea"/>
                <a:cs typeface="Times New Roman" panose="02020603050405020304" pitchFamily="18" charset="0"/>
              </a:rPr>
              <a:t>F</a:t>
            </a:r>
            <a:r>
              <a:rPr lang="en-US" altLang="ja-JP" baseline="-25000" dirty="0">
                <a:latin typeface="+mn-lt"/>
                <a:ea typeface="+mn-ea"/>
                <a:cs typeface="Times New Roman" panose="02020603050405020304" pitchFamily="18" charset="0"/>
              </a:rPr>
              <a:t>2 </a:t>
            </a:r>
            <a:r>
              <a:rPr lang="ja-JP" altLang="ja-JP" sz="2800" dirty="0">
                <a:effectLst/>
                <a:latin typeface="+mn-ea"/>
                <a:ea typeface="+mn-ea"/>
                <a:cs typeface="Times New Roman" panose="02020603050405020304" pitchFamily="18" charset="0"/>
              </a:rPr>
              <a:t>です。</a:t>
            </a:r>
            <a:endParaRPr lang="en-US" altLang="ja-JP" sz="2800" dirty="0">
              <a:effectLst/>
              <a:latin typeface="+mn-ea"/>
              <a:ea typeface="+mn-ea"/>
              <a:cs typeface="Times New Roman" panose="02020603050405020304" pitchFamily="18" charset="0"/>
            </a:endParaRPr>
          </a:p>
        </p:txBody>
      </p:sp>
      <p:sp>
        <p:nvSpPr>
          <p:cNvPr id="4" name="Rectangle 7">
            <a:extLst>
              <a:ext uri="{FF2B5EF4-FFF2-40B4-BE49-F238E27FC236}">
                <a16:creationId xmlns:a16="http://schemas.microsoft.com/office/drawing/2014/main" id="{0164DD25-9F2B-4EF0-B044-946CEBE8914F}"/>
              </a:ext>
            </a:extLst>
          </p:cNvPr>
          <p:cNvSpPr txBox="1">
            <a:spLocks noChangeArrowheads="1"/>
          </p:cNvSpPr>
          <p:nvPr/>
        </p:nvSpPr>
        <p:spPr bwMode="auto">
          <a:xfrm>
            <a:off x="3487916" y="1926"/>
            <a:ext cx="5147036" cy="552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a:lstStyle>
          <a:p>
            <a:pPr algn="l"/>
            <a:r>
              <a:rPr lang="ja-JP" altLang="en-US" sz="2800" kern="0" dirty="0">
                <a:solidFill>
                  <a:srgbClr val="3333FF"/>
                </a:solidFill>
              </a:rPr>
              <a:t>本日</a:t>
            </a:r>
            <a:r>
              <a:rPr lang="en-US" altLang="ja-JP" sz="2800" kern="0" dirty="0">
                <a:solidFill>
                  <a:srgbClr val="3333FF"/>
                </a:solidFill>
              </a:rPr>
              <a:t>22</a:t>
            </a:r>
            <a:r>
              <a:rPr lang="ja-JP" altLang="en-US" sz="2800" kern="0" dirty="0">
                <a:solidFill>
                  <a:srgbClr val="3333FF"/>
                </a:solidFill>
              </a:rPr>
              <a:t>時</a:t>
            </a:r>
            <a:r>
              <a:rPr lang="en-US" altLang="ja-JP" sz="2800" kern="0" dirty="0">
                <a:solidFill>
                  <a:srgbClr val="3333FF"/>
                </a:solidFill>
              </a:rPr>
              <a:t>Course Power</a:t>
            </a:r>
            <a:r>
              <a:rPr lang="ja-JP" altLang="en-US" sz="2800" kern="0" dirty="0">
                <a:solidFill>
                  <a:srgbClr val="3333FF"/>
                </a:solidFill>
              </a:rPr>
              <a:t>に公開</a:t>
            </a:r>
          </a:p>
        </p:txBody>
      </p:sp>
      <p:sp>
        <p:nvSpPr>
          <p:cNvPr id="6" name="テキスト ボックス 5">
            <a:extLst>
              <a:ext uri="{FF2B5EF4-FFF2-40B4-BE49-F238E27FC236}">
                <a16:creationId xmlns:a16="http://schemas.microsoft.com/office/drawing/2014/main" id="{F54E817B-EA3B-42FB-8F4D-B49A767B8951}"/>
              </a:ext>
            </a:extLst>
          </p:cNvPr>
          <p:cNvSpPr txBox="1"/>
          <p:nvPr/>
        </p:nvSpPr>
        <p:spPr>
          <a:xfrm>
            <a:off x="0" y="4539409"/>
            <a:ext cx="9144000" cy="2246769"/>
          </a:xfrm>
          <a:prstGeom prst="rect">
            <a:avLst/>
          </a:prstGeom>
          <a:noFill/>
        </p:spPr>
        <p:txBody>
          <a:bodyPr wrap="square">
            <a:spAutoFit/>
          </a:bodyPr>
          <a:lstStyle/>
          <a:p>
            <a:r>
              <a:rPr lang="ja-JP" altLang="ja-JP" sz="2800" dirty="0">
                <a:effectLst/>
                <a:latin typeface="+mn-ea"/>
                <a:ea typeface="+mn-ea"/>
                <a:cs typeface="Times New Roman" panose="02020603050405020304" pitchFamily="18" charset="0"/>
              </a:rPr>
              <a:t>しかし、それぞれの物体は地面と接しており、地面からも力を受けます。力は接触するところから受けることを思い出してください。両物体に働く水平な力は他にはありません。地面から受ける力は</a:t>
            </a:r>
            <a:r>
              <a:rPr lang="ja-JP" altLang="ja-JP" sz="2800" dirty="0">
                <a:solidFill>
                  <a:srgbClr val="9900FF"/>
                </a:solidFill>
                <a:effectLst/>
                <a:latin typeface="+mn-ea"/>
                <a:ea typeface="+mn-ea"/>
                <a:cs typeface="Times New Roman" panose="02020603050405020304" pitchFamily="18" charset="0"/>
              </a:rPr>
              <a:t>両物体が足で地面を押す力の反作用</a:t>
            </a:r>
            <a:r>
              <a:rPr lang="ja-JP" altLang="ja-JP" sz="2800" dirty="0">
                <a:effectLst/>
                <a:latin typeface="+mn-ea"/>
                <a:ea typeface="+mn-ea"/>
                <a:cs typeface="Times New Roman" panose="02020603050405020304" pitchFamily="18" charset="0"/>
              </a:rPr>
              <a:t>です。この大きさに差があると加速されます。</a:t>
            </a:r>
            <a:endParaRPr lang="ja-JP" altLang="en-US" dirty="0">
              <a:latin typeface="+mn-ea"/>
              <a:ea typeface="+mn-ea"/>
            </a:endParaRPr>
          </a:p>
        </p:txBody>
      </p:sp>
      <p:sp>
        <p:nvSpPr>
          <p:cNvPr id="3" name="楕円 2">
            <a:extLst>
              <a:ext uri="{FF2B5EF4-FFF2-40B4-BE49-F238E27FC236}">
                <a16:creationId xmlns:a16="http://schemas.microsoft.com/office/drawing/2014/main" id="{5073E6C9-4501-4EAA-8FBD-F57433486EC7}"/>
              </a:ext>
            </a:extLst>
          </p:cNvPr>
          <p:cNvSpPr/>
          <p:nvPr/>
        </p:nvSpPr>
        <p:spPr bwMode="auto">
          <a:xfrm>
            <a:off x="1713297" y="892763"/>
            <a:ext cx="2656572" cy="837398"/>
          </a:xfrm>
          <a:prstGeom prst="ellipse">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8" name="楕円 7">
            <a:extLst>
              <a:ext uri="{FF2B5EF4-FFF2-40B4-BE49-F238E27FC236}">
                <a16:creationId xmlns:a16="http://schemas.microsoft.com/office/drawing/2014/main" id="{F1803DAC-EB4F-4887-A32C-354CD9D15159}"/>
              </a:ext>
            </a:extLst>
          </p:cNvPr>
          <p:cNvSpPr/>
          <p:nvPr/>
        </p:nvSpPr>
        <p:spPr bwMode="auto">
          <a:xfrm>
            <a:off x="4369869" y="892763"/>
            <a:ext cx="2656572" cy="837398"/>
          </a:xfrm>
          <a:prstGeom prst="ellipse">
            <a:avLst/>
          </a:prstGeom>
          <a:solidFill>
            <a:srgbClr val="FFCCFF"/>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9" name="Line 103">
            <a:extLst>
              <a:ext uri="{FF2B5EF4-FFF2-40B4-BE49-F238E27FC236}">
                <a16:creationId xmlns:a16="http://schemas.microsoft.com/office/drawing/2014/main" id="{FFCC8D62-FC9F-4E4D-9598-FC8ECF460613}"/>
              </a:ext>
            </a:extLst>
          </p:cNvPr>
          <p:cNvSpPr>
            <a:spLocks noChangeShapeType="1"/>
          </p:cNvSpPr>
          <p:nvPr/>
        </p:nvSpPr>
        <p:spPr bwMode="auto">
          <a:xfrm rot="16200000" flipH="1">
            <a:off x="4005894" y="965898"/>
            <a:ext cx="0" cy="727951"/>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0" name="Line 103">
            <a:extLst>
              <a:ext uri="{FF2B5EF4-FFF2-40B4-BE49-F238E27FC236}">
                <a16:creationId xmlns:a16="http://schemas.microsoft.com/office/drawing/2014/main" id="{3B4E836D-0D07-48A6-A516-F4C84D894B9E}"/>
              </a:ext>
            </a:extLst>
          </p:cNvPr>
          <p:cNvSpPr>
            <a:spLocks noChangeShapeType="1"/>
          </p:cNvSpPr>
          <p:nvPr/>
        </p:nvSpPr>
        <p:spPr bwMode="auto">
          <a:xfrm rot="5400000">
            <a:off x="4724018" y="975723"/>
            <a:ext cx="3972" cy="712270"/>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cxnSp>
        <p:nvCxnSpPr>
          <p:cNvPr id="7" name="直線コネクタ 6">
            <a:extLst>
              <a:ext uri="{FF2B5EF4-FFF2-40B4-BE49-F238E27FC236}">
                <a16:creationId xmlns:a16="http://schemas.microsoft.com/office/drawing/2014/main" id="{4145B9C8-8079-4F88-BBC1-C47628A3E222}"/>
              </a:ext>
            </a:extLst>
          </p:cNvPr>
          <p:cNvCxnSpPr/>
          <p:nvPr/>
        </p:nvCxnSpPr>
        <p:spPr bwMode="auto">
          <a:xfrm>
            <a:off x="678580" y="1742172"/>
            <a:ext cx="7344076" cy="0"/>
          </a:xfrm>
          <a:prstGeom prst="line">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Line 103">
            <a:extLst>
              <a:ext uri="{FF2B5EF4-FFF2-40B4-BE49-F238E27FC236}">
                <a16:creationId xmlns:a16="http://schemas.microsoft.com/office/drawing/2014/main" id="{0E0A61B4-D27C-42E4-BE7C-1A5D4D471E70}"/>
              </a:ext>
            </a:extLst>
          </p:cNvPr>
          <p:cNvSpPr>
            <a:spLocks noChangeShapeType="1"/>
          </p:cNvSpPr>
          <p:nvPr/>
        </p:nvSpPr>
        <p:spPr bwMode="auto">
          <a:xfrm rot="5400000">
            <a:off x="3382930" y="1550903"/>
            <a:ext cx="0" cy="502297"/>
          </a:xfrm>
          <a:prstGeom prst="line">
            <a:avLst/>
          </a:prstGeom>
          <a:noFill/>
          <a:ln w="57150">
            <a:solidFill>
              <a:srgbClr val="00B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4" name="Line 103">
            <a:extLst>
              <a:ext uri="{FF2B5EF4-FFF2-40B4-BE49-F238E27FC236}">
                <a16:creationId xmlns:a16="http://schemas.microsoft.com/office/drawing/2014/main" id="{99E7A296-B189-4448-B264-7A7A3931F40F}"/>
              </a:ext>
            </a:extLst>
          </p:cNvPr>
          <p:cNvSpPr>
            <a:spLocks noChangeShapeType="1"/>
          </p:cNvSpPr>
          <p:nvPr/>
        </p:nvSpPr>
        <p:spPr bwMode="auto">
          <a:xfrm rot="16200000" flipH="1">
            <a:off x="2880633" y="1411448"/>
            <a:ext cx="0" cy="502297"/>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5" name="Line 103">
            <a:extLst>
              <a:ext uri="{FF2B5EF4-FFF2-40B4-BE49-F238E27FC236}">
                <a16:creationId xmlns:a16="http://schemas.microsoft.com/office/drawing/2014/main" id="{E064CB0F-8A69-4A0F-9196-93551DE9F1B2}"/>
              </a:ext>
            </a:extLst>
          </p:cNvPr>
          <p:cNvSpPr>
            <a:spLocks noChangeShapeType="1"/>
          </p:cNvSpPr>
          <p:nvPr/>
        </p:nvSpPr>
        <p:spPr bwMode="auto">
          <a:xfrm rot="5400000">
            <a:off x="6400798" y="1104332"/>
            <a:ext cx="0" cy="1116529"/>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6" name="Line 103">
            <a:extLst>
              <a:ext uri="{FF2B5EF4-FFF2-40B4-BE49-F238E27FC236}">
                <a16:creationId xmlns:a16="http://schemas.microsoft.com/office/drawing/2014/main" id="{FCF91C33-2290-4883-B11C-0FB7E62C3E4B}"/>
              </a:ext>
            </a:extLst>
          </p:cNvPr>
          <p:cNvSpPr>
            <a:spLocks noChangeShapeType="1"/>
          </p:cNvSpPr>
          <p:nvPr/>
        </p:nvSpPr>
        <p:spPr bwMode="auto">
          <a:xfrm rot="16200000" flipH="1">
            <a:off x="5284270" y="1243788"/>
            <a:ext cx="0" cy="1116529"/>
          </a:xfrm>
          <a:prstGeom prst="line">
            <a:avLst/>
          </a:prstGeom>
          <a:noFill/>
          <a:ln w="57150">
            <a:solidFill>
              <a:srgbClr val="00B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7" name="Rectangle 85">
            <a:extLst>
              <a:ext uri="{FF2B5EF4-FFF2-40B4-BE49-F238E27FC236}">
                <a16:creationId xmlns:a16="http://schemas.microsoft.com/office/drawing/2014/main" id="{E8784371-6524-47BE-8B9E-02BECA385747}"/>
              </a:ext>
            </a:extLst>
          </p:cNvPr>
          <p:cNvSpPr>
            <a:spLocks noChangeArrowheads="1"/>
          </p:cNvSpPr>
          <p:nvPr/>
        </p:nvSpPr>
        <p:spPr bwMode="auto">
          <a:xfrm>
            <a:off x="5017376" y="948300"/>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i="1" baseline="-25000" dirty="0">
                <a:latin typeface="Bookman Old Style" pitchFamily="18" charset="0"/>
              </a:rPr>
              <a:t> </a:t>
            </a:r>
            <a:r>
              <a:rPr lang="en-US" altLang="ja-JP" baseline="-25000" dirty="0"/>
              <a:t>1</a:t>
            </a:r>
          </a:p>
        </p:txBody>
      </p:sp>
      <p:sp>
        <p:nvSpPr>
          <p:cNvPr id="18" name="Rectangle 86">
            <a:extLst>
              <a:ext uri="{FF2B5EF4-FFF2-40B4-BE49-F238E27FC236}">
                <a16:creationId xmlns:a16="http://schemas.microsoft.com/office/drawing/2014/main" id="{CF3AD1E4-DA30-45FC-85CF-4EC21D8B9E71}"/>
              </a:ext>
            </a:extLst>
          </p:cNvPr>
          <p:cNvSpPr>
            <a:spLocks noChangeArrowheads="1"/>
          </p:cNvSpPr>
          <p:nvPr/>
        </p:nvSpPr>
        <p:spPr bwMode="auto">
          <a:xfrm>
            <a:off x="3091835" y="972329"/>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baseline="-25000" dirty="0"/>
              <a:t> 2</a:t>
            </a:r>
          </a:p>
        </p:txBody>
      </p:sp>
    </p:spTree>
    <p:extLst>
      <p:ext uri="{BB962C8B-B14F-4D97-AF65-F5344CB8AC3E}">
        <p14:creationId xmlns:p14="http://schemas.microsoft.com/office/powerpoint/2010/main" val="103038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6" grpId="0"/>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7">
            <a:extLst>
              <a:ext uri="{FF2B5EF4-FFF2-40B4-BE49-F238E27FC236}">
                <a16:creationId xmlns:a16="http://schemas.microsoft.com/office/drawing/2014/main" id="{E0BD080D-0C98-48B0-A56A-B2854D8B0907}"/>
              </a:ext>
            </a:extLst>
          </p:cNvPr>
          <p:cNvSpPr>
            <a:spLocks noGrp="1" noChangeArrowheads="1"/>
          </p:cNvSpPr>
          <p:nvPr>
            <p:ph type="title"/>
          </p:nvPr>
        </p:nvSpPr>
        <p:spPr>
          <a:xfrm>
            <a:off x="0" y="0"/>
            <a:ext cx="9144000" cy="552431"/>
          </a:xfrm>
        </p:spPr>
        <p:txBody>
          <a:bodyPr/>
          <a:lstStyle/>
          <a:p>
            <a:pPr algn="l"/>
            <a:r>
              <a:rPr lang="ja-JP" altLang="en-US" sz="2800" dirty="0">
                <a:solidFill>
                  <a:srgbClr val="3333FF"/>
                </a:solidFill>
              </a:rPr>
              <a:t>第</a:t>
            </a:r>
            <a:r>
              <a:rPr lang="en-US" altLang="ja-JP" sz="2800" dirty="0">
                <a:solidFill>
                  <a:srgbClr val="3333FF"/>
                </a:solidFill>
              </a:rPr>
              <a:t>3</a:t>
            </a:r>
            <a:r>
              <a:rPr lang="ja-JP" altLang="en-US" sz="2800" dirty="0">
                <a:solidFill>
                  <a:srgbClr val="3333FF"/>
                </a:solidFill>
              </a:rPr>
              <a:t>回討論課題解答　</a:t>
            </a:r>
          </a:p>
        </p:txBody>
      </p:sp>
      <p:sp>
        <p:nvSpPr>
          <p:cNvPr id="4" name="Rectangle 7">
            <a:extLst>
              <a:ext uri="{FF2B5EF4-FFF2-40B4-BE49-F238E27FC236}">
                <a16:creationId xmlns:a16="http://schemas.microsoft.com/office/drawing/2014/main" id="{0164DD25-9F2B-4EF0-B044-946CEBE8914F}"/>
              </a:ext>
            </a:extLst>
          </p:cNvPr>
          <p:cNvSpPr txBox="1">
            <a:spLocks noChangeArrowheads="1"/>
          </p:cNvSpPr>
          <p:nvPr/>
        </p:nvSpPr>
        <p:spPr bwMode="auto">
          <a:xfrm>
            <a:off x="3487916" y="1926"/>
            <a:ext cx="5147036" cy="552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a:lstStyle>
          <a:p>
            <a:pPr algn="l"/>
            <a:r>
              <a:rPr lang="ja-JP" altLang="en-US" sz="2800" kern="0" dirty="0">
                <a:solidFill>
                  <a:srgbClr val="3333FF"/>
                </a:solidFill>
              </a:rPr>
              <a:t>本日</a:t>
            </a:r>
            <a:r>
              <a:rPr lang="en-US" altLang="ja-JP" sz="2800" kern="0" dirty="0">
                <a:solidFill>
                  <a:srgbClr val="3333FF"/>
                </a:solidFill>
              </a:rPr>
              <a:t>22</a:t>
            </a:r>
            <a:r>
              <a:rPr lang="ja-JP" altLang="en-US" sz="2800" kern="0" dirty="0">
                <a:solidFill>
                  <a:srgbClr val="3333FF"/>
                </a:solidFill>
              </a:rPr>
              <a:t>時</a:t>
            </a:r>
            <a:r>
              <a:rPr lang="en-US" altLang="ja-JP" sz="2800" kern="0" dirty="0">
                <a:solidFill>
                  <a:srgbClr val="3333FF"/>
                </a:solidFill>
              </a:rPr>
              <a:t>Course Power</a:t>
            </a:r>
            <a:r>
              <a:rPr lang="ja-JP" altLang="en-US" sz="2800" kern="0" dirty="0">
                <a:solidFill>
                  <a:srgbClr val="3333FF"/>
                </a:solidFill>
              </a:rPr>
              <a:t>に公開</a:t>
            </a:r>
          </a:p>
        </p:txBody>
      </p:sp>
      <p:grpSp>
        <p:nvGrpSpPr>
          <p:cNvPr id="2" name="グループ化 1">
            <a:extLst>
              <a:ext uri="{FF2B5EF4-FFF2-40B4-BE49-F238E27FC236}">
                <a16:creationId xmlns:a16="http://schemas.microsoft.com/office/drawing/2014/main" id="{9A9EC570-FC29-4C9B-810F-8FEBE92F12BA}"/>
              </a:ext>
            </a:extLst>
          </p:cNvPr>
          <p:cNvGrpSpPr/>
          <p:nvPr/>
        </p:nvGrpSpPr>
        <p:grpSpPr>
          <a:xfrm>
            <a:off x="678580" y="892763"/>
            <a:ext cx="7344076" cy="909290"/>
            <a:chOff x="678580" y="892763"/>
            <a:chExt cx="7344076" cy="909290"/>
          </a:xfrm>
        </p:grpSpPr>
        <p:sp>
          <p:nvSpPr>
            <p:cNvPr id="3" name="楕円 2">
              <a:extLst>
                <a:ext uri="{FF2B5EF4-FFF2-40B4-BE49-F238E27FC236}">
                  <a16:creationId xmlns:a16="http://schemas.microsoft.com/office/drawing/2014/main" id="{5073E6C9-4501-4EAA-8FBD-F57433486EC7}"/>
                </a:ext>
              </a:extLst>
            </p:cNvPr>
            <p:cNvSpPr/>
            <p:nvPr/>
          </p:nvSpPr>
          <p:spPr bwMode="auto">
            <a:xfrm>
              <a:off x="1713297" y="892763"/>
              <a:ext cx="2656572" cy="837398"/>
            </a:xfrm>
            <a:prstGeom prst="ellipse">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8" name="楕円 7">
              <a:extLst>
                <a:ext uri="{FF2B5EF4-FFF2-40B4-BE49-F238E27FC236}">
                  <a16:creationId xmlns:a16="http://schemas.microsoft.com/office/drawing/2014/main" id="{F1803DAC-EB4F-4887-A32C-354CD9D15159}"/>
                </a:ext>
              </a:extLst>
            </p:cNvPr>
            <p:cNvSpPr/>
            <p:nvPr/>
          </p:nvSpPr>
          <p:spPr bwMode="auto">
            <a:xfrm>
              <a:off x="4369869" y="892763"/>
              <a:ext cx="2656572" cy="837398"/>
            </a:xfrm>
            <a:prstGeom prst="ellipse">
              <a:avLst/>
            </a:prstGeom>
            <a:solidFill>
              <a:srgbClr val="FFCCFF"/>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9" name="Line 103">
              <a:extLst>
                <a:ext uri="{FF2B5EF4-FFF2-40B4-BE49-F238E27FC236}">
                  <a16:creationId xmlns:a16="http://schemas.microsoft.com/office/drawing/2014/main" id="{FFCC8D62-FC9F-4E4D-9598-FC8ECF460613}"/>
                </a:ext>
              </a:extLst>
            </p:cNvPr>
            <p:cNvSpPr>
              <a:spLocks noChangeShapeType="1"/>
            </p:cNvSpPr>
            <p:nvPr/>
          </p:nvSpPr>
          <p:spPr bwMode="auto">
            <a:xfrm rot="16200000" flipH="1">
              <a:off x="4005894" y="965898"/>
              <a:ext cx="0" cy="727951"/>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0" name="Line 103">
              <a:extLst>
                <a:ext uri="{FF2B5EF4-FFF2-40B4-BE49-F238E27FC236}">
                  <a16:creationId xmlns:a16="http://schemas.microsoft.com/office/drawing/2014/main" id="{3B4E836D-0D07-48A6-A516-F4C84D894B9E}"/>
                </a:ext>
              </a:extLst>
            </p:cNvPr>
            <p:cNvSpPr>
              <a:spLocks noChangeShapeType="1"/>
            </p:cNvSpPr>
            <p:nvPr/>
          </p:nvSpPr>
          <p:spPr bwMode="auto">
            <a:xfrm rot="5400000">
              <a:off x="4724018" y="975723"/>
              <a:ext cx="3972" cy="712270"/>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cxnSp>
          <p:nvCxnSpPr>
            <p:cNvPr id="7" name="直線コネクタ 6">
              <a:extLst>
                <a:ext uri="{FF2B5EF4-FFF2-40B4-BE49-F238E27FC236}">
                  <a16:creationId xmlns:a16="http://schemas.microsoft.com/office/drawing/2014/main" id="{4145B9C8-8079-4F88-BBC1-C47628A3E222}"/>
                </a:ext>
              </a:extLst>
            </p:cNvPr>
            <p:cNvCxnSpPr/>
            <p:nvPr/>
          </p:nvCxnSpPr>
          <p:spPr bwMode="auto">
            <a:xfrm>
              <a:off x="678580" y="1742172"/>
              <a:ext cx="7344076" cy="0"/>
            </a:xfrm>
            <a:prstGeom prst="line">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Line 103">
              <a:extLst>
                <a:ext uri="{FF2B5EF4-FFF2-40B4-BE49-F238E27FC236}">
                  <a16:creationId xmlns:a16="http://schemas.microsoft.com/office/drawing/2014/main" id="{0E0A61B4-D27C-42E4-BE7C-1A5D4D471E70}"/>
                </a:ext>
              </a:extLst>
            </p:cNvPr>
            <p:cNvSpPr>
              <a:spLocks noChangeShapeType="1"/>
            </p:cNvSpPr>
            <p:nvPr/>
          </p:nvSpPr>
          <p:spPr bwMode="auto">
            <a:xfrm rot="5400000">
              <a:off x="3382930" y="1550903"/>
              <a:ext cx="0" cy="502297"/>
            </a:xfrm>
            <a:prstGeom prst="line">
              <a:avLst/>
            </a:prstGeom>
            <a:noFill/>
            <a:ln w="57150">
              <a:solidFill>
                <a:srgbClr val="00B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4" name="Line 103">
              <a:extLst>
                <a:ext uri="{FF2B5EF4-FFF2-40B4-BE49-F238E27FC236}">
                  <a16:creationId xmlns:a16="http://schemas.microsoft.com/office/drawing/2014/main" id="{99E7A296-B189-4448-B264-7A7A3931F40F}"/>
                </a:ext>
              </a:extLst>
            </p:cNvPr>
            <p:cNvSpPr>
              <a:spLocks noChangeShapeType="1"/>
            </p:cNvSpPr>
            <p:nvPr/>
          </p:nvSpPr>
          <p:spPr bwMode="auto">
            <a:xfrm rot="16200000" flipH="1">
              <a:off x="2880633" y="1411448"/>
              <a:ext cx="0" cy="502297"/>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5" name="Line 103">
              <a:extLst>
                <a:ext uri="{FF2B5EF4-FFF2-40B4-BE49-F238E27FC236}">
                  <a16:creationId xmlns:a16="http://schemas.microsoft.com/office/drawing/2014/main" id="{E064CB0F-8A69-4A0F-9196-93551DE9F1B2}"/>
                </a:ext>
              </a:extLst>
            </p:cNvPr>
            <p:cNvSpPr>
              <a:spLocks noChangeShapeType="1"/>
            </p:cNvSpPr>
            <p:nvPr/>
          </p:nvSpPr>
          <p:spPr bwMode="auto">
            <a:xfrm rot="5400000">
              <a:off x="6400798" y="1104332"/>
              <a:ext cx="0" cy="1116529"/>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6" name="Line 103">
              <a:extLst>
                <a:ext uri="{FF2B5EF4-FFF2-40B4-BE49-F238E27FC236}">
                  <a16:creationId xmlns:a16="http://schemas.microsoft.com/office/drawing/2014/main" id="{FCF91C33-2290-4883-B11C-0FB7E62C3E4B}"/>
                </a:ext>
              </a:extLst>
            </p:cNvPr>
            <p:cNvSpPr>
              <a:spLocks noChangeShapeType="1"/>
            </p:cNvSpPr>
            <p:nvPr/>
          </p:nvSpPr>
          <p:spPr bwMode="auto">
            <a:xfrm rot="16200000" flipH="1">
              <a:off x="5284270" y="1243788"/>
              <a:ext cx="0" cy="1116529"/>
            </a:xfrm>
            <a:prstGeom prst="line">
              <a:avLst/>
            </a:prstGeom>
            <a:noFill/>
            <a:ln w="57150">
              <a:solidFill>
                <a:srgbClr val="00B05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17" name="Rectangle 85">
              <a:extLst>
                <a:ext uri="{FF2B5EF4-FFF2-40B4-BE49-F238E27FC236}">
                  <a16:creationId xmlns:a16="http://schemas.microsoft.com/office/drawing/2014/main" id="{E8784371-6524-47BE-8B9E-02BECA385747}"/>
                </a:ext>
              </a:extLst>
            </p:cNvPr>
            <p:cNvSpPr>
              <a:spLocks noChangeArrowheads="1"/>
            </p:cNvSpPr>
            <p:nvPr/>
          </p:nvSpPr>
          <p:spPr bwMode="auto">
            <a:xfrm>
              <a:off x="5017376" y="948300"/>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i="1" baseline="-25000" dirty="0">
                  <a:latin typeface="Bookman Old Style" pitchFamily="18" charset="0"/>
                </a:rPr>
                <a:t> </a:t>
              </a:r>
              <a:r>
                <a:rPr lang="en-US" altLang="ja-JP" baseline="-25000" dirty="0"/>
                <a:t>1</a:t>
              </a:r>
            </a:p>
          </p:txBody>
        </p:sp>
        <p:sp>
          <p:nvSpPr>
            <p:cNvPr id="18" name="Rectangle 86">
              <a:extLst>
                <a:ext uri="{FF2B5EF4-FFF2-40B4-BE49-F238E27FC236}">
                  <a16:creationId xmlns:a16="http://schemas.microsoft.com/office/drawing/2014/main" id="{CF3AD1E4-DA30-45FC-85CF-4EC21D8B9E71}"/>
                </a:ext>
              </a:extLst>
            </p:cNvPr>
            <p:cNvSpPr>
              <a:spLocks noChangeArrowheads="1"/>
            </p:cNvSpPr>
            <p:nvPr/>
          </p:nvSpPr>
          <p:spPr bwMode="auto">
            <a:xfrm>
              <a:off x="3091835" y="972329"/>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baseline="-25000" dirty="0"/>
                <a:t> 2</a:t>
              </a:r>
            </a:p>
          </p:txBody>
        </p:sp>
      </p:grpSp>
      <p:grpSp>
        <p:nvGrpSpPr>
          <p:cNvPr id="5" name="グループ化 4">
            <a:extLst>
              <a:ext uri="{FF2B5EF4-FFF2-40B4-BE49-F238E27FC236}">
                <a16:creationId xmlns:a16="http://schemas.microsoft.com/office/drawing/2014/main" id="{3B077AA3-1D46-4D93-A887-DAD496C9EDC9}"/>
              </a:ext>
            </a:extLst>
          </p:cNvPr>
          <p:cNvGrpSpPr/>
          <p:nvPr/>
        </p:nvGrpSpPr>
        <p:grpSpPr>
          <a:xfrm>
            <a:off x="393393" y="3083294"/>
            <a:ext cx="7765261" cy="1106803"/>
            <a:chOff x="393393" y="2435594"/>
            <a:chExt cx="7765261" cy="1106803"/>
          </a:xfrm>
        </p:grpSpPr>
        <p:sp>
          <p:nvSpPr>
            <p:cNvPr id="20" name="楕円 19">
              <a:extLst>
                <a:ext uri="{FF2B5EF4-FFF2-40B4-BE49-F238E27FC236}">
                  <a16:creationId xmlns:a16="http://schemas.microsoft.com/office/drawing/2014/main" id="{D34C0F7C-5EB0-4168-9CFC-B2AE33FB5916}"/>
                </a:ext>
              </a:extLst>
            </p:cNvPr>
            <p:cNvSpPr/>
            <p:nvPr/>
          </p:nvSpPr>
          <p:spPr bwMode="auto">
            <a:xfrm>
              <a:off x="1121344" y="2682158"/>
              <a:ext cx="2656572" cy="837398"/>
            </a:xfrm>
            <a:prstGeom prst="ellipse">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21" name="楕円 20">
              <a:extLst>
                <a:ext uri="{FF2B5EF4-FFF2-40B4-BE49-F238E27FC236}">
                  <a16:creationId xmlns:a16="http://schemas.microsoft.com/office/drawing/2014/main" id="{E67BC186-6ADB-491C-85E0-6ED8F5DBD23D}"/>
                </a:ext>
              </a:extLst>
            </p:cNvPr>
            <p:cNvSpPr/>
            <p:nvPr/>
          </p:nvSpPr>
          <p:spPr bwMode="auto">
            <a:xfrm>
              <a:off x="4789812" y="2669164"/>
              <a:ext cx="2656572" cy="837398"/>
            </a:xfrm>
            <a:prstGeom prst="ellipse">
              <a:avLst/>
            </a:prstGeom>
            <a:solidFill>
              <a:srgbClr val="FFCCFF"/>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22" name="Line 103">
              <a:extLst>
                <a:ext uri="{FF2B5EF4-FFF2-40B4-BE49-F238E27FC236}">
                  <a16:creationId xmlns:a16="http://schemas.microsoft.com/office/drawing/2014/main" id="{8F159F2B-EA1D-4BC5-BF5C-7429288EA748}"/>
                </a:ext>
              </a:extLst>
            </p:cNvPr>
            <p:cNvSpPr>
              <a:spLocks noChangeShapeType="1"/>
            </p:cNvSpPr>
            <p:nvPr/>
          </p:nvSpPr>
          <p:spPr bwMode="auto">
            <a:xfrm rot="16200000" flipH="1">
              <a:off x="757369" y="2736881"/>
              <a:ext cx="0" cy="727951"/>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23" name="Line 103">
              <a:extLst>
                <a:ext uri="{FF2B5EF4-FFF2-40B4-BE49-F238E27FC236}">
                  <a16:creationId xmlns:a16="http://schemas.microsoft.com/office/drawing/2014/main" id="{B9488685-4EC0-471B-96E8-D3472548ABCF}"/>
                </a:ext>
              </a:extLst>
            </p:cNvPr>
            <p:cNvSpPr>
              <a:spLocks noChangeShapeType="1"/>
            </p:cNvSpPr>
            <p:nvPr/>
          </p:nvSpPr>
          <p:spPr bwMode="auto">
            <a:xfrm rot="5400000">
              <a:off x="7800533" y="2733714"/>
              <a:ext cx="3972" cy="712270"/>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cxnSp>
          <p:nvCxnSpPr>
            <p:cNvPr id="24" name="直線コネクタ 23">
              <a:extLst>
                <a:ext uri="{FF2B5EF4-FFF2-40B4-BE49-F238E27FC236}">
                  <a16:creationId xmlns:a16="http://schemas.microsoft.com/office/drawing/2014/main" id="{CB098B10-2AF5-47EF-BF2F-33A045F0A83D}"/>
                </a:ext>
              </a:extLst>
            </p:cNvPr>
            <p:cNvCxnSpPr/>
            <p:nvPr/>
          </p:nvCxnSpPr>
          <p:spPr bwMode="auto">
            <a:xfrm>
              <a:off x="678580" y="3542397"/>
              <a:ext cx="7344076" cy="0"/>
            </a:xfrm>
            <a:prstGeom prst="line">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Line 103">
              <a:extLst>
                <a:ext uri="{FF2B5EF4-FFF2-40B4-BE49-F238E27FC236}">
                  <a16:creationId xmlns:a16="http://schemas.microsoft.com/office/drawing/2014/main" id="{291016D3-D7CB-48BF-995F-9C42EFB15B9C}"/>
                </a:ext>
              </a:extLst>
            </p:cNvPr>
            <p:cNvSpPr>
              <a:spLocks noChangeShapeType="1"/>
            </p:cNvSpPr>
            <p:nvPr/>
          </p:nvSpPr>
          <p:spPr bwMode="auto">
            <a:xfrm rot="5400000">
              <a:off x="4336181" y="2542591"/>
              <a:ext cx="0" cy="1116530"/>
            </a:xfrm>
            <a:prstGeom prst="line">
              <a:avLst/>
            </a:prstGeom>
            <a:noFill/>
            <a:ln w="57150">
              <a:solidFill>
                <a:srgbClr val="00B05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26" name="Line 103">
              <a:extLst>
                <a:ext uri="{FF2B5EF4-FFF2-40B4-BE49-F238E27FC236}">
                  <a16:creationId xmlns:a16="http://schemas.microsoft.com/office/drawing/2014/main" id="{4A8940DA-201A-42DB-B664-61A79913394B}"/>
                </a:ext>
              </a:extLst>
            </p:cNvPr>
            <p:cNvSpPr>
              <a:spLocks noChangeShapeType="1"/>
            </p:cNvSpPr>
            <p:nvPr/>
          </p:nvSpPr>
          <p:spPr bwMode="auto">
            <a:xfrm rot="16200000" flipH="1">
              <a:off x="4726005" y="2836715"/>
              <a:ext cx="0" cy="502297"/>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29" name="Rectangle 85">
              <a:extLst>
                <a:ext uri="{FF2B5EF4-FFF2-40B4-BE49-F238E27FC236}">
                  <a16:creationId xmlns:a16="http://schemas.microsoft.com/office/drawing/2014/main" id="{924AF5CC-D302-4287-9672-DC7B7C0F1356}"/>
                </a:ext>
              </a:extLst>
            </p:cNvPr>
            <p:cNvSpPr>
              <a:spLocks noChangeArrowheads="1"/>
            </p:cNvSpPr>
            <p:nvPr/>
          </p:nvSpPr>
          <p:spPr bwMode="auto">
            <a:xfrm>
              <a:off x="7477875" y="2581744"/>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i="1" baseline="-25000" dirty="0">
                  <a:latin typeface="Bookman Old Style" pitchFamily="18" charset="0"/>
                </a:rPr>
                <a:t> </a:t>
              </a:r>
              <a:r>
                <a:rPr lang="en-US" altLang="ja-JP" baseline="-25000" dirty="0"/>
                <a:t>1</a:t>
              </a:r>
            </a:p>
          </p:txBody>
        </p:sp>
        <p:sp>
          <p:nvSpPr>
            <p:cNvPr id="32" name="Rectangle 86">
              <a:extLst>
                <a:ext uri="{FF2B5EF4-FFF2-40B4-BE49-F238E27FC236}">
                  <a16:creationId xmlns:a16="http://schemas.microsoft.com/office/drawing/2014/main" id="{AFE430A9-481F-4C85-BF7C-4BD10ABBB0C7}"/>
                </a:ext>
              </a:extLst>
            </p:cNvPr>
            <p:cNvSpPr>
              <a:spLocks noChangeArrowheads="1"/>
            </p:cNvSpPr>
            <p:nvPr/>
          </p:nvSpPr>
          <p:spPr bwMode="auto">
            <a:xfrm>
              <a:off x="473837" y="2521864"/>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F</a:t>
              </a:r>
              <a:r>
                <a:rPr lang="en-US" altLang="ja-JP" baseline="-25000" dirty="0"/>
                <a:t> 2</a:t>
              </a:r>
            </a:p>
          </p:txBody>
        </p:sp>
        <p:sp>
          <p:nvSpPr>
            <p:cNvPr id="33" name="Line 103">
              <a:extLst>
                <a:ext uri="{FF2B5EF4-FFF2-40B4-BE49-F238E27FC236}">
                  <a16:creationId xmlns:a16="http://schemas.microsoft.com/office/drawing/2014/main" id="{2DDE4CDD-2088-4937-9E6E-9924E6757002}"/>
                </a:ext>
              </a:extLst>
            </p:cNvPr>
            <p:cNvSpPr>
              <a:spLocks noChangeShapeType="1"/>
            </p:cNvSpPr>
            <p:nvPr/>
          </p:nvSpPr>
          <p:spPr bwMode="auto">
            <a:xfrm rot="16200000" flipV="1">
              <a:off x="3866390" y="2836582"/>
              <a:ext cx="6498" cy="502299"/>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i="1">
                <a:solidFill>
                  <a:srgbClr val="000000"/>
                </a:solidFill>
              </a:endParaRPr>
            </a:p>
          </p:txBody>
        </p:sp>
        <p:sp>
          <p:nvSpPr>
            <p:cNvPr id="34" name="Rectangle 85">
              <a:extLst>
                <a:ext uri="{FF2B5EF4-FFF2-40B4-BE49-F238E27FC236}">
                  <a16:creationId xmlns:a16="http://schemas.microsoft.com/office/drawing/2014/main" id="{9C0C2FC8-AF31-46C4-B870-EB3AE9B659EA}"/>
                </a:ext>
              </a:extLst>
            </p:cNvPr>
            <p:cNvSpPr>
              <a:spLocks noChangeArrowheads="1"/>
            </p:cNvSpPr>
            <p:nvPr/>
          </p:nvSpPr>
          <p:spPr bwMode="auto">
            <a:xfrm>
              <a:off x="3707084" y="2435594"/>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T</a:t>
              </a:r>
              <a:endParaRPr lang="en-US" altLang="ja-JP" baseline="-25000" dirty="0"/>
            </a:p>
          </p:txBody>
        </p:sp>
        <p:sp>
          <p:nvSpPr>
            <p:cNvPr id="35" name="Rectangle 85">
              <a:extLst>
                <a:ext uri="{FF2B5EF4-FFF2-40B4-BE49-F238E27FC236}">
                  <a16:creationId xmlns:a16="http://schemas.microsoft.com/office/drawing/2014/main" id="{2EA4A6E7-B90B-4361-8DEB-42A8394900A3}"/>
                </a:ext>
              </a:extLst>
            </p:cNvPr>
            <p:cNvSpPr>
              <a:spLocks noChangeArrowheads="1"/>
            </p:cNvSpPr>
            <p:nvPr/>
          </p:nvSpPr>
          <p:spPr bwMode="auto">
            <a:xfrm>
              <a:off x="4486346" y="2438146"/>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latin typeface="Bookman Old Style" pitchFamily="18" charset="0"/>
                </a:rPr>
                <a:t>T</a:t>
              </a:r>
              <a:endParaRPr lang="en-US" altLang="ja-JP" baseline="-25000" dirty="0"/>
            </a:p>
          </p:txBody>
        </p:sp>
      </p:grpSp>
      <p:sp>
        <p:nvSpPr>
          <p:cNvPr id="37" name="Rectangle 42">
            <a:extLst>
              <a:ext uri="{FF2B5EF4-FFF2-40B4-BE49-F238E27FC236}">
                <a16:creationId xmlns:a16="http://schemas.microsoft.com/office/drawing/2014/main" id="{EAB03714-10E1-4DDE-BEEE-FF1CEDD33141}"/>
              </a:ext>
            </a:extLst>
          </p:cNvPr>
          <p:cNvSpPr>
            <a:spLocks noChangeArrowheads="1"/>
          </p:cNvSpPr>
          <p:nvPr/>
        </p:nvSpPr>
        <p:spPr bwMode="auto">
          <a:xfrm>
            <a:off x="154004" y="2288643"/>
            <a:ext cx="29378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典型的な誤答</a:t>
            </a:r>
          </a:p>
        </p:txBody>
      </p:sp>
    </p:spTree>
    <p:extLst>
      <p:ext uri="{BB962C8B-B14F-4D97-AF65-F5344CB8AC3E}">
        <p14:creationId xmlns:p14="http://schemas.microsoft.com/office/powerpoint/2010/main" val="18335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248365</TotalTime>
  <Words>1957</Words>
  <Application>Microsoft Office PowerPoint</Application>
  <PresentationFormat>画面に合わせる (4:3)</PresentationFormat>
  <Paragraphs>208</Paragraphs>
  <Slides>18</Slides>
  <Notes>2</Notes>
  <HiddenSlides>0</HiddenSlides>
  <MMClips>0</MMClips>
  <ScaleCrop>false</ScaleCrop>
  <HeadingPairs>
    <vt:vector size="10"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ariant>
        <vt:lpstr>目的別スライド ショー</vt:lpstr>
      </vt:variant>
      <vt:variant>
        <vt:i4>30</vt:i4>
      </vt:variant>
    </vt:vector>
  </HeadingPairs>
  <TitlesOfParts>
    <vt:vector size="57" baseType="lpstr">
      <vt:lpstr>ＭＳ Ｐゴシック</vt:lpstr>
      <vt:lpstr>ＭＳ ゴシック</vt:lpstr>
      <vt:lpstr>ＭＳ 明朝</vt:lpstr>
      <vt:lpstr>Bookman Old Style</vt:lpstr>
      <vt:lpstr>Century</vt:lpstr>
      <vt:lpstr>Symbol</vt:lpstr>
      <vt:lpstr>Times New Roman</vt:lpstr>
      <vt:lpstr>標準デザイン</vt:lpstr>
      <vt:lpstr>Equation</vt:lpstr>
      <vt:lpstr>PowerPoint プレゼンテーション</vt:lpstr>
      <vt:lpstr>PowerPoint プレゼンテーション</vt:lpstr>
      <vt:lpstr>第1回討論課題　(前回cbiで報告)</vt:lpstr>
      <vt:lpstr>第1回討論課題解答</vt:lpstr>
      <vt:lpstr>PowerPoint プレゼンテーション</vt:lpstr>
      <vt:lpstr>PowerPoint プレゼンテーション</vt:lpstr>
      <vt:lpstr>PowerPoint プレゼンテーション</vt:lpstr>
      <vt:lpstr>第3回討論課題解答　</vt:lpstr>
      <vt:lpstr>第3回討論課題解答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滑り台　</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lpstr>Hamiltonianの導出</vt:lpstr>
      <vt:lpstr>正準方程式</vt:lpstr>
      <vt:lpstr>Hamiltonian定式化</vt:lpstr>
      <vt:lpstr>例１</vt:lpstr>
      <vt:lpstr>例２</vt:lpstr>
      <vt:lpstr>例３</vt:lpstr>
      <vt:lpstr>Hamiltonianの導出　例１</vt:lpstr>
      <vt:lpstr>Hamiltonianの導出　例２</vt:lpstr>
      <vt:lpstr>全エネルギー保存</vt:lpstr>
      <vt:lpstr>例２の２</vt:lpstr>
      <vt:lpstr>例２の３</vt:lpstr>
      <vt:lpstr>例３の２</vt:lpstr>
      <vt:lpstr>例３の３</vt:lpstr>
      <vt:lpstr>例３の４</vt:lpstr>
      <vt:lpstr>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keiichi akama</cp:lastModifiedBy>
  <cp:revision>3539</cp:revision>
  <cp:lastPrinted>2002-01-30T02:01:24Z</cp:lastPrinted>
  <dcterms:created xsi:type="dcterms:W3CDTF">2001-12-01T11:59:04Z</dcterms:created>
  <dcterms:modified xsi:type="dcterms:W3CDTF">2025-03-25T07:25:24Z</dcterms:modified>
</cp:coreProperties>
</file>