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22" r:id="rId2"/>
  </p:sldMasterIdLst>
  <p:notesMasterIdLst>
    <p:notesMasterId r:id="rId20"/>
  </p:notesMasterIdLst>
  <p:handoutMasterIdLst>
    <p:handoutMasterId r:id="rId21"/>
  </p:handoutMasterIdLst>
  <p:sldIdLst>
    <p:sldId id="447" r:id="rId3"/>
    <p:sldId id="970" r:id="rId4"/>
    <p:sldId id="623" r:id="rId5"/>
    <p:sldId id="843" r:id="rId6"/>
    <p:sldId id="1449" r:id="rId7"/>
    <p:sldId id="1458" r:id="rId8"/>
    <p:sldId id="1459" r:id="rId9"/>
    <p:sldId id="1439" r:id="rId10"/>
    <p:sldId id="1460" r:id="rId11"/>
    <p:sldId id="1462" r:id="rId12"/>
    <p:sldId id="1463" r:id="rId13"/>
    <p:sldId id="1464" r:id="rId14"/>
    <p:sldId id="1465" r:id="rId15"/>
    <p:sldId id="844" r:id="rId16"/>
    <p:sldId id="1457" r:id="rId17"/>
    <p:sldId id="1446" r:id="rId18"/>
    <p:sldId id="1461" r:id="rId19"/>
  </p:sldIdLst>
  <p:sldSz cx="9144000" cy="6858000" type="screen4x3"/>
  <p:notesSz cx="6851650" cy="9747250"/>
  <p:custShowLst>
    <p:custShow name="目的別スライド ショー1" id="0">
      <p:sldLst/>
    </p:custShow>
    <p:custShow name="加速度" id="1">
      <p:sldLst/>
    </p:custShow>
    <p:custShow name="等加速度運動" id="2">
      <p:sldLst/>
    </p:custShow>
    <p:custShow name="t 消去公式" id="3">
      <p:sldLst/>
    </p:custShow>
    <p:custShow name="最高点落下点" id="4">
      <p:sldLst/>
    </p:custShow>
    <p:custShow name="要点" id="5">
      <p:sldLst/>
    </p:custShow>
    <p:custShow name="x=∫vdt" id="6">
      <p:sldLst/>
    </p:custShow>
    <p:custShow name="v=∫adx" id="7">
      <p:sldLst/>
    </p:custShow>
    <p:custShow name="自由落下" id="8">
      <p:sldLst/>
    </p:custShow>
    <p:custShow name="グラフ" id="9">
      <p:sldLst/>
    </p:custShow>
    <p:custShow name="放物運動" id="10">
      <p:sldLst/>
    </p:custShow>
    <p:custShow name="速度とグラフ" id="11">
      <p:sldLst/>
    </p:custShow>
    <p:custShow name="速度とグラフ2" id="12">
      <p:sldLst/>
    </p:custShow>
    <p:custShow name="加速度とグラフ" id="13">
      <p:sldLst/>
    </p:custShow>
    <p:custShow name="加速度とグラフ2" id="14">
      <p:sldLst/>
    </p:custShow>
    <p:custShow name="Hamiltonianの導出" id="15">
      <p:sldLst/>
    </p:custShow>
    <p:custShow name="正準方程式" id="16">
      <p:sldLst/>
    </p:custShow>
    <p:custShow name="Hamiltonian定式化" id="17">
      <p:sldLst/>
    </p:custShow>
    <p:custShow name="例１" id="18">
      <p:sldLst/>
    </p:custShow>
    <p:custShow name="例２" id="19">
      <p:sldLst/>
    </p:custShow>
    <p:custShow name="例３" id="20">
      <p:sldLst/>
    </p:custShow>
    <p:custShow name="Hamiltonianの導出　例１" id="21">
      <p:sldLst/>
    </p:custShow>
    <p:custShow name="Hamiltonianの導出　例２" id="22">
      <p:sldLst/>
    </p:custShow>
    <p:custShow name="全エネルギー保存" id="23">
      <p:sldLst/>
    </p:custShow>
    <p:custShow name="例２の２" id="24">
      <p:sldLst/>
    </p:custShow>
    <p:custShow name="例２の３" id="25">
      <p:sldLst/>
    </p:custShow>
    <p:custShow name="例３の２" id="26">
      <p:sldLst/>
    </p:custShow>
    <p:custShow name="例３の３" id="27">
      <p:sldLst/>
    </p:custShow>
    <p:custShow name="例３の４" id="28">
      <p:sldLst/>
    </p:custShow>
    <p:custShow name="例" id="29">
      <p:sldLst/>
    </p:custShow>
  </p:custShowLst>
  <p:defaultTextStyle>
    <a:defPPr>
      <a:defRPr lang="ja-JP"/>
    </a:defPPr>
    <a:lvl1pPr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1pPr>
    <a:lvl2pPr marL="457200"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2pPr>
    <a:lvl3pPr marL="914400"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3pPr>
    <a:lvl4pPr marL="1371600"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4pPr>
    <a:lvl5pPr marL="1828800"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28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28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28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2800" kern="1200">
        <a:solidFill>
          <a:schemeClr val="tx1"/>
        </a:solidFill>
        <a:latin typeface="Times New Roman" pitchFamily="18"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0">
          <p15:clr>
            <a:srgbClr val="A4A3A4"/>
          </p15:clr>
        </p15:guide>
        <p15:guide id="2" pos="215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0000FF"/>
    <a:srgbClr val="9900CC"/>
    <a:srgbClr val="FF99CC"/>
    <a:srgbClr val="FFCCFF"/>
    <a:srgbClr val="FF6699"/>
    <a:srgbClr val="FF7C80"/>
    <a:srgbClr val="FF9933"/>
    <a:srgbClr val="D9D9D9"/>
    <a:srgbClr val="FF00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1" autoAdjust="0"/>
    <p:restoredTop sz="93429" autoAdjust="0"/>
  </p:normalViewPr>
  <p:slideViewPr>
    <p:cSldViewPr snapToGrid="0">
      <p:cViewPr varScale="1">
        <p:scale>
          <a:sx n="86" d="100"/>
          <a:sy n="86" d="100"/>
        </p:scale>
        <p:origin x="908"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200"/>
    </p:cViewPr>
  </p:sorterViewPr>
  <p:notesViewPr>
    <p:cSldViewPr snapToGrid="0">
      <p:cViewPr>
        <p:scale>
          <a:sx n="200" d="100"/>
          <a:sy n="200" d="100"/>
        </p:scale>
        <p:origin x="-72" y="3810"/>
      </p:cViewPr>
      <p:guideLst>
        <p:guide orient="horz" pos="3070"/>
        <p:guide pos="215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bcms\Desktop\desktop\&#30330;&#34920;\cbi\cbi202102\&#26032;&#35215;%20Microsoft%20Excel%20&#12527;&#12540;&#12463;&#12471;&#12540;&#1248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27484608217476"/>
          <c:y val="5.1565693372835439E-2"/>
          <c:w val="0.83857434185286006"/>
          <c:h val="0.89686861325432909"/>
        </c:manualLayout>
      </c:layout>
      <c:scatterChart>
        <c:scatterStyle val="lineMarker"/>
        <c:varyColors val="0"/>
        <c:ser>
          <c:idx val="0"/>
          <c:order val="0"/>
          <c:spPr>
            <a:ln w="19050" cap="rnd">
              <a:noFill/>
              <a:round/>
            </a:ln>
            <a:effectLst/>
          </c:spPr>
          <c:marker>
            <c:symbol val="circle"/>
            <c:size val="14"/>
            <c:spPr>
              <a:solidFill>
                <a:srgbClr val="0066FF"/>
              </a:solidFill>
              <a:ln w="9525">
                <a:solidFill>
                  <a:schemeClr val="accent1">
                    <a:alpha val="97000"/>
                  </a:schemeClr>
                </a:solidFill>
              </a:ln>
              <a:effectLst/>
            </c:spPr>
          </c:marker>
          <c:yVal>
            <c:numRef>
              <c:f>Sheet1!$E$11:$E$25</c:f>
              <c:numCache>
                <c:formatCode>General</c:formatCode>
                <c:ptCount val="15"/>
                <c:pt idx="0">
                  <c:v>7200</c:v>
                </c:pt>
                <c:pt idx="1">
                  <c:v>3600</c:v>
                </c:pt>
                <c:pt idx="2">
                  <c:v>1200</c:v>
                </c:pt>
                <c:pt idx="3">
                  <c:v>480</c:v>
                </c:pt>
                <c:pt idx="4">
                  <c:v>180</c:v>
                </c:pt>
                <c:pt idx="5">
                  <c:v>120</c:v>
                </c:pt>
                <c:pt idx="6">
                  <c:v>60</c:v>
                </c:pt>
                <c:pt idx="7">
                  <c:v>60</c:v>
                </c:pt>
                <c:pt idx="8">
                  <c:v>39</c:v>
                </c:pt>
                <c:pt idx="9">
                  <c:v>30</c:v>
                </c:pt>
                <c:pt idx="10">
                  <c:v>20</c:v>
                </c:pt>
                <c:pt idx="11">
                  <c:v>20</c:v>
                </c:pt>
                <c:pt idx="12">
                  <c:v>6</c:v>
                </c:pt>
                <c:pt idx="13">
                  <c:v>5</c:v>
                </c:pt>
                <c:pt idx="14">
                  <c:v>5</c:v>
                </c:pt>
              </c:numCache>
            </c:numRef>
          </c:yVal>
          <c:smooth val="0"/>
          <c:extLst>
            <c:ext xmlns:c16="http://schemas.microsoft.com/office/drawing/2014/chart" uri="{C3380CC4-5D6E-409C-BE32-E72D297353CC}">
              <c16:uniqueId val="{00000000-6DEF-4A4F-9EA6-0A1573F2771D}"/>
            </c:ext>
          </c:extLst>
        </c:ser>
        <c:dLbls>
          <c:showLegendKey val="0"/>
          <c:showVal val="0"/>
          <c:showCatName val="0"/>
          <c:showSerName val="0"/>
          <c:showPercent val="0"/>
          <c:showBubbleSize val="0"/>
        </c:dLbls>
        <c:axId val="453063784"/>
        <c:axId val="453063456"/>
      </c:scatterChart>
      <c:valAx>
        <c:axId val="453063784"/>
        <c:scaling>
          <c:orientation val="minMax"/>
        </c:scaling>
        <c:delete val="1"/>
        <c:axPos val="b"/>
        <c:majorGridlines>
          <c:spPr>
            <a:ln w="9525" cap="flat" cmpd="sng" algn="ctr">
              <a:solidFill>
                <a:schemeClr val="tx1">
                  <a:lumMod val="15000"/>
                  <a:lumOff val="85000"/>
                </a:schemeClr>
              </a:solidFill>
              <a:round/>
            </a:ln>
            <a:effectLst/>
          </c:spPr>
        </c:majorGridlines>
        <c:majorTickMark val="none"/>
        <c:minorTickMark val="none"/>
        <c:tickLblPos val="nextTo"/>
        <c:crossAx val="453063456"/>
        <c:crosses val="autoZero"/>
        <c:crossBetween val="midCat"/>
      </c:valAx>
      <c:valAx>
        <c:axId val="453063456"/>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ja-JP"/>
          </a:p>
        </c:txPr>
        <c:crossAx val="4530637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0.69886</cdr:x>
      <cdr:y>0.21789</cdr:y>
    </cdr:from>
    <cdr:to>
      <cdr:x>1</cdr:x>
      <cdr:y>0.3215</cdr:y>
    </cdr:to>
    <cdr:sp macro="" textlink="">
      <cdr:nvSpPr>
        <cdr:cNvPr id="2" name="Rectangle 7">
          <a:extLst xmlns:a="http://schemas.openxmlformats.org/drawingml/2006/main">
            <a:ext uri="{FF2B5EF4-FFF2-40B4-BE49-F238E27FC236}">
              <a16:creationId xmlns:a16="http://schemas.microsoft.com/office/drawing/2014/main" id="{EFF46F2E-B511-4197-81E0-CC5A8643EC67}"/>
            </a:ext>
          </a:extLst>
        </cdr:cNvPr>
        <cdr:cNvSpPr>
          <a:spLocks xmlns:a="http://schemas.openxmlformats.org/drawingml/2006/main" noChangeArrowheads="1"/>
        </cdr:cNvSpPr>
      </cdr:nvSpPr>
      <cdr:spPr bwMode="auto">
        <a:xfrm xmlns:a="http://schemas.openxmlformats.org/drawingml/2006/main">
          <a:off x="6120584" y="1100216"/>
          <a:ext cx="2637336" cy="52322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ja-JP"/>
          </a:defPPr>
          <a:lvl1pPr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1pPr>
          <a:lvl2pPr marL="457200"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2pPr>
          <a:lvl3pPr marL="914400"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3pPr>
          <a:lvl4pPr marL="1371600"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4pPr>
          <a:lvl5pPr marL="1828800"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28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28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28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2800" kern="1200">
              <a:solidFill>
                <a:schemeClr val="tx1"/>
              </a:solidFill>
              <a:latin typeface="Times New Roman" pitchFamily="18" charset="0"/>
              <a:ea typeface="ＭＳ Ｐゴシック" charset="-128"/>
              <a:cs typeface="+mn-cs"/>
            </a:defRPr>
          </a:lvl9pPr>
        </a:lstStyle>
        <a:p xmlns:a="http://schemas.openxmlformats.org/drawingml/2006/main">
          <a:pPr eaLnBrk="1" hangingPunct="1"/>
          <a:endParaRPr lang="ja-JP" altLang="en-US" sz="2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68625"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200">
                <a:ea typeface="ＭＳ Ｐゴシック" pitchFamily="50" charset="-128"/>
              </a:defRPr>
            </a:lvl1pPr>
          </a:lstStyle>
          <a:p>
            <a:pPr>
              <a:defRPr/>
            </a:pPr>
            <a:endParaRPr lang="en-US" altLang="ja-JP"/>
          </a:p>
        </p:txBody>
      </p:sp>
      <p:sp>
        <p:nvSpPr>
          <p:cNvPr id="58371" name="Rectangle 3"/>
          <p:cNvSpPr>
            <a:spLocks noGrp="1" noChangeArrowheads="1"/>
          </p:cNvSpPr>
          <p:nvPr>
            <p:ph type="dt" sz="quarter" idx="1"/>
          </p:nvPr>
        </p:nvSpPr>
        <p:spPr bwMode="auto">
          <a:xfrm>
            <a:off x="3883025" y="0"/>
            <a:ext cx="2968625"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a:ea typeface="ＭＳ Ｐゴシック" pitchFamily="50" charset="-128"/>
              </a:defRPr>
            </a:lvl1pPr>
          </a:lstStyle>
          <a:p>
            <a:pPr>
              <a:defRPr/>
            </a:pPr>
            <a:endParaRPr lang="en-US" altLang="ja-JP"/>
          </a:p>
        </p:txBody>
      </p:sp>
      <p:sp>
        <p:nvSpPr>
          <p:cNvPr id="58372" name="Rectangle 4"/>
          <p:cNvSpPr>
            <a:spLocks noGrp="1" noChangeArrowheads="1"/>
          </p:cNvSpPr>
          <p:nvPr>
            <p:ph type="ftr" sz="quarter" idx="2"/>
          </p:nvPr>
        </p:nvSpPr>
        <p:spPr bwMode="auto">
          <a:xfrm>
            <a:off x="0" y="9259888"/>
            <a:ext cx="2968625" cy="4873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1200">
                <a:ea typeface="ＭＳ Ｐゴシック" pitchFamily="50" charset="-128"/>
              </a:defRPr>
            </a:lvl1pPr>
          </a:lstStyle>
          <a:p>
            <a:pPr>
              <a:defRPr/>
            </a:pPr>
            <a:endParaRPr lang="en-US" altLang="ja-JP"/>
          </a:p>
        </p:txBody>
      </p:sp>
      <p:sp>
        <p:nvSpPr>
          <p:cNvPr id="58373" name="Rectangle 5"/>
          <p:cNvSpPr>
            <a:spLocks noGrp="1" noChangeArrowheads="1"/>
          </p:cNvSpPr>
          <p:nvPr>
            <p:ph type="sldNum" sz="quarter" idx="3"/>
          </p:nvPr>
        </p:nvSpPr>
        <p:spPr bwMode="auto">
          <a:xfrm>
            <a:off x="3883025" y="9259888"/>
            <a:ext cx="2968625" cy="4873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a:ea typeface="ＭＳ Ｐゴシック" pitchFamily="50" charset="-128"/>
              </a:defRPr>
            </a:lvl1pPr>
          </a:lstStyle>
          <a:p>
            <a:pPr>
              <a:defRPr/>
            </a:pPr>
            <a:fld id="{DD6EA795-C2A9-4ED0-A1EC-146A1BFE6C05}" type="slidenum">
              <a:rPr lang="en-US" altLang="ja-JP"/>
              <a:pPr>
                <a:defRPr/>
              </a:pPr>
              <a:t>‹#›</a:t>
            </a:fld>
            <a:endParaRPr lang="en-US" altLang="ja-JP"/>
          </a:p>
        </p:txBody>
      </p:sp>
    </p:spTree>
    <p:extLst>
      <p:ext uri="{BB962C8B-B14F-4D97-AF65-F5344CB8AC3E}">
        <p14:creationId xmlns:p14="http://schemas.microsoft.com/office/powerpoint/2010/main" val="347603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68625" cy="487363"/>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0"/>
              </a:spcBef>
              <a:defRPr sz="1200">
                <a:ea typeface="ＭＳ Ｐゴシック" pitchFamily="50" charset="-128"/>
              </a:defRPr>
            </a:lvl1pPr>
          </a:lstStyle>
          <a:p>
            <a:pPr>
              <a:defRPr/>
            </a:pPr>
            <a:endParaRPr lang="en-US" altLang="ja-JP"/>
          </a:p>
        </p:txBody>
      </p:sp>
      <p:sp>
        <p:nvSpPr>
          <p:cNvPr id="17411" name="Rectangle 3"/>
          <p:cNvSpPr>
            <a:spLocks noGrp="1" noChangeArrowheads="1"/>
          </p:cNvSpPr>
          <p:nvPr>
            <p:ph type="dt" idx="1"/>
          </p:nvPr>
        </p:nvSpPr>
        <p:spPr bwMode="auto">
          <a:xfrm>
            <a:off x="3883025" y="0"/>
            <a:ext cx="2968625" cy="487363"/>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0"/>
              </a:spcBef>
              <a:defRPr sz="1200">
                <a:ea typeface="ＭＳ Ｐゴシック" pitchFamily="50" charset="-128"/>
              </a:defRPr>
            </a:lvl1pPr>
          </a:lstStyle>
          <a:p>
            <a:pPr>
              <a:defRPr/>
            </a:pPr>
            <a:endParaRPr lang="en-US" altLang="ja-JP"/>
          </a:p>
        </p:txBody>
      </p:sp>
      <p:sp>
        <p:nvSpPr>
          <p:cNvPr id="30724" name="Rectangle 4"/>
          <p:cNvSpPr>
            <a:spLocks noGrp="1" noRot="1" noChangeAspect="1" noChangeArrowheads="1" noTextEdit="1"/>
          </p:cNvSpPr>
          <p:nvPr>
            <p:ph type="sldImg" idx="2"/>
          </p:nvPr>
        </p:nvSpPr>
        <p:spPr bwMode="auto">
          <a:xfrm>
            <a:off x="989013" y="731838"/>
            <a:ext cx="4873625" cy="365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912813" y="4630738"/>
            <a:ext cx="5026025" cy="4386262"/>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7414" name="Rectangle 6"/>
          <p:cNvSpPr>
            <a:spLocks noGrp="1" noChangeArrowheads="1"/>
          </p:cNvSpPr>
          <p:nvPr>
            <p:ph type="ftr" sz="quarter" idx="4"/>
          </p:nvPr>
        </p:nvSpPr>
        <p:spPr bwMode="auto">
          <a:xfrm>
            <a:off x="0" y="9259888"/>
            <a:ext cx="2968625" cy="487362"/>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spcBef>
                <a:spcPct val="0"/>
              </a:spcBef>
              <a:defRPr sz="1200">
                <a:ea typeface="ＭＳ Ｐゴシック" pitchFamily="50" charset="-128"/>
              </a:defRPr>
            </a:lvl1pPr>
          </a:lstStyle>
          <a:p>
            <a:pPr>
              <a:defRPr/>
            </a:pPr>
            <a:endParaRPr lang="en-US" altLang="ja-JP"/>
          </a:p>
        </p:txBody>
      </p:sp>
      <p:sp>
        <p:nvSpPr>
          <p:cNvPr id="17415" name="Rectangle 7"/>
          <p:cNvSpPr>
            <a:spLocks noGrp="1" noChangeArrowheads="1"/>
          </p:cNvSpPr>
          <p:nvPr>
            <p:ph type="sldNum" sz="quarter" idx="5"/>
          </p:nvPr>
        </p:nvSpPr>
        <p:spPr bwMode="auto">
          <a:xfrm>
            <a:off x="3883025" y="9259888"/>
            <a:ext cx="2968625" cy="487362"/>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spcBef>
                <a:spcPct val="0"/>
              </a:spcBef>
              <a:defRPr sz="1200">
                <a:ea typeface="ＭＳ Ｐゴシック" pitchFamily="50" charset="-128"/>
              </a:defRPr>
            </a:lvl1pPr>
          </a:lstStyle>
          <a:p>
            <a:pPr>
              <a:defRPr/>
            </a:pPr>
            <a:fld id="{12FB90E9-9E62-4A35-B3B3-8533D9573AE4}" type="slidenum">
              <a:rPr lang="en-US" altLang="ja-JP"/>
              <a:pPr>
                <a:defRPr/>
              </a:pPr>
              <a:t>‹#›</a:t>
            </a:fld>
            <a:endParaRPr lang="en-US" altLang="ja-JP"/>
          </a:p>
        </p:txBody>
      </p:sp>
    </p:spTree>
    <p:extLst>
      <p:ext uri="{BB962C8B-B14F-4D97-AF65-F5344CB8AC3E}">
        <p14:creationId xmlns:p14="http://schemas.microsoft.com/office/powerpoint/2010/main" val="30995575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0F61AE-5893-4785-AB8F-7E9DD0D8A720}" type="slidenum">
              <a:rPr lang="ja-JP" altLang="en-US">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98808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063C4-1C5C-47E5-970E-64B736324478}" type="slidenum">
              <a:rPr lang="ja-JP" altLang="en-US">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49379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78D249-3491-4618-8281-0755E6AE3CEC}" type="slidenum">
              <a:rPr lang="ja-JP" altLang="en-US">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284204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158614C-BC61-4BEB-AD36-19833BA863F2}" type="slidenum">
              <a:rPr lang="en-US" altLang="ja-JP"/>
              <a:pPr>
                <a:defRPr/>
              </a:pPr>
              <a:t>‹#›</a:t>
            </a:fld>
            <a:endParaRPr lang="en-US" altLang="ja-JP"/>
          </a:p>
        </p:txBody>
      </p:sp>
    </p:spTree>
    <p:extLst>
      <p:ext uri="{BB962C8B-B14F-4D97-AF65-F5344CB8AC3E}">
        <p14:creationId xmlns:p14="http://schemas.microsoft.com/office/powerpoint/2010/main" val="3431490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F156915-E38A-487F-9C68-7E4AACCA7599}" type="slidenum">
              <a:rPr lang="en-US" altLang="ja-JP"/>
              <a:pPr>
                <a:defRPr/>
              </a:pPr>
              <a:t>‹#›</a:t>
            </a:fld>
            <a:endParaRPr lang="en-US" altLang="ja-JP"/>
          </a:p>
        </p:txBody>
      </p:sp>
    </p:spTree>
    <p:extLst>
      <p:ext uri="{BB962C8B-B14F-4D97-AF65-F5344CB8AC3E}">
        <p14:creationId xmlns:p14="http://schemas.microsoft.com/office/powerpoint/2010/main" val="1427773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1330E8A-9F81-4CBC-AD58-7CE0D987F83D}" type="slidenum">
              <a:rPr lang="en-US" altLang="ja-JP"/>
              <a:pPr>
                <a:defRPr/>
              </a:pPr>
              <a:t>‹#›</a:t>
            </a:fld>
            <a:endParaRPr lang="en-US" altLang="ja-JP"/>
          </a:p>
        </p:txBody>
      </p:sp>
    </p:spTree>
    <p:extLst>
      <p:ext uri="{BB962C8B-B14F-4D97-AF65-F5344CB8AC3E}">
        <p14:creationId xmlns:p14="http://schemas.microsoft.com/office/powerpoint/2010/main" val="177698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2D2835F-1744-40CC-989B-9367605B7A35}" type="slidenum">
              <a:rPr lang="en-US" altLang="ja-JP"/>
              <a:pPr>
                <a:defRPr/>
              </a:pPr>
              <a:t>‹#›</a:t>
            </a:fld>
            <a:endParaRPr lang="en-US" altLang="ja-JP"/>
          </a:p>
        </p:txBody>
      </p:sp>
    </p:spTree>
    <p:extLst>
      <p:ext uri="{BB962C8B-B14F-4D97-AF65-F5344CB8AC3E}">
        <p14:creationId xmlns:p14="http://schemas.microsoft.com/office/powerpoint/2010/main" val="3059582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49F4A5-6ECB-4B21-AF8D-C05CBA9F61F5}" type="slidenum">
              <a:rPr lang="ja-JP" altLang="en-US">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00463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91DDEF-1F04-4DA8-915E-9421B3E0165C}" type="slidenum">
              <a:rPr lang="ja-JP" altLang="en-US">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44686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8AFE39-59EE-4B4E-AAAD-475BB0AB10DC}" type="slidenum">
              <a:rPr lang="ja-JP" altLang="en-US">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020657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3EBD5D5-4B90-4E82-880C-02E1CDE75FAC}" type="slidenum">
              <a:rPr lang="ja-JP" altLang="en-US">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07034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DC0B9A-6974-484A-A940-9E89D87FAF15}" type="slidenum">
              <a:rPr lang="ja-JP" altLang="en-US">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03658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52C6F1-1701-4950-8AF8-345AFC5CCFE8}" type="slidenum">
              <a:rPr lang="ja-JP" altLang="en-US">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314667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0948-7FC4-4C75-8E2A-32CEB357F00D}" type="slidenum">
              <a:rPr lang="ja-JP" altLang="en-US">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99545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B92716-3C0B-4C2C-9716-B859D92F86F5}" type="slidenum">
              <a:rPr lang="ja-JP" altLang="en-US">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67233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ea typeface="ＭＳ Ｐゴシック" pitchFamily="50" charset="-128"/>
              </a:defRPr>
            </a:lvl1pPr>
          </a:lstStyle>
          <a:p>
            <a:pPr fontAlgn="base">
              <a:spcBef>
                <a:spcPct val="0"/>
              </a:spcBef>
              <a:spcAft>
                <a:spcPct val="0"/>
              </a:spcAft>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ea typeface="ＭＳ Ｐゴシック" pitchFamily="50" charset="-128"/>
              </a:defRPr>
            </a:lvl1pPr>
          </a:lstStyle>
          <a:p>
            <a:pPr fontAlgn="base">
              <a:spcBef>
                <a:spcPct val="0"/>
              </a:spcBef>
              <a:spcAft>
                <a:spcPct val="0"/>
              </a:spcAft>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ea typeface="ＭＳ Ｐゴシック" pitchFamily="50" charset="-128"/>
              </a:defRPr>
            </a:lvl1pPr>
          </a:lstStyle>
          <a:p>
            <a:pPr fontAlgn="base">
              <a:spcBef>
                <a:spcPct val="0"/>
              </a:spcBef>
              <a:spcAft>
                <a:spcPct val="0"/>
              </a:spcAft>
              <a:defRPr/>
            </a:pPr>
            <a:fld id="{64B8450C-A50F-4B83-95B2-78C9DEB45559}" type="slidenum">
              <a:rPr lang="ja-JP" altLang="en-US">
                <a:solidFill>
                  <a:srgbClr val="000000"/>
                </a:solidFill>
              </a:rPr>
              <a:pPr fontAlgn="base">
                <a:spcBef>
                  <a:spcPct val="0"/>
                </a:spcBef>
                <a:spcAft>
                  <a:spcPct val="0"/>
                </a:spcAft>
                <a:defRPr/>
              </a:pPr>
              <a:t>‹#›</a:t>
            </a:fld>
            <a:endParaRPr lang="en-US" altLang="ja-JP" dirty="0">
              <a:solidFill>
                <a:srgbClr val="000000"/>
              </a:solidFill>
            </a:endParaRPr>
          </a:p>
        </p:txBody>
      </p:sp>
    </p:spTree>
    <p:extLst>
      <p:ext uri="{BB962C8B-B14F-4D97-AF65-F5344CB8AC3E}">
        <p14:creationId xmlns:p14="http://schemas.microsoft.com/office/powerpoint/2010/main" val="69838025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53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ea typeface="ＭＳ Ｐゴシック" pitchFamily="50" charset="-128"/>
              </a:defRPr>
            </a:lvl1pPr>
          </a:lstStyle>
          <a:p>
            <a:pPr>
              <a:defRPr/>
            </a:pPr>
            <a:endParaRPr lang="en-US" altLang="ja-JP"/>
          </a:p>
        </p:txBody>
      </p:sp>
      <p:sp>
        <p:nvSpPr>
          <p:cNvPr id="553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ea typeface="ＭＳ Ｐゴシック" pitchFamily="50" charset="-128"/>
              </a:defRPr>
            </a:lvl1pPr>
          </a:lstStyle>
          <a:p>
            <a:pPr>
              <a:defRPr/>
            </a:pPr>
            <a:endParaRPr lang="en-US" altLang="ja-JP"/>
          </a:p>
        </p:txBody>
      </p:sp>
      <p:sp>
        <p:nvSpPr>
          <p:cNvPr id="553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ＭＳ Ｐゴシック" pitchFamily="50" charset="-128"/>
              </a:defRPr>
            </a:lvl1pPr>
          </a:lstStyle>
          <a:p>
            <a:pPr>
              <a:defRPr/>
            </a:pPr>
            <a:fld id="{BED622BC-FB2F-454B-8F73-669BB0300F1A}" type="slidenum">
              <a:rPr lang="en-US" altLang="ja-JP"/>
              <a:pPr>
                <a:defRPr/>
              </a:pPr>
              <a:t>‹#›</a:t>
            </a:fld>
            <a:endParaRPr lang="en-US" altLang="ja-JP"/>
          </a:p>
        </p:txBody>
      </p:sp>
    </p:spTree>
    <p:extLst>
      <p:ext uri="{BB962C8B-B14F-4D97-AF65-F5344CB8AC3E}">
        <p14:creationId xmlns:p14="http://schemas.microsoft.com/office/powerpoint/2010/main" val="424873934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0" y="524256"/>
            <a:ext cx="9144000" cy="5742432"/>
          </a:xfrm>
          <a:prstGeom prst="rect">
            <a:avLst/>
          </a:prstGeom>
          <a:solidFill>
            <a:schemeClr val="accent2"/>
          </a:solidFill>
          <a:ln w="9525">
            <a:noFill/>
            <a:miter lim="800000"/>
            <a:headEnd/>
            <a:tailEnd/>
          </a:ln>
          <a:effectLst>
            <a:outerShdw blurRad="50800" dist="38100" dir="5400000" algn="t" rotWithShape="0">
              <a:prstClr val="black">
                <a:alpha val="40000"/>
              </a:prstClr>
            </a:outerShdw>
            <a:softEdge rad="317500"/>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a:cs typeface="+mn-cs"/>
              </a:rPr>
              <a:t>2021</a:t>
            </a:r>
            <a:r>
              <a:rPr kumimoji="1" lang="en-US" altLang="ja-JP" sz="28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ＭＳ Ｐゴシック"/>
                <a:cs typeface="+mn-cs"/>
              </a:rPr>
              <a:t>. 4.17  </a:t>
            </a:r>
            <a:r>
              <a:rPr kumimoji="1" lang="en-US" altLang="ja-JP"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a:cs typeface="+mn-cs"/>
              </a:rPr>
              <a:t>CBI</a:t>
            </a:r>
            <a:r>
              <a:rPr kumimoji="1" lang="ja-JP" alt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a:cs typeface="+mn-cs"/>
              </a:rPr>
              <a:t>研究会発表</a:t>
            </a:r>
            <a:endParaRPr kumimoji="1" lang="en-US" altLang="ja-JP"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a:cs typeface="+mn-cs"/>
            </a:endParaRPr>
          </a:p>
          <a:p>
            <a:pPr lvl="0" algn="ctr">
              <a:spcBef>
                <a:spcPct val="0"/>
              </a:spcBef>
              <a:defRPr/>
            </a:pPr>
            <a:r>
              <a:rPr lang="ja-JP" altLang="en-US" sz="3600" b="1" kern="0" dirty="0">
                <a:solidFill>
                  <a:srgbClr val="FFFFFF"/>
                </a:solidFill>
                <a:effectLst>
                  <a:outerShdw blurRad="38100" dist="38100" dir="2700000" algn="tl">
                    <a:srgbClr val="000000">
                      <a:alpha val="43137"/>
                    </a:srgbClr>
                  </a:outerShdw>
                </a:effectLst>
                <a:latin typeface="Times New Roman"/>
                <a:ea typeface="ＭＳ Ｐゴシック"/>
              </a:rPr>
              <a:t>学生の</a:t>
            </a:r>
            <a:r>
              <a:rPr lang="en-US" altLang="ja-JP" sz="3600" b="1" kern="0" dirty="0">
                <a:solidFill>
                  <a:srgbClr val="FFFFFF"/>
                </a:solidFill>
                <a:effectLst>
                  <a:outerShdw blurRad="38100" dist="38100" dir="2700000" algn="tl">
                    <a:srgbClr val="000000">
                      <a:alpha val="43137"/>
                    </a:srgbClr>
                  </a:outerShdw>
                </a:effectLst>
                <a:latin typeface="Times New Roman"/>
                <a:ea typeface="ＭＳ Ｐゴシック"/>
              </a:rPr>
              <a:t>Online</a:t>
            </a:r>
            <a:r>
              <a:rPr lang="ja-JP" altLang="en-US" sz="3600" b="1" kern="0" dirty="0">
                <a:solidFill>
                  <a:srgbClr val="FFFFFF"/>
                </a:solidFill>
                <a:effectLst>
                  <a:outerShdw blurRad="38100" dist="38100" dir="2700000" algn="tl">
                    <a:srgbClr val="000000">
                      <a:alpha val="43137"/>
                    </a:srgbClr>
                  </a:outerShdw>
                </a:effectLst>
                <a:latin typeface="Times New Roman"/>
                <a:ea typeface="ＭＳ Ｐゴシック"/>
              </a:rPr>
              <a:t>討論</a:t>
            </a:r>
            <a:endParaRPr lang="en-US" altLang="ja-JP" sz="3600" b="1" kern="0" dirty="0">
              <a:solidFill>
                <a:srgbClr val="FFFFFF"/>
              </a:solidFill>
              <a:effectLst>
                <a:outerShdw blurRad="38100" dist="38100" dir="2700000" algn="tl">
                  <a:srgbClr val="000000">
                    <a:alpha val="43137"/>
                  </a:srgbClr>
                </a:outerShdw>
              </a:effectLst>
              <a:latin typeface="Times New Roman"/>
              <a:ea typeface="ＭＳ Ｐゴシック"/>
            </a:endParaRPr>
          </a:p>
          <a:p>
            <a:pPr lvl="0" algn="ctr">
              <a:spcBef>
                <a:spcPct val="0"/>
              </a:spcBef>
              <a:defRPr/>
            </a:pPr>
            <a:endParaRPr kumimoji="1" lang="en-US" altLang="ja-JP"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a:cs typeface="+mn-cs"/>
              </a:rPr>
              <a:t>埼玉医大　赤間啓一</a:t>
            </a:r>
          </a:p>
        </p:txBody>
      </p:sp>
    </p:spTree>
    <p:extLst>
      <p:ext uri="{BB962C8B-B14F-4D97-AF65-F5344CB8AC3E}">
        <p14:creationId xmlns:p14="http://schemas.microsoft.com/office/powerpoint/2010/main" val="2318386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11B28A6-05C5-4E7B-B2C4-1D5C78804FC0}"/>
              </a:ext>
            </a:extLst>
          </p:cNvPr>
          <p:cNvPicPr>
            <a:picLocks noChangeAspect="1"/>
          </p:cNvPicPr>
          <p:nvPr/>
        </p:nvPicPr>
        <p:blipFill>
          <a:blip r:embed="rId2"/>
          <a:stretch>
            <a:fillRect/>
          </a:stretch>
        </p:blipFill>
        <p:spPr>
          <a:xfrm>
            <a:off x="-2310" y="12382"/>
            <a:ext cx="9144000" cy="4652944"/>
          </a:xfrm>
          <a:prstGeom prst="rect">
            <a:avLst/>
          </a:prstGeom>
        </p:spPr>
      </p:pic>
      <p:sp>
        <p:nvSpPr>
          <p:cNvPr id="7" name="正方形/長方形 6">
            <a:extLst>
              <a:ext uri="{FF2B5EF4-FFF2-40B4-BE49-F238E27FC236}">
                <a16:creationId xmlns:a16="http://schemas.microsoft.com/office/drawing/2014/main" id="{F2B1C13E-DA0B-4B54-824A-9C0EDEDAEB08}"/>
              </a:ext>
            </a:extLst>
          </p:cNvPr>
          <p:cNvSpPr/>
          <p:nvPr/>
        </p:nvSpPr>
        <p:spPr bwMode="auto">
          <a:xfrm>
            <a:off x="7017340" y="835398"/>
            <a:ext cx="2126660" cy="18050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9" name="正方形/長方形 8">
            <a:extLst>
              <a:ext uri="{FF2B5EF4-FFF2-40B4-BE49-F238E27FC236}">
                <a16:creationId xmlns:a16="http://schemas.microsoft.com/office/drawing/2014/main" id="{13EDEDD4-9E97-4794-9BF1-C222B8BC7FC0}"/>
              </a:ext>
            </a:extLst>
          </p:cNvPr>
          <p:cNvSpPr/>
          <p:nvPr/>
        </p:nvSpPr>
        <p:spPr bwMode="auto">
          <a:xfrm>
            <a:off x="7017340" y="0"/>
            <a:ext cx="2126660" cy="9452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0" name="Rectangle 7">
            <a:extLst>
              <a:ext uri="{FF2B5EF4-FFF2-40B4-BE49-F238E27FC236}">
                <a16:creationId xmlns:a16="http://schemas.microsoft.com/office/drawing/2014/main" id="{BCD291E2-E68F-41D0-9FB7-F86208B3E019}"/>
              </a:ext>
            </a:extLst>
          </p:cNvPr>
          <p:cNvSpPr txBox="1">
            <a:spLocks noChangeArrowheads="1"/>
          </p:cNvSpPr>
          <p:nvPr/>
        </p:nvSpPr>
        <p:spPr bwMode="auto">
          <a:xfrm>
            <a:off x="2642175" y="30822"/>
            <a:ext cx="865340" cy="41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en-US" altLang="ja-JP" sz="2800" dirty="0">
                <a:solidFill>
                  <a:srgbClr val="3333FF"/>
                </a:solidFill>
              </a:rPr>
              <a:t>4</a:t>
            </a:r>
            <a:r>
              <a:rPr lang="ja-JP" altLang="en-US" sz="2800" dirty="0">
                <a:solidFill>
                  <a:srgbClr val="3333FF"/>
                </a:solidFill>
              </a:rPr>
              <a:t>班</a:t>
            </a:r>
            <a:endParaRPr lang="en-US" altLang="ja-JP" sz="2400" kern="0" dirty="0">
              <a:solidFill>
                <a:schemeClr val="tx1"/>
              </a:solidFill>
            </a:endParaRPr>
          </a:p>
        </p:txBody>
      </p:sp>
      <p:sp>
        <p:nvSpPr>
          <p:cNvPr id="12" name="テキスト ボックス 11">
            <a:extLst>
              <a:ext uri="{FF2B5EF4-FFF2-40B4-BE49-F238E27FC236}">
                <a16:creationId xmlns:a16="http://schemas.microsoft.com/office/drawing/2014/main" id="{8B817BAC-433E-4ACF-A27A-26A308E44DF2}"/>
              </a:ext>
            </a:extLst>
          </p:cNvPr>
          <p:cNvSpPr txBox="1"/>
          <p:nvPr/>
        </p:nvSpPr>
        <p:spPr>
          <a:xfrm>
            <a:off x="0" y="4611231"/>
            <a:ext cx="9143999" cy="2246769"/>
          </a:xfrm>
          <a:prstGeom prst="rect">
            <a:avLst/>
          </a:prstGeom>
          <a:noFill/>
        </p:spPr>
        <p:txBody>
          <a:bodyPr wrap="square">
            <a:spAutoFit/>
          </a:bodyPr>
          <a:lstStyle/>
          <a:p>
            <a:r>
              <a:rPr lang="ja-JP" altLang="en-US" dirty="0">
                <a:solidFill>
                  <a:srgbClr val="0000FF"/>
                </a:solidFill>
              </a:rPr>
              <a:t>添削コメント</a:t>
            </a:r>
            <a:r>
              <a:rPr lang="ja-JP" altLang="en-US" dirty="0"/>
              <a:t>　討論課題　力が原因で加速度が結果との判断はOKです。色々討論できて大変よかったと思います。式では加速度と力は同時のように見えます。ではどこに時間順序があるのか考えてみてください。第3回で解説します。演習課題1は理由を述べよ。2は満点です。</a:t>
            </a:r>
          </a:p>
        </p:txBody>
      </p:sp>
    </p:spTree>
    <p:extLst>
      <p:ext uri="{BB962C8B-B14F-4D97-AF65-F5344CB8AC3E}">
        <p14:creationId xmlns:p14="http://schemas.microsoft.com/office/powerpoint/2010/main" val="1970365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2B1C13E-DA0B-4B54-824A-9C0EDEDAEB08}"/>
              </a:ext>
            </a:extLst>
          </p:cNvPr>
          <p:cNvSpPr/>
          <p:nvPr/>
        </p:nvSpPr>
        <p:spPr bwMode="auto">
          <a:xfrm>
            <a:off x="7017340" y="835398"/>
            <a:ext cx="2126660" cy="18050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ＭＳ Ｐゴシック" pitchFamily="50" charset="-128"/>
            </a:endParaRPr>
          </a:p>
        </p:txBody>
      </p:sp>
      <p:pic>
        <p:nvPicPr>
          <p:cNvPr id="3" name="図 2">
            <a:extLst>
              <a:ext uri="{FF2B5EF4-FFF2-40B4-BE49-F238E27FC236}">
                <a16:creationId xmlns:a16="http://schemas.microsoft.com/office/drawing/2014/main" id="{3EE66836-6699-4AD7-AF4F-AA5F9C150A87}"/>
              </a:ext>
            </a:extLst>
          </p:cNvPr>
          <p:cNvPicPr>
            <a:picLocks noChangeAspect="1"/>
          </p:cNvPicPr>
          <p:nvPr/>
        </p:nvPicPr>
        <p:blipFill>
          <a:blip r:embed="rId2"/>
          <a:stretch>
            <a:fillRect/>
          </a:stretch>
        </p:blipFill>
        <p:spPr>
          <a:xfrm>
            <a:off x="-30869" y="2640457"/>
            <a:ext cx="9144000" cy="4564185"/>
          </a:xfrm>
          <a:prstGeom prst="rect">
            <a:avLst/>
          </a:prstGeom>
        </p:spPr>
      </p:pic>
      <p:sp>
        <p:nvSpPr>
          <p:cNvPr id="9" name="正方形/長方形 8">
            <a:extLst>
              <a:ext uri="{FF2B5EF4-FFF2-40B4-BE49-F238E27FC236}">
                <a16:creationId xmlns:a16="http://schemas.microsoft.com/office/drawing/2014/main" id="{E19B5E6F-DB31-44B5-A2E3-34BB4D761118}"/>
              </a:ext>
            </a:extLst>
          </p:cNvPr>
          <p:cNvSpPr/>
          <p:nvPr/>
        </p:nvSpPr>
        <p:spPr bwMode="auto">
          <a:xfrm>
            <a:off x="4800769" y="2728021"/>
            <a:ext cx="4433141" cy="21144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ＭＳ Ｐゴシック" pitchFamily="50" charset="-128"/>
            </a:endParaRPr>
          </a:p>
        </p:txBody>
      </p:sp>
      <p:pic>
        <p:nvPicPr>
          <p:cNvPr id="8" name="図 7">
            <a:extLst>
              <a:ext uri="{FF2B5EF4-FFF2-40B4-BE49-F238E27FC236}">
                <a16:creationId xmlns:a16="http://schemas.microsoft.com/office/drawing/2014/main" id="{7471C3A7-576B-4C5A-A0B0-7D39E9258EC8}"/>
              </a:ext>
            </a:extLst>
          </p:cNvPr>
          <p:cNvPicPr>
            <a:picLocks noChangeAspect="1"/>
          </p:cNvPicPr>
          <p:nvPr/>
        </p:nvPicPr>
        <p:blipFill>
          <a:blip r:embed="rId3"/>
          <a:stretch>
            <a:fillRect/>
          </a:stretch>
        </p:blipFill>
        <p:spPr>
          <a:xfrm>
            <a:off x="30869" y="0"/>
            <a:ext cx="9159296" cy="3246633"/>
          </a:xfrm>
          <a:prstGeom prst="rect">
            <a:avLst/>
          </a:prstGeom>
        </p:spPr>
      </p:pic>
    </p:spTree>
    <p:extLst>
      <p:ext uri="{BB962C8B-B14F-4D97-AF65-F5344CB8AC3E}">
        <p14:creationId xmlns:p14="http://schemas.microsoft.com/office/powerpoint/2010/main" val="4258026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2B1C13E-DA0B-4B54-824A-9C0EDEDAEB08}"/>
              </a:ext>
            </a:extLst>
          </p:cNvPr>
          <p:cNvSpPr/>
          <p:nvPr/>
        </p:nvSpPr>
        <p:spPr bwMode="auto">
          <a:xfrm>
            <a:off x="7017340" y="835398"/>
            <a:ext cx="2126660" cy="18050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ＭＳ Ｐゴシック" pitchFamily="50" charset="-128"/>
            </a:endParaRPr>
          </a:p>
        </p:txBody>
      </p:sp>
      <p:pic>
        <p:nvPicPr>
          <p:cNvPr id="4" name="図 3">
            <a:extLst>
              <a:ext uri="{FF2B5EF4-FFF2-40B4-BE49-F238E27FC236}">
                <a16:creationId xmlns:a16="http://schemas.microsoft.com/office/drawing/2014/main" id="{F1BDE2CF-A2D0-44DF-9442-AE8E235FED3B}"/>
              </a:ext>
            </a:extLst>
          </p:cNvPr>
          <p:cNvPicPr>
            <a:picLocks noChangeAspect="1"/>
          </p:cNvPicPr>
          <p:nvPr/>
        </p:nvPicPr>
        <p:blipFill>
          <a:blip r:embed="rId2"/>
          <a:stretch>
            <a:fillRect/>
          </a:stretch>
        </p:blipFill>
        <p:spPr>
          <a:xfrm>
            <a:off x="0" y="0"/>
            <a:ext cx="9144000" cy="4526633"/>
          </a:xfrm>
          <a:prstGeom prst="rect">
            <a:avLst/>
          </a:prstGeom>
        </p:spPr>
      </p:pic>
      <p:sp>
        <p:nvSpPr>
          <p:cNvPr id="10" name="テキスト ボックス 9">
            <a:extLst>
              <a:ext uri="{FF2B5EF4-FFF2-40B4-BE49-F238E27FC236}">
                <a16:creationId xmlns:a16="http://schemas.microsoft.com/office/drawing/2014/main" id="{878B9E13-AD25-426B-A6B1-4C742943CA9A}"/>
              </a:ext>
            </a:extLst>
          </p:cNvPr>
          <p:cNvSpPr txBox="1"/>
          <p:nvPr/>
        </p:nvSpPr>
        <p:spPr>
          <a:xfrm>
            <a:off x="0" y="4774610"/>
            <a:ext cx="9144000" cy="1815882"/>
          </a:xfrm>
          <a:prstGeom prst="rect">
            <a:avLst/>
          </a:prstGeom>
          <a:noFill/>
        </p:spPr>
        <p:txBody>
          <a:bodyPr wrap="square">
            <a:spAutoFit/>
          </a:bodyPr>
          <a:lstStyle/>
          <a:p>
            <a:r>
              <a:rPr lang="ja-JP" altLang="en-US" dirty="0">
                <a:solidFill>
                  <a:srgbClr val="0000FF"/>
                </a:solidFill>
              </a:rPr>
              <a:t>添削コメント</a:t>
            </a:r>
            <a:r>
              <a:rPr lang="ja-JP" altLang="en-US" dirty="0"/>
              <a:t>　討論課題　法則は式だけでは表されず、言葉も含めたものです。式は＝ですが文章全体が因果関係を表しているかどうかを考えてください。第3回で解説します。演習課題は満点です。</a:t>
            </a:r>
          </a:p>
        </p:txBody>
      </p:sp>
    </p:spTree>
    <p:extLst>
      <p:ext uri="{BB962C8B-B14F-4D97-AF65-F5344CB8AC3E}">
        <p14:creationId xmlns:p14="http://schemas.microsoft.com/office/powerpoint/2010/main" val="66916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2B1C13E-DA0B-4B54-824A-9C0EDEDAEB08}"/>
              </a:ext>
            </a:extLst>
          </p:cNvPr>
          <p:cNvSpPr/>
          <p:nvPr/>
        </p:nvSpPr>
        <p:spPr bwMode="auto">
          <a:xfrm>
            <a:off x="7017340" y="835398"/>
            <a:ext cx="2126660" cy="18050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ＭＳ Ｐゴシック" pitchFamily="50" charset="-128"/>
            </a:endParaRPr>
          </a:p>
        </p:txBody>
      </p:sp>
      <p:pic>
        <p:nvPicPr>
          <p:cNvPr id="3" name="図 2">
            <a:extLst>
              <a:ext uri="{FF2B5EF4-FFF2-40B4-BE49-F238E27FC236}">
                <a16:creationId xmlns:a16="http://schemas.microsoft.com/office/drawing/2014/main" id="{9E5B0FD7-5C6B-4A2A-A4FE-5799A8A7C1C6}"/>
              </a:ext>
            </a:extLst>
          </p:cNvPr>
          <p:cNvPicPr>
            <a:picLocks noChangeAspect="1"/>
          </p:cNvPicPr>
          <p:nvPr/>
        </p:nvPicPr>
        <p:blipFill>
          <a:blip r:embed="rId2"/>
          <a:stretch>
            <a:fillRect/>
          </a:stretch>
        </p:blipFill>
        <p:spPr>
          <a:xfrm>
            <a:off x="15411" y="-153593"/>
            <a:ext cx="9144000" cy="3903050"/>
          </a:xfrm>
          <a:prstGeom prst="rect">
            <a:avLst/>
          </a:prstGeom>
        </p:spPr>
      </p:pic>
      <p:sp>
        <p:nvSpPr>
          <p:cNvPr id="8" name="テキスト ボックス 7">
            <a:extLst>
              <a:ext uri="{FF2B5EF4-FFF2-40B4-BE49-F238E27FC236}">
                <a16:creationId xmlns:a16="http://schemas.microsoft.com/office/drawing/2014/main" id="{6AB94BB6-A2D1-4263-8A96-ADF14DFB3E66}"/>
              </a:ext>
            </a:extLst>
          </p:cNvPr>
          <p:cNvSpPr txBox="1"/>
          <p:nvPr/>
        </p:nvSpPr>
        <p:spPr>
          <a:xfrm>
            <a:off x="15412" y="3749457"/>
            <a:ext cx="9144000" cy="3108543"/>
          </a:xfrm>
          <a:prstGeom prst="rect">
            <a:avLst/>
          </a:prstGeom>
          <a:noFill/>
        </p:spPr>
        <p:txBody>
          <a:bodyPr wrap="square">
            <a:spAutoFit/>
          </a:bodyPr>
          <a:lstStyle/>
          <a:p>
            <a:r>
              <a:rPr lang="ja-JP" altLang="en-US" dirty="0">
                <a:solidFill>
                  <a:srgbClr val="0000FF"/>
                </a:solidFill>
              </a:rPr>
              <a:t>添削コメント</a:t>
            </a:r>
            <a:r>
              <a:rPr lang="ja-JP" altLang="en-US" dirty="0"/>
              <a:t>　討論課題は色々な可能性を突っ込んで考えてみて大変よかったと思います。　法則は式だけでは表されず、言葉も含めたものです。式は＝ですが文章全体が因果関係を表しているかどうかを考えてください。また、いくつもの力が同時に働くとき（例えば重力と張力など）加速度がそれぞれの力の原因とは考えにくいと思います。原因、結果の判断を考え直してください。演習課題は満点です。</a:t>
            </a:r>
          </a:p>
        </p:txBody>
      </p:sp>
    </p:spTree>
    <p:extLst>
      <p:ext uri="{BB962C8B-B14F-4D97-AF65-F5344CB8AC3E}">
        <p14:creationId xmlns:p14="http://schemas.microsoft.com/office/powerpoint/2010/main" val="3866589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0EE09C7C-CDA4-4A18-97CC-1F9B6EB90E10}"/>
              </a:ext>
            </a:extLst>
          </p:cNvPr>
          <p:cNvSpPr/>
          <p:nvPr/>
        </p:nvSpPr>
        <p:spPr>
          <a:xfrm>
            <a:off x="33842" y="1983296"/>
            <a:ext cx="9076315" cy="461665"/>
          </a:xfrm>
          <a:prstGeom prst="rect">
            <a:avLst/>
          </a:prstGeom>
        </p:spPr>
        <p:txBody>
          <a:bodyPr wrap="square">
            <a:spAutoFit/>
          </a:bodyPr>
          <a:lstStyle/>
          <a:p>
            <a:r>
              <a:rPr lang="en-US" altLang="ja-JP" sz="2400" kern="100" dirty="0">
                <a:latin typeface="+mn-ea"/>
                <a:ea typeface="+mn-ea"/>
                <a:cs typeface="Times New Roman" panose="02020603050405020304" pitchFamily="18" charset="0"/>
              </a:rPr>
              <a:t>1. </a:t>
            </a:r>
            <a:r>
              <a:rPr lang="ja-JP" altLang="en-US" sz="2400" kern="100" dirty="0">
                <a:latin typeface="+mn-ea"/>
                <a:ea typeface="+mn-ea"/>
                <a:cs typeface="Times New Roman" panose="02020603050405020304" pitchFamily="18" charset="0"/>
              </a:rPr>
              <a:t>スライド、レジュメ、課題のダウンロード、閲覧はできましたか。</a:t>
            </a:r>
            <a:endParaRPr lang="en-US" altLang="ja-JP" sz="2400" kern="100" dirty="0">
              <a:latin typeface="+mn-ea"/>
              <a:ea typeface="+mn-ea"/>
              <a:cs typeface="Times New Roman" panose="02020603050405020304" pitchFamily="18" charset="0"/>
            </a:endParaRPr>
          </a:p>
        </p:txBody>
      </p:sp>
      <p:graphicFrame>
        <p:nvGraphicFramePr>
          <p:cNvPr id="2" name="表 2">
            <a:extLst>
              <a:ext uri="{FF2B5EF4-FFF2-40B4-BE49-F238E27FC236}">
                <a16:creationId xmlns:a16="http://schemas.microsoft.com/office/drawing/2014/main" id="{553A7687-7D0C-425D-901D-F1521545E912}"/>
              </a:ext>
            </a:extLst>
          </p:cNvPr>
          <p:cNvGraphicFramePr>
            <a:graphicFrameLocks noGrp="1"/>
          </p:cNvGraphicFramePr>
          <p:nvPr/>
        </p:nvGraphicFramePr>
        <p:xfrm>
          <a:off x="31531" y="3354254"/>
          <a:ext cx="8998528" cy="2773680"/>
        </p:xfrm>
        <a:graphic>
          <a:graphicData uri="http://schemas.openxmlformats.org/drawingml/2006/table">
            <a:tbl>
              <a:tblPr firstRow="1" bandRow="1">
                <a:tableStyleId>{F5AB1C69-6EDB-4FF4-983F-18BD219EF322}</a:tableStyleId>
              </a:tblPr>
              <a:tblGrid>
                <a:gridCol w="6435229">
                  <a:extLst>
                    <a:ext uri="{9D8B030D-6E8A-4147-A177-3AD203B41FA5}">
                      <a16:colId xmlns:a16="http://schemas.microsoft.com/office/drawing/2014/main" val="1948518238"/>
                    </a:ext>
                  </a:extLst>
                </a:gridCol>
                <a:gridCol w="640824">
                  <a:extLst>
                    <a:ext uri="{9D8B030D-6E8A-4147-A177-3AD203B41FA5}">
                      <a16:colId xmlns:a16="http://schemas.microsoft.com/office/drawing/2014/main" val="2208814716"/>
                    </a:ext>
                  </a:extLst>
                </a:gridCol>
                <a:gridCol w="640824">
                  <a:extLst>
                    <a:ext uri="{9D8B030D-6E8A-4147-A177-3AD203B41FA5}">
                      <a16:colId xmlns:a16="http://schemas.microsoft.com/office/drawing/2014/main" val="3528735268"/>
                    </a:ext>
                  </a:extLst>
                </a:gridCol>
                <a:gridCol w="637302">
                  <a:extLst>
                    <a:ext uri="{9D8B030D-6E8A-4147-A177-3AD203B41FA5}">
                      <a16:colId xmlns:a16="http://schemas.microsoft.com/office/drawing/2014/main" val="4166326667"/>
                    </a:ext>
                  </a:extLst>
                </a:gridCol>
                <a:gridCol w="644349">
                  <a:extLst>
                    <a:ext uri="{9D8B030D-6E8A-4147-A177-3AD203B41FA5}">
                      <a16:colId xmlns:a16="http://schemas.microsoft.com/office/drawing/2014/main" val="1807921040"/>
                    </a:ext>
                  </a:extLst>
                </a:gridCol>
              </a:tblGrid>
              <a:tr h="300992">
                <a:tc>
                  <a:txBody>
                    <a:bodyPr/>
                    <a:lstStyle/>
                    <a:p>
                      <a:r>
                        <a:rPr kumimoji="0" lang="en-US" altLang="ja-JP" sz="2000" dirty="0">
                          <a:solidFill>
                            <a:schemeClr val="tx1"/>
                          </a:solidFill>
                          <a:latin typeface="+mn-ea"/>
                          <a:ea typeface="+mn-ea"/>
                          <a:cs typeface="Times New Roman" panose="02020603050405020304" pitchFamily="18" charset="0"/>
                        </a:rPr>
                        <a:t>4.</a:t>
                      </a:r>
                      <a:r>
                        <a:rPr kumimoji="0" lang="ja-JP" altLang="en-US" sz="2000" dirty="0">
                          <a:solidFill>
                            <a:schemeClr val="tx1"/>
                          </a:solidFill>
                          <a:latin typeface="+mn-ea"/>
                          <a:ea typeface="+mn-ea"/>
                          <a:cs typeface="Times New Roman" panose="02020603050405020304" pitchFamily="18" charset="0"/>
                        </a:rPr>
                        <a:t>各問のレポート作成にあたって（該当欄に〇を付けよ）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800" b="0" dirty="0">
                          <a:solidFill>
                            <a:schemeClr val="tx1"/>
                          </a:solidFill>
                          <a:latin typeface="+mn-ea"/>
                          <a:ea typeface="+mn-ea"/>
                          <a:cs typeface="Times New Roman" panose="02020603050405020304" pitchFamily="18" charset="0"/>
                        </a:rPr>
                        <a:t>1(1)</a:t>
                      </a:r>
                      <a:endParaRPr kumimoji="1" lang="ja-JP" altLang="en-US" sz="1800" b="0" dirty="0">
                        <a:solidFill>
                          <a:schemeClr val="tx1"/>
                        </a:solidFill>
                        <a:latin typeface="+mn-ea"/>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800" b="0" dirty="0">
                          <a:solidFill>
                            <a:schemeClr val="tx1"/>
                          </a:solidFill>
                          <a:latin typeface="+mn-ea"/>
                          <a:ea typeface="+mn-ea"/>
                        </a:rPr>
                        <a:t>1(2)</a:t>
                      </a:r>
                      <a:endParaRPr kumimoji="1" lang="ja-JP" altLang="en-US" sz="18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b="0" dirty="0">
                          <a:solidFill>
                            <a:schemeClr val="tx1"/>
                          </a:solidFill>
                          <a:latin typeface="+mn-ea"/>
                          <a:ea typeface="+mn-ea"/>
                        </a:rPr>
                        <a:t>2</a:t>
                      </a:r>
                      <a:r>
                        <a:rPr kumimoji="1" lang="en-US" altLang="ja-JP" sz="1800" b="0" dirty="0">
                          <a:solidFill>
                            <a:schemeClr val="tx1"/>
                          </a:solidFill>
                          <a:latin typeface="+mn-ea"/>
                          <a:ea typeface="+mn-ea"/>
                          <a:cs typeface="Times New Roman" panose="02020603050405020304" pitchFamily="18" charset="0"/>
                        </a:rPr>
                        <a:t>(1)</a:t>
                      </a:r>
                      <a:endParaRPr kumimoji="1" lang="ja-JP" altLang="en-US"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800" b="0" dirty="0">
                          <a:solidFill>
                            <a:schemeClr val="tx1"/>
                          </a:solidFill>
                          <a:latin typeface="+mn-ea"/>
                          <a:ea typeface="+mn-ea"/>
                          <a:cs typeface="Times New Roman" panose="02020603050405020304" pitchFamily="18" charset="0"/>
                        </a:rPr>
                        <a:t>2(2)</a:t>
                      </a:r>
                      <a:endParaRPr kumimoji="1" lang="ja-JP" altLang="en-US"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99083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latin typeface="+mn-ea"/>
                          <a:ea typeface="+mn-ea"/>
                        </a:rPr>
                        <a:t>スライドの画面言語</a:t>
                      </a:r>
                      <a:r>
                        <a:rPr kumimoji="1" lang="en-US" altLang="ja-JP" sz="2000" dirty="0">
                          <a:solidFill>
                            <a:schemeClr val="tx1"/>
                          </a:solidFill>
                          <a:latin typeface="+mn-ea"/>
                          <a:ea typeface="+mn-ea"/>
                        </a:rPr>
                        <a:t>(</a:t>
                      </a:r>
                      <a:r>
                        <a:rPr kumimoji="1" lang="ja-JP" altLang="en-US" sz="2000" dirty="0">
                          <a:solidFill>
                            <a:schemeClr val="tx1"/>
                          </a:solidFill>
                          <a:latin typeface="+mn-ea"/>
                          <a:ea typeface="+mn-ea"/>
                        </a:rPr>
                        <a:t>アニメーション</a:t>
                      </a:r>
                      <a:r>
                        <a:rPr kumimoji="1" lang="en-US" altLang="ja-JP" sz="2000" dirty="0">
                          <a:solidFill>
                            <a:schemeClr val="tx1"/>
                          </a:solidFill>
                          <a:latin typeface="+mn-ea"/>
                          <a:ea typeface="+mn-ea"/>
                        </a:rPr>
                        <a:t>)</a:t>
                      </a:r>
                      <a:r>
                        <a:rPr kumimoji="1" lang="ja-JP" altLang="en-US" sz="2000" dirty="0">
                          <a:solidFill>
                            <a:schemeClr val="tx1"/>
                          </a:solidFill>
                          <a:latin typeface="+mn-ea"/>
                          <a:ea typeface="+mn-ea"/>
                        </a:rPr>
                        <a:t>を見て参考にした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62130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latin typeface="+mn-ea"/>
                          <a:ea typeface="+mn-ea"/>
                        </a:rPr>
                        <a:t>スライドの音声解説を聞いて参考にした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31506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latin typeface="+mn-ea"/>
                          <a:ea typeface="+mn-ea"/>
                        </a:rPr>
                        <a:t>グループでの意見交換を参考にした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66914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latin typeface="+mn-ea"/>
                          <a:ea typeface="+mn-ea"/>
                        </a:rPr>
                        <a:t>概ね自分で解けたが意見交換で答えを確認した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53928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latin typeface="+mn-ea"/>
                          <a:ea typeface="+mn-ea"/>
                        </a:rPr>
                        <a:t>はじめ分からなかったが意見交換で理解して書いた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9689738"/>
                  </a:ext>
                </a:extLst>
              </a:tr>
              <a:tr h="2781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latin typeface="+mn-ea"/>
                          <a:ea typeface="+mn-ea"/>
                        </a:rPr>
                        <a:t>意見交換したがまだ理解できていない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002995"/>
                  </a:ext>
                </a:extLst>
              </a:tr>
            </a:tbl>
          </a:graphicData>
        </a:graphic>
      </p:graphicFrame>
      <p:sp>
        <p:nvSpPr>
          <p:cNvPr id="8" name="Rectangle 7">
            <a:extLst>
              <a:ext uri="{FF2B5EF4-FFF2-40B4-BE49-F238E27FC236}">
                <a16:creationId xmlns:a16="http://schemas.microsoft.com/office/drawing/2014/main" id="{D8F97343-ABBC-4E46-9AFC-24374C794682}"/>
              </a:ext>
            </a:extLst>
          </p:cNvPr>
          <p:cNvSpPr txBox="1">
            <a:spLocks noChangeArrowheads="1"/>
          </p:cNvSpPr>
          <p:nvPr/>
        </p:nvSpPr>
        <p:spPr bwMode="auto">
          <a:xfrm>
            <a:off x="-2311" y="12382"/>
            <a:ext cx="1964461" cy="41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ja-JP" altLang="en-US" sz="2800" dirty="0">
                <a:solidFill>
                  <a:srgbClr val="3333FF"/>
                </a:solidFill>
              </a:rPr>
              <a:t>アンケート</a:t>
            </a:r>
            <a:r>
              <a:rPr lang="ja-JP" altLang="en-US" sz="2400" dirty="0">
                <a:solidFill>
                  <a:srgbClr val="3333FF"/>
                </a:solidFill>
              </a:rPr>
              <a:t>　</a:t>
            </a:r>
            <a:endParaRPr lang="en-US" altLang="ja-JP" sz="2400" kern="0" dirty="0">
              <a:solidFill>
                <a:schemeClr val="tx1"/>
              </a:solidFill>
            </a:endParaRPr>
          </a:p>
        </p:txBody>
      </p:sp>
      <p:sp>
        <p:nvSpPr>
          <p:cNvPr id="10" name="正方形/長方形 9">
            <a:extLst>
              <a:ext uri="{FF2B5EF4-FFF2-40B4-BE49-F238E27FC236}">
                <a16:creationId xmlns:a16="http://schemas.microsoft.com/office/drawing/2014/main" id="{EA36A1B6-D297-4AFB-8BBC-43A0FADCBFAD}"/>
              </a:ext>
            </a:extLst>
          </p:cNvPr>
          <p:cNvSpPr/>
          <p:nvPr/>
        </p:nvSpPr>
        <p:spPr>
          <a:xfrm>
            <a:off x="33843" y="2414801"/>
            <a:ext cx="9078626" cy="461665"/>
          </a:xfrm>
          <a:prstGeom prst="rect">
            <a:avLst/>
          </a:prstGeom>
        </p:spPr>
        <p:txBody>
          <a:bodyPr wrap="square">
            <a:spAutoFit/>
          </a:bodyPr>
          <a:lstStyle/>
          <a:p>
            <a:r>
              <a:rPr lang="en-US" altLang="ja-JP" sz="2400" kern="100" dirty="0">
                <a:latin typeface="+mn-ea"/>
                <a:ea typeface="+mn-ea"/>
                <a:cs typeface="Times New Roman" panose="02020603050405020304" pitchFamily="18" charset="0"/>
              </a:rPr>
              <a:t>2. </a:t>
            </a:r>
            <a:r>
              <a:rPr lang="ja-JP" altLang="en-US" sz="2400" kern="100" dirty="0">
                <a:latin typeface="+mn-ea"/>
                <a:ea typeface="+mn-ea"/>
                <a:cs typeface="Times New Roman" panose="02020603050405020304" pitchFamily="18" charset="0"/>
              </a:rPr>
              <a:t>スライドのダウンロードの時間はおよそどのくらいでしたか。</a:t>
            </a:r>
            <a:endParaRPr lang="en-US" altLang="ja-JP" sz="2400" kern="100" dirty="0">
              <a:latin typeface="+mn-ea"/>
              <a:ea typeface="+mn-ea"/>
              <a:cs typeface="Times New Roman" panose="02020603050405020304" pitchFamily="18" charset="0"/>
            </a:endParaRPr>
          </a:p>
        </p:txBody>
      </p:sp>
      <p:sp>
        <p:nvSpPr>
          <p:cNvPr id="11" name="正方形/長方形 10">
            <a:extLst>
              <a:ext uri="{FF2B5EF4-FFF2-40B4-BE49-F238E27FC236}">
                <a16:creationId xmlns:a16="http://schemas.microsoft.com/office/drawing/2014/main" id="{FB2BFF4E-D252-45B0-BB48-F9C21713A17C}"/>
              </a:ext>
            </a:extLst>
          </p:cNvPr>
          <p:cNvSpPr/>
          <p:nvPr/>
        </p:nvSpPr>
        <p:spPr>
          <a:xfrm>
            <a:off x="31531" y="2840881"/>
            <a:ext cx="9144000" cy="461665"/>
          </a:xfrm>
          <a:prstGeom prst="rect">
            <a:avLst/>
          </a:prstGeom>
        </p:spPr>
        <p:txBody>
          <a:bodyPr wrap="square">
            <a:spAutoFit/>
          </a:bodyPr>
          <a:lstStyle/>
          <a:p>
            <a:r>
              <a:rPr lang="en-US" altLang="ja-JP" sz="2400" kern="100" dirty="0">
                <a:latin typeface="+mn-ea"/>
                <a:ea typeface="+mn-ea"/>
                <a:cs typeface="Times New Roman" panose="02020603050405020304" pitchFamily="18" charset="0"/>
              </a:rPr>
              <a:t>3. </a:t>
            </a:r>
            <a:r>
              <a:rPr lang="ja-JP" altLang="en-US" sz="2400" kern="100" dirty="0">
                <a:latin typeface="+mn-ea"/>
                <a:ea typeface="+mn-ea"/>
                <a:cs typeface="Times New Roman" panose="02020603050405020304" pitchFamily="18" charset="0"/>
              </a:rPr>
              <a:t>レジュメは印刷して記入しましたか。</a:t>
            </a:r>
            <a:endParaRPr lang="en-US" altLang="ja-JP" sz="2400" kern="100" dirty="0">
              <a:latin typeface="+mn-ea"/>
              <a:ea typeface="+mn-ea"/>
              <a:cs typeface="Times New Roman" panose="02020603050405020304" pitchFamily="18" charset="0"/>
            </a:endParaRPr>
          </a:p>
        </p:txBody>
      </p:sp>
      <p:sp>
        <p:nvSpPr>
          <p:cNvPr id="17" name="正方形/長方形 16">
            <a:extLst>
              <a:ext uri="{FF2B5EF4-FFF2-40B4-BE49-F238E27FC236}">
                <a16:creationId xmlns:a16="http://schemas.microsoft.com/office/drawing/2014/main" id="{85C6116D-8A28-40B6-A7F6-528D52568615}"/>
              </a:ext>
            </a:extLst>
          </p:cNvPr>
          <p:cNvSpPr/>
          <p:nvPr/>
        </p:nvSpPr>
        <p:spPr>
          <a:xfrm>
            <a:off x="13057" y="6164878"/>
            <a:ext cx="9111673" cy="461665"/>
          </a:xfrm>
          <a:prstGeom prst="rect">
            <a:avLst/>
          </a:prstGeom>
        </p:spPr>
        <p:txBody>
          <a:bodyPr wrap="square">
            <a:spAutoFit/>
          </a:bodyPr>
          <a:lstStyle/>
          <a:p>
            <a:r>
              <a:rPr lang="en-US" altLang="ja-JP" sz="2400" kern="100" dirty="0">
                <a:latin typeface="+mn-ea"/>
                <a:ea typeface="+mn-ea"/>
                <a:cs typeface="Times New Roman" panose="02020603050405020304" pitchFamily="18" charset="0"/>
              </a:rPr>
              <a:t>5. </a:t>
            </a:r>
            <a:r>
              <a:rPr lang="ja-JP" altLang="en-US" sz="2400" kern="100" dirty="0">
                <a:latin typeface="+mn-ea"/>
                <a:ea typeface="+mn-ea"/>
                <a:cs typeface="Times New Roman" panose="02020603050405020304" pitchFamily="18" charset="0"/>
              </a:rPr>
              <a:t>その他問題があったらご報告ください。</a:t>
            </a:r>
            <a:endParaRPr lang="en-US" altLang="ja-JP" sz="2400" kern="100" dirty="0">
              <a:latin typeface="+mn-ea"/>
              <a:ea typeface="+mn-ea"/>
              <a:cs typeface="Times New Roman" panose="02020603050405020304" pitchFamily="18" charset="0"/>
            </a:endParaRPr>
          </a:p>
        </p:txBody>
      </p:sp>
      <p:sp>
        <p:nvSpPr>
          <p:cNvPr id="12" name="正方形/長方形 11">
            <a:extLst>
              <a:ext uri="{FF2B5EF4-FFF2-40B4-BE49-F238E27FC236}">
                <a16:creationId xmlns:a16="http://schemas.microsoft.com/office/drawing/2014/main" id="{B42562E4-1B09-4039-B620-F94016FC25A8}"/>
              </a:ext>
            </a:extLst>
          </p:cNvPr>
          <p:cNvSpPr/>
          <p:nvPr/>
        </p:nvSpPr>
        <p:spPr>
          <a:xfrm>
            <a:off x="-18475" y="492426"/>
            <a:ext cx="9144000" cy="1200329"/>
          </a:xfrm>
          <a:prstGeom prst="rect">
            <a:avLst/>
          </a:prstGeom>
        </p:spPr>
        <p:txBody>
          <a:bodyPr wrap="square">
            <a:spAutoFit/>
          </a:bodyPr>
          <a:lstStyle/>
          <a:p>
            <a:pPr>
              <a:spcBef>
                <a:spcPts val="0"/>
              </a:spcBef>
            </a:pPr>
            <a:r>
              <a:rPr lang="ja-JP" altLang="en-US" sz="2400" kern="100" dirty="0">
                <a:latin typeface="+mn-ea"/>
                <a:ea typeface="+mn-ea"/>
                <a:cs typeface="Times New Roman" panose="02020603050405020304" pitchFamily="18" charset="0"/>
              </a:rPr>
              <a:t>次の各問の番号と解答</a:t>
            </a:r>
            <a:r>
              <a:rPr lang="en-US" altLang="ja-JP" sz="2400" kern="100" dirty="0">
                <a:latin typeface="+mn-ea"/>
                <a:ea typeface="+mn-ea"/>
                <a:cs typeface="Times New Roman" panose="02020603050405020304" pitchFamily="18" charset="0"/>
              </a:rPr>
              <a:t>(4.</a:t>
            </a:r>
            <a:r>
              <a:rPr lang="ja-JP" altLang="en-US" sz="2400" kern="100" dirty="0">
                <a:latin typeface="+mn-ea"/>
                <a:ea typeface="+mn-ea"/>
                <a:cs typeface="Times New Roman" panose="02020603050405020304" pitchFamily="18" charset="0"/>
              </a:rPr>
              <a:t>は答の表</a:t>
            </a:r>
            <a:r>
              <a:rPr lang="en-US" altLang="ja-JP" sz="2400" kern="100" dirty="0">
                <a:latin typeface="+mn-ea"/>
                <a:ea typeface="+mn-ea"/>
                <a:cs typeface="Times New Roman" panose="02020603050405020304" pitchFamily="18" charset="0"/>
              </a:rPr>
              <a:t>)</a:t>
            </a:r>
            <a:r>
              <a:rPr lang="ja-JP" altLang="en-US" sz="2400" kern="100" dirty="0">
                <a:latin typeface="+mn-ea"/>
                <a:ea typeface="+mn-ea"/>
                <a:cs typeface="Times New Roman" panose="02020603050405020304" pitchFamily="18" charset="0"/>
              </a:rPr>
              <a:t>を</a:t>
            </a:r>
            <a:r>
              <a:rPr lang="en-US" altLang="ja-JP" sz="2400" kern="100" dirty="0">
                <a:latin typeface="+mn-ea"/>
                <a:ea typeface="+mn-ea"/>
                <a:cs typeface="Times New Roman" panose="02020603050405020304" pitchFamily="18" charset="0"/>
              </a:rPr>
              <a:t>1</a:t>
            </a:r>
            <a:r>
              <a:rPr lang="ja-JP" altLang="en-US" sz="2400" kern="100" dirty="0">
                <a:latin typeface="+mn-ea"/>
                <a:ea typeface="+mn-ea"/>
                <a:cs typeface="Times New Roman" panose="02020603050405020304" pitchFamily="18" charset="0"/>
              </a:rPr>
              <a:t>枚の紙に記入し、</a:t>
            </a:r>
            <a:r>
              <a:rPr lang="en-US" altLang="ja-JP" sz="2400" dirty="0"/>
              <a:t>scanner</a:t>
            </a:r>
            <a:r>
              <a:rPr lang="ja-JP" altLang="en-US" sz="2400" dirty="0"/>
              <a:t>又は</a:t>
            </a:r>
            <a:r>
              <a:rPr lang="en-US" altLang="ja-JP" sz="2400" dirty="0"/>
              <a:t>camera</a:t>
            </a:r>
            <a:r>
              <a:rPr lang="ja-JP" altLang="en-US" sz="2400" dirty="0"/>
              <a:t>で撮り、</a:t>
            </a:r>
            <a:r>
              <a:rPr lang="en-US" altLang="ja-JP" sz="2400" dirty="0"/>
              <a:t>jpg</a:t>
            </a:r>
            <a:r>
              <a:rPr lang="ja-JP" altLang="en-US" sz="2400" dirty="0"/>
              <a:t>又は</a:t>
            </a:r>
            <a:r>
              <a:rPr lang="en-US" altLang="ja-JP" sz="2400" dirty="0"/>
              <a:t>pdf</a:t>
            </a:r>
            <a:r>
              <a:rPr lang="ja-JP" altLang="en-US" sz="2400" dirty="0"/>
              <a:t>の</a:t>
            </a:r>
            <a:r>
              <a:rPr lang="en-US" altLang="ja-JP" sz="2400" dirty="0"/>
              <a:t>file</a:t>
            </a:r>
            <a:r>
              <a:rPr lang="ja-JP" altLang="en-US" sz="2400" dirty="0"/>
              <a:t>とし、</a:t>
            </a:r>
            <a:r>
              <a:rPr lang="en-US" altLang="ja-JP" sz="2400" dirty="0"/>
              <a:t>22</a:t>
            </a:r>
            <a:r>
              <a:rPr lang="ja-JP" altLang="en-US" sz="2400" dirty="0"/>
              <a:t>時までに</a:t>
            </a:r>
            <a:r>
              <a:rPr lang="en-US" altLang="ja-JP" sz="2400" dirty="0"/>
              <a:t>Course</a:t>
            </a:r>
            <a:r>
              <a:rPr lang="ja-JP" altLang="en-US" sz="2400" dirty="0"/>
              <a:t> </a:t>
            </a:r>
            <a:r>
              <a:rPr lang="en-US" altLang="ja-JP" sz="2400" dirty="0"/>
              <a:t>Power</a:t>
            </a:r>
            <a:r>
              <a:rPr lang="ja-JP" altLang="en-US" sz="2400" dirty="0"/>
              <a:t>本講義サイト、レポート「アンケート」に</a:t>
            </a:r>
            <a:r>
              <a:rPr lang="en-US" altLang="ja-JP" sz="2400" dirty="0"/>
              <a:t>upload</a:t>
            </a:r>
            <a:r>
              <a:rPr lang="ja-JP" altLang="en-US" sz="2400" dirty="0"/>
              <a:t>して提出してください。</a:t>
            </a:r>
            <a:r>
              <a:rPr lang="ja-JP" altLang="en-US" sz="2400" kern="100" dirty="0">
                <a:latin typeface="+mn-ea"/>
                <a:ea typeface="+mn-ea"/>
                <a:cs typeface="Times New Roman" panose="02020603050405020304" pitchFamily="18" charset="0"/>
              </a:rPr>
              <a:t>。</a:t>
            </a:r>
            <a:endParaRPr lang="en-US" altLang="ja-JP" sz="2400" kern="100" dirty="0">
              <a:latin typeface="+mn-ea"/>
              <a:ea typeface="+mn-ea"/>
              <a:cs typeface="Times New Roman" panose="02020603050405020304" pitchFamily="18" charset="0"/>
            </a:endParaRPr>
          </a:p>
        </p:txBody>
      </p:sp>
    </p:spTree>
    <p:extLst>
      <p:ext uri="{BB962C8B-B14F-4D97-AF65-F5344CB8AC3E}">
        <p14:creationId xmlns:p14="http://schemas.microsoft.com/office/powerpoint/2010/main" val="2983836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E370E30B-7831-43CC-9C84-A70827A0A658}"/>
              </a:ext>
            </a:extLst>
          </p:cNvPr>
          <p:cNvGraphicFramePr>
            <a:graphicFrameLocks noGrp="1"/>
          </p:cNvGraphicFramePr>
          <p:nvPr>
            <p:extLst>
              <p:ext uri="{D42A27DB-BD31-4B8C-83A1-F6EECF244321}">
                <p14:modId xmlns:p14="http://schemas.microsoft.com/office/powerpoint/2010/main" val="798950786"/>
              </p:ext>
            </p:extLst>
          </p:nvPr>
        </p:nvGraphicFramePr>
        <p:xfrm>
          <a:off x="636998" y="677332"/>
          <a:ext cx="8352888" cy="6043453"/>
        </p:xfrm>
        <a:graphic>
          <a:graphicData uri="http://schemas.openxmlformats.org/drawingml/2006/table">
            <a:tbl>
              <a:tblPr>
                <a:tableStyleId>{F5AB1C69-6EDB-4FF4-983F-18BD219EF322}</a:tableStyleId>
              </a:tblPr>
              <a:tblGrid>
                <a:gridCol w="1044111">
                  <a:extLst>
                    <a:ext uri="{9D8B030D-6E8A-4147-A177-3AD203B41FA5}">
                      <a16:colId xmlns:a16="http://schemas.microsoft.com/office/drawing/2014/main" val="1423714931"/>
                    </a:ext>
                  </a:extLst>
                </a:gridCol>
                <a:gridCol w="1044111">
                  <a:extLst>
                    <a:ext uri="{9D8B030D-6E8A-4147-A177-3AD203B41FA5}">
                      <a16:colId xmlns:a16="http://schemas.microsoft.com/office/drawing/2014/main" val="269216512"/>
                    </a:ext>
                  </a:extLst>
                </a:gridCol>
                <a:gridCol w="1044111">
                  <a:extLst>
                    <a:ext uri="{9D8B030D-6E8A-4147-A177-3AD203B41FA5}">
                      <a16:colId xmlns:a16="http://schemas.microsoft.com/office/drawing/2014/main" val="3875698749"/>
                    </a:ext>
                  </a:extLst>
                </a:gridCol>
                <a:gridCol w="1044111">
                  <a:extLst>
                    <a:ext uri="{9D8B030D-6E8A-4147-A177-3AD203B41FA5}">
                      <a16:colId xmlns:a16="http://schemas.microsoft.com/office/drawing/2014/main" val="411863407"/>
                    </a:ext>
                  </a:extLst>
                </a:gridCol>
                <a:gridCol w="1044111">
                  <a:extLst>
                    <a:ext uri="{9D8B030D-6E8A-4147-A177-3AD203B41FA5}">
                      <a16:colId xmlns:a16="http://schemas.microsoft.com/office/drawing/2014/main" val="3245053388"/>
                    </a:ext>
                  </a:extLst>
                </a:gridCol>
                <a:gridCol w="1044111">
                  <a:extLst>
                    <a:ext uri="{9D8B030D-6E8A-4147-A177-3AD203B41FA5}">
                      <a16:colId xmlns:a16="http://schemas.microsoft.com/office/drawing/2014/main" val="1985891344"/>
                    </a:ext>
                  </a:extLst>
                </a:gridCol>
                <a:gridCol w="1044111">
                  <a:extLst>
                    <a:ext uri="{9D8B030D-6E8A-4147-A177-3AD203B41FA5}">
                      <a16:colId xmlns:a16="http://schemas.microsoft.com/office/drawing/2014/main" val="1643335137"/>
                    </a:ext>
                  </a:extLst>
                </a:gridCol>
                <a:gridCol w="1044111">
                  <a:extLst>
                    <a:ext uri="{9D8B030D-6E8A-4147-A177-3AD203B41FA5}">
                      <a16:colId xmlns:a16="http://schemas.microsoft.com/office/drawing/2014/main" val="964881938"/>
                    </a:ext>
                  </a:extLst>
                </a:gridCol>
              </a:tblGrid>
              <a:tr h="464881">
                <a:tc gridSpan="2">
                  <a:txBody>
                    <a:bodyPr/>
                    <a:lstStyle/>
                    <a:p>
                      <a:pPr algn="l" fontAlgn="ctr"/>
                      <a:r>
                        <a:rPr lang="en-US" sz="2800" u="none" strike="noStrike" dirty="0">
                          <a:effectLst/>
                        </a:rPr>
                        <a:t>3</a:t>
                      </a:r>
                      <a:r>
                        <a:rPr lang="ja-JP" altLang="en-US" sz="2800" u="none" strike="noStrike" dirty="0">
                          <a:effectLst/>
                        </a:rPr>
                        <a:t>分</a:t>
                      </a:r>
                      <a:endParaRPr 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hMerge="1">
                  <a:txBody>
                    <a:bodyPr/>
                    <a:lstStyle/>
                    <a:p>
                      <a:endParaRPr kumimoji="1" lang="ja-JP" altLang="en-US"/>
                    </a:p>
                  </a:txBody>
                  <a:tcP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1359880717"/>
                  </a:ext>
                </a:extLst>
              </a:tr>
              <a:tr h="464881">
                <a:tc gridSpan="2">
                  <a:txBody>
                    <a:bodyPr/>
                    <a:lstStyle/>
                    <a:p>
                      <a:pPr algn="l" fontAlgn="ctr"/>
                      <a:r>
                        <a:rPr lang="en-US" sz="2800" u="none" strike="noStrike" dirty="0">
                          <a:effectLst/>
                        </a:rPr>
                        <a:t>1~2</a:t>
                      </a:r>
                      <a:r>
                        <a:rPr lang="ja-JP" altLang="en-US" sz="2800" u="none" strike="noStrike" dirty="0">
                          <a:effectLst/>
                        </a:rPr>
                        <a:t>分</a:t>
                      </a:r>
                      <a:endParaRPr 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hMerge="1">
                  <a:txBody>
                    <a:bodyPr/>
                    <a:lstStyle/>
                    <a:p>
                      <a:endParaRPr kumimoji="1" lang="ja-JP" altLang="en-US"/>
                    </a:p>
                  </a:txBody>
                  <a:tcP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2895696072"/>
                  </a:ext>
                </a:extLst>
              </a:tr>
              <a:tr h="464881">
                <a:tc>
                  <a:txBody>
                    <a:bodyPr/>
                    <a:lstStyle/>
                    <a:p>
                      <a:pPr algn="l" fontAlgn="ctr"/>
                      <a:r>
                        <a:rPr lang="en-US" sz="2800" u="none" strike="noStrike" dirty="0">
                          <a:effectLst/>
                        </a:rPr>
                        <a:t>1</a:t>
                      </a:r>
                      <a:r>
                        <a:rPr lang="ja-JP" altLang="en-US" sz="2800" u="none" strike="noStrike" dirty="0">
                          <a:effectLst/>
                        </a:rPr>
                        <a:t>分</a:t>
                      </a:r>
                      <a:endParaRPr 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dirty="0">
                          <a:effectLst/>
                        </a:rPr>
                        <a:t>1</a:t>
                      </a:r>
                      <a:r>
                        <a:rPr lang="ja-JP" altLang="en-US" sz="2800" u="none" strike="noStrike" dirty="0">
                          <a:effectLst/>
                        </a:rPr>
                        <a:t>分</a:t>
                      </a:r>
                      <a:endParaRPr 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gridSpan="2">
                  <a:txBody>
                    <a:bodyPr/>
                    <a:lstStyle/>
                    <a:p>
                      <a:pPr algn="l" fontAlgn="ctr"/>
                      <a:r>
                        <a:rPr lang="en-US" sz="2800" u="none" strike="noStrike" dirty="0">
                          <a:effectLst/>
                        </a:rPr>
                        <a:t>1</a:t>
                      </a:r>
                      <a:r>
                        <a:rPr lang="ja-JP" altLang="en-US" sz="2800" u="none" strike="noStrike" dirty="0">
                          <a:effectLst/>
                        </a:rPr>
                        <a:t>分</a:t>
                      </a:r>
                      <a:endParaRPr 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hMerge="1">
                  <a:txBody>
                    <a:bodyPr/>
                    <a:lstStyle/>
                    <a:p>
                      <a:endParaRPr kumimoji="1" lang="ja-JP" altLang="en-US"/>
                    </a:p>
                  </a:txBody>
                  <a:tcP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1407342109"/>
                  </a:ext>
                </a:extLst>
              </a:tr>
              <a:tr h="464881">
                <a:tc gridSpan="2">
                  <a:txBody>
                    <a:bodyPr/>
                    <a:lstStyle/>
                    <a:p>
                      <a:pPr algn="l" fontAlgn="ctr"/>
                      <a:r>
                        <a:rPr lang="ja-JP" altLang="en-US" sz="2800" u="none" strike="noStrike" dirty="0">
                          <a:effectLst/>
                        </a:rPr>
                        <a:t>数十秒</a:t>
                      </a:r>
                      <a:endParaRPr 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hMerge="1">
                  <a:txBody>
                    <a:bodyPr/>
                    <a:lstStyle/>
                    <a:p>
                      <a:endParaRPr kumimoji="1" lang="ja-JP" altLang="en-US"/>
                    </a:p>
                  </a:txBody>
                  <a:tcP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3884408096"/>
                  </a:ext>
                </a:extLst>
              </a:tr>
              <a:tr h="464881">
                <a:tc gridSpan="2">
                  <a:txBody>
                    <a:bodyPr/>
                    <a:lstStyle/>
                    <a:p>
                      <a:pPr algn="l" fontAlgn="ctr"/>
                      <a:r>
                        <a:rPr lang="en-US" sz="2800" u="none" strike="noStrike" dirty="0">
                          <a:effectLst/>
                        </a:rPr>
                        <a:t>1</a:t>
                      </a:r>
                      <a:r>
                        <a:rPr lang="ja-JP" altLang="en-US" sz="2800" u="none" strike="noStrike" dirty="0">
                          <a:effectLst/>
                        </a:rPr>
                        <a:t>分以下</a:t>
                      </a:r>
                      <a:endParaRPr 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hMerge="1">
                  <a:txBody>
                    <a:bodyPr/>
                    <a:lstStyle/>
                    <a:p>
                      <a:endParaRPr kumimoji="1" lang="ja-JP" altLang="en-US"/>
                    </a:p>
                  </a:txBody>
                  <a:tcP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3958340351"/>
                  </a:ext>
                </a:extLst>
              </a:tr>
              <a:tr h="464881">
                <a:tc>
                  <a:txBody>
                    <a:bodyPr/>
                    <a:lstStyle/>
                    <a:p>
                      <a:pPr algn="l" fontAlgn="ctr"/>
                      <a:r>
                        <a:rPr lang="en-US" sz="2800" u="none" strike="noStrike">
                          <a:effectLst/>
                        </a:rPr>
                        <a:t>15s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399408810"/>
                  </a:ext>
                </a:extLst>
              </a:tr>
              <a:tr h="464881">
                <a:tc>
                  <a:txBody>
                    <a:bodyPr/>
                    <a:lstStyle/>
                    <a:p>
                      <a:pPr algn="l" fontAlgn="ctr"/>
                      <a:r>
                        <a:rPr lang="en-US" sz="2800" u="none" strike="noStrike">
                          <a:effectLst/>
                        </a:rPr>
                        <a:t>10s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a:effectLst/>
                        </a:rPr>
                        <a:t>10s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a:effectLst/>
                        </a:rPr>
                        <a:t>10s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a:effectLst/>
                        </a:rPr>
                        <a:t>10s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dirty="0">
                          <a:effectLst/>
                        </a:rPr>
                        <a:t>10s</a:t>
                      </a:r>
                      <a:endParaRPr 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a:effectLst/>
                        </a:rPr>
                        <a:t>10s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a:effectLst/>
                        </a:rPr>
                        <a:t>10s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a:effectLst/>
                        </a:rPr>
                        <a:t>10s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3666394008"/>
                  </a:ext>
                </a:extLst>
              </a:tr>
              <a:tr h="464881">
                <a:tc gridSpan="2">
                  <a:txBody>
                    <a:bodyPr/>
                    <a:lstStyle/>
                    <a:p>
                      <a:pPr algn="l" fontAlgn="ctr"/>
                      <a:r>
                        <a:rPr lang="en-US" sz="2800" u="none" strike="noStrike" dirty="0">
                          <a:effectLst/>
                        </a:rPr>
                        <a:t>10s</a:t>
                      </a:r>
                      <a:r>
                        <a:rPr lang="ja-JP" altLang="en-US" sz="2800" u="none" strike="noStrike" dirty="0">
                          <a:effectLst/>
                        </a:rPr>
                        <a:t>以下</a:t>
                      </a:r>
                      <a:endParaRPr 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hMerge="1">
                  <a:txBody>
                    <a:bodyPr/>
                    <a:lstStyle/>
                    <a:p>
                      <a:endParaRPr kumimoji="1" lang="ja-JP" altLang="en-US"/>
                    </a:p>
                  </a:txBody>
                  <a:tcP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947740767"/>
                  </a:ext>
                </a:extLst>
              </a:tr>
              <a:tr h="464881">
                <a:tc>
                  <a:txBody>
                    <a:bodyPr/>
                    <a:lstStyle/>
                    <a:p>
                      <a:pPr algn="l" fontAlgn="ctr"/>
                      <a:r>
                        <a:rPr lang="ja-JP" altLang="en-US" sz="2800" u="none" strike="noStrike">
                          <a:effectLst/>
                        </a:rPr>
                        <a:t>数</a:t>
                      </a:r>
                      <a:r>
                        <a:rPr lang="en-US" sz="2800" u="none" strike="noStrike">
                          <a:effectLst/>
                        </a:rPr>
                        <a:t>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ja-JP" altLang="en-US" sz="2800" u="none" strike="noStrike">
                          <a:effectLst/>
                        </a:rPr>
                        <a:t>数</a:t>
                      </a:r>
                      <a:r>
                        <a:rPr lang="en-US" sz="2800" u="none" strike="noStrike">
                          <a:effectLst/>
                        </a:rPr>
                        <a:t>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ja-JP" altLang="en-US" sz="2800" u="none" strike="noStrike">
                          <a:effectLst/>
                        </a:rPr>
                        <a:t>数</a:t>
                      </a:r>
                      <a:r>
                        <a:rPr lang="en-US" sz="2800" u="none" strike="noStrike">
                          <a:effectLst/>
                        </a:rPr>
                        <a:t>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ja-JP" altLang="en-US" sz="2800" u="none" strike="noStrike">
                          <a:effectLst/>
                        </a:rPr>
                        <a:t>数</a:t>
                      </a:r>
                      <a:r>
                        <a:rPr lang="en-US" sz="2800" u="none" strike="noStrike">
                          <a:effectLst/>
                        </a:rPr>
                        <a:t>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ja-JP" altLang="en-US" sz="2800" u="none" strike="noStrike">
                          <a:effectLst/>
                        </a:rPr>
                        <a:t>数</a:t>
                      </a:r>
                      <a:r>
                        <a:rPr lang="en-US" sz="2800" u="none" strike="noStrike">
                          <a:effectLst/>
                        </a:rPr>
                        <a:t>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250845869"/>
                  </a:ext>
                </a:extLst>
              </a:tr>
              <a:tr h="464881">
                <a:tc>
                  <a:txBody>
                    <a:bodyPr/>
                    <a:lstStyle/>
                    <a:p>
                      <a:pPr algn="l" fontAlgn="ctr"/>
                      <a:r>
                        <a:rPr lang="en-US" sz="2800" u="none" strike="noStrike">
                          <a:effectLst/>
                        </a:rPr>
                        <a:t>6s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689335394"/>
                  </a:ext>
                </a:extLst>
              </a:tr>
              <a:tr h="464881">
                <a:tc>
                  <a:txBody>
                    <a:bodyPr/>
                    <a:lstStyle/>
                    <a:p>
                      <a:pPr algn="l" fontAlgn="ctr"/>
                      <a:r>
                        <a:rPr lang="en-US" sz="2800" u="none" strike="noStrike">
                          <a:effectLst/>
                        </a:rPr>
                        <a:t>5s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a:effectLst/>
                        </a:rPr>
                        <a:t>5s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a:effectLst/>
                        </a:rPr>
                        <a:t>5s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a:effectLst/>
                        </a:rPr>
                        <a:t>5s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a:effectLst/>
                        </a:rPr>
                        <a:t>5s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1762368184"/>
                  </a:ext>
                </a:extLst>
              </a:tr>
              <a:tr h="464881">
                <a:tc>
                  <a:txBody>
                    <a:bodyPr/>
                    <a:lstStyle/>
                    <a:p>
                      <a:pPr algn="l" fontAlgn="ctr"/>
                      <a:r>
                        <a:rPr lang="en-US" sz="2800" u="none" strike="noStrike">
                          <a:effectLst/>
                        </a:rPr>
                        <a:t>3s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r>
                        <a:rPr lang="en-US" sz="2800" u="none" strike="noStrike">
                          <a:effectLst/>
                        </a:rPr>
                        <a:t>3s</a:t>
                      </a:r>
                      <a:endParaRPr 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337966926"/>
                  </a:ext>
                </a:extLst>
              </a:tr>
              <a:tr h="464881">
                <a:tc gridSpan="3">
                  <a:txBody>
                    <a:bodyPr/>
                    <a:lstStyle/>
                    <a:p>
                      <a:pPr algn="l" fontAlgn="ctr"/>
                      <a:r>
                        <a:rPr lang="ja-JP" altLang="en-US" sz="2800" u="none" strike="noStrike" dirty="0">
                          <a:effectLst/>
                        </a:rPr>
                        <a:t>無音</a:t>
                      </a:r>
                      <a:r>
                        <a:rPr lang="en-US" altLang="ja-JP" sz="2800" u="none" strike="noStrike" dirty="0">
                          <a:effectLst/>
                        </a:rPr>
                        <a:t>(1MB)    2</a:t>
                      </a:r>
                      <a:r>
                        <a:rPr lang="en-US" sz="2800" u="none" strike="noStrike" dirty="0">
                          <a:effectLst/>
                        </a:rPr>
                        <a:t>s</a:t>
                      </a:r>
                      <a:endParaRPr 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hMerge="1">
                  <a:txBody>
                    <a:bodyPr/>
                    <a:lstStyle/>
                    <a:p>
                      <a:endParaRPr kumimoji="1" lang="ja-JP" altLang="en-US"/>
                    </a:p>
                  </a:txBody>
                  <a:tcPr/>
                </a:tc>
                <a:tc hMerge="1">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l" fontAlgn="ctr"/>
                      <a:endParaRPr lang="ja-JP" altLang="en-US" sz="2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extLst>
                  <a:ext uri="{0D108BD9-81ED-4DB2-BD59-A6C34878D82A}">
                    <a16:rowId xmlns:a16="http://schemas.microsoft.com/office/drawing/2014/main" val="910977929"/>
                  </a:ext>
                </a:extLst>
              </a:tr>
            </a:tbl>
          </a:graphicData>
        </a:graphic>
      </p:graphicFrame>
      <p:sp>
        <p:nvSpPr>
          <p:cNvPr id="8" name="正方形/長方形 7">
            <a:extLst>
              <a:ext uri="{FF2B5EF4-FFF2-40B4-BE49-F238E27FC236}">
                <a16:creationId xmlns:a16="http://schemas.microsoft.com/office/drawing/2014/main" id="{ECD8294C-D3E4-4221-A718-37DB24E901F3}"/>
              </a:ext>
            </a:extLst>
          </p:cNvPr>
          <p:cNvSpPr/>
          <p:nvPr/>
        </p:nvSpPr>
        <p:spPr>
          <a:xfrm>
            <a:off x="65374" y="0"/>
            <a:ext cx="6684747" cy="523220"/>
          </a:xfrm>
          <a:prstGeom prst="rect">
            <a:avLst/>
          </a:prstGeom>
        </p:spPr>
        <p:txBody>
          <a:bodyPr wrap="square">
            <a:spAutoFit/>
          </a:bodyPr>
          <a:lstStyle/>
          <a:p>
            <a:r>
              <a:rPr lang="ja-JP" altLang="en-US" kern="100" dirty="0">
                <a:solidFill>
                  <a:srgbClr val="0000FF"/>
                </a:solidFill>
                <a:latin typeface="+mn-ea"/>
                <a:ea typeface="+mn-ea"/>
                <a:cs typeface="Times New Roman" panose="02020603050405020304" pitchFamily="18" charset="0"/>
              </a:rPr>
              <a:t>スライド</a:t>
            </a:r>
            <a:r>
              <a:rPr lang="en-US" altLang="ja-JP" kern="100" dirty="0">
                <a:solidFill>
                  <a:srgbClr val="0000FF"/>
                </a:solidFill>
                <a:latin typeface="+mn-lt"/>
                <a:ea typeface="+mn-ea"/>
                <a:cs typeface="Times New Roman" panose="02020603050405020304" pitchFamily="18" charset="0"/>
              </a:rPr>
              <a:t>(24MB)</a:t>
            </a:r>
            <a:r>
              <a:rPr lang="ja-JP" altLang="en-US" kern="100" dirty="0">
                <a:solidFill>
                  <a:srgbClr val="0000FF"/>
                </a:solidFill>
                <a:latin typeface="+mn-ea"/>
                <a:ea typeface="+mn-ea"/>
                <a:cs typeface="Times New Roman" panose="02020603050405020304" pitchFamily="18" charset="0"/>
              </a:rPr>
              <a:t>のダウンロードの時間</a:t>
            </a:r>
            <a:endParaRPr lang="en-US" altLang="ja-JP" kern="100" dirty="0">
              <a:solidFill>
                <a:srgbClr val="0000FF"/>
              </a:solidFill>
              <a:latin typeface="+mn-ea"/>
              <a:ea typeface="+mn-ea"/>
              <a:cs typeface="Times New Roman" panose="02020603050405020304" pitchFamily="18" charset="0"/>
            </a:endParaRPr>
          </a:p>
        </p:txBody>
      </p:sp>
    </p:spTree>
    <p:extLst>
      <p:ext uri="{BB962C8B-B14F-4D97-AF65-F5344CB8AC3E}">
        <p14:creationId xmlns:p14="http://schemas.microsoft.com/office/powerpoint/2010/main" val="934740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グラフ 7">
            <a:extLst>
              <a:ext uri="{FF2B5EF4-FFF2-40B4-BE49-F238E27FC236}">
                <a16:creationId xmlns:a16="http://schemas.microsoft.com/office/drawing/2014/main" id="{6677D714-22A7-4F07-B1FF-7BB9256C1BA2}"/>
              </a:ext>
            </a:extLst>
          </p:cNvPr>
          <p:cNvGraphicFramePr>
            <a:graphicFrameLocks/>
          </p:cNvGraphicFramePr>
          <p:nvPr/>
        </p:nvGraphicFramePr>
        <p:xfrm>
          <a:off x="193040" y="1574800"/>
          <a:ext cx="8757920" cy="504952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7">
            <a:extLst>
              <a:ext uri="{FF2B5EF4-FFF2-40B4-BE49-F238E27FC236}">
                <a16:creationId xmlns:a16="http://schemas.microsoft.com/office/drawing/2014/main" id="{330101D6-298C-4B5A-9BDE-155EC7948378}"/>
              </a:ext>
            </a:extLst>
          </p:cNvPr>
          <p:cNvSpPr>
            <a:spLocks noChangeArrowheads="1"/>
          </p:cNvSpPr>
          <p:nvPr/>
        </p:nvSpPr>
        <p:spPr bwMode="auto">
          <a:xfrm rot="18747750">
            <a:off x="1832157" y="1180370"/>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2</a:t>
            </a:r>
            <a:r>
              <a:rPr lang="ja-JP" altLang="en-US" sz="2800" dirty="0"/>
              <a:t>時間</a:t>
            </a:r>
          </a:p>
        </p:txBody>
      </p:sp>
      <p:sp>
        <p:nvSpPr>
          <p:cNvPr id="10" name="Rectangle 7">
            <a:extLst>
              <a:ext uri="{FF2B5EF4-FFF2-40B4-BE49-F238E27FC236}">
                <a16:creationId xmlns:a16="http://schemas.microsoft.com/office/drawing/2014/main" id="{33A7983B-78A0-4EED-BEB6-6E2D8FE4FA26}"/>
              </a:ext>
            </a:extLst>
          </p:cNvPr>
          <p:cNvSpPr>
            <a:spLocks noChangeArrowheads="1"/>
          </p:cNvSpPr>
          <p:nvPr/>
        </p:nvSpPr>
        <p:spPr bwMode="auto">
          <a:xfrm rot="18747750">
            <a:off x="2263042" y="1554024"/>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1</a:t>
            </a:r>
            <a:r>
              <a:rPr lang="ja-JP" altLang="en-US" sz="2800" dirty="0"/>
              <a:t>時間</a:t>
            </a:r>
          </a:p>
        </p:txBody>
      </p:sp>
      <p:sp>
        <p:nvSpPr>
          <p:cNvPr id="11" name="Rectangle 7">
            <a:extLst>
              <a:ext uri="{FF2B5EF4-FFF2-40B4-BE49-F238E27FC236}">
                <a16:creationId xmlns:a16="http://schemas.microsoft.com/office/drawing/2014/main" id="{473DA1EA-880E-4FAB-B9CD-1CE4940D6B62}"/>
              </a:ext>
            </a:extLst>
          </p:cNvPr>
          <p:cNvSpPr>
            <a:spLocks noChangeArrowheads="1"/>
          </p:cNvSpPr>
          <p:nvPr/>
        </p:nvSpPr>
        <p:spPr bwMode="auto">
          <a:xfrm rot="18747750">
            <a:off x="2743155" y="2020639"/>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20</a:t>
            </a:r>
            <a:r>
              <a:rPr lang="ja-JP" altLang="en-US" sz="2800" dirty="0"/>
              <a:t>分</a:t>
            </a:r>
          </a:p>
        </p:txBody>
      </p:sp>
      <p:sp>
        <p:nvSpPr>
          <p:cNvPr id="12" name="Rectangle 7">
            <a:extLst>
              <a:ext uri="{FF2B5EF4-FFF2-40B4-BE49-F238E27FC236}">
                <a16:creationId xmlns:a16="http://schemas.microsoft.com/office/drawing/2014/main" id="{9C18FDFE-FD66-43C9-ACDB-EDBA92FC9B9B}"/>
              </a:ext>
            </a:extLst>
          </p:cNvPr>
          <p:cNvSpPr>
            <a:spLocks noChangeArrowheads="1"/>
          </p:cNvSpPr>
          <p:nvPr/>
        </p:nvSpPr>
        <p:spPr bwMode="auto">
          <a:xfrm rot="18747750">
            <a:off x="3123654" y="2476205"/>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8</a:t>
            </a:r>
            <a:r>
              <a:rPr lang="ja-JP" altLang="en-US" sz="2800" dirty="0"/>
              <a:t>分</a:t>
            </a:r>
          </a:p>
        </p:txBody>
      </p:sp>
      <p:sp>
        <p:nvSpPr>
          <p:cNvPr id="13" name="Rectangle 7">
            <a:extLst>
              <a:ext uri="{FF2B5EF4-FFF2-40B4-BE49-F238E27FC236}">
                <a16:creationId xmlns:a16="http://schemas.microsoft.com/office/drawing/2014/main" id="{FFC3C86C-65B8-407F-B1BE-BF45CC6294D1}"/>
              </a:ext>
            </a:extLst>
          </p:cNvPr>
          <p:cNvSpPr>
            <a:spLocks noChangeArrowheads="1"/>
          </p:cNvSpPr>
          <p:nvPr/>
        </p:nvSpPr>
        <p:spPr bwMode="auto">
          <a:xfrm rot="18747750">
            <a:off x="3553961" y="2961951"/>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3</a:t>
            </a:r>
            <a:r>
              <a:rPr lang="ja-JP" altLang="en-US" sz="2800" dirty="0"/>
              <a:t>分</a:t>
            </a:r>
          </a:p>
        </p:txBody>
      </p:sp>
      <p:sp>
        <p:nvSpPr>
          <p:cNvPr id="14" name="Rectangle 7">
            <a:extLst>
              <a:ext uri="{FF2B5EF4-FFF2-40B4-BE49-F238E27FC236}">
                <a16:creationId xmlns:a16="http://schemas.microsoft.com/office/drawing/2014/main" id="{E4BCD294-06F1-4247-9E91-1BA92CFEEBD7}"/>
              </a:ext>
            </a:extLst>
          </p:cNvPr>
          <p:cNvSpPr>
            <a:spLocks noChangeArrowheads="1"/>
          </p:cNvSpPr>
          <p:nvPr/>
        </p:nvSpPr>
        <p:spPr bwMode="auto">
          <a:xfrm rot="18747750">
            <a:off x="4124708" y="3194121"/>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2</a:t>
            </a:r>
            <a:r>
              <a:rPr lang="ja-JP" altLang="en-US" sz="2800" dirty="0"/>
              <a:t>分</a:t>
            </a:r>
          </a:p>
        </p:txBody>
      </p:sp>
      <p:sp>
        <p:nvSpPr>
          <p:cNvPr id="15" name="Rectangle 7">
            <a:extLst>
              <a:ext uri="{FF2B5EF4-FFF2-40B4-BE49-F238E27FC236}">
                <a16:creationId xmlns:a16="http://schemas.microsoft.com/office/drawing/2014/main" id="{6D2FA7D7-29D5-47EB-B152-1DC4B35AE415}"/>
              </a:ext>
            </a:extLst>
          </p:cNvPr>
          <p:cNvSpPr>
            <a:spLocks noChangeArrowheads="1"/>
          </p:cNvSpPr>
          <p:nvPr/>
        </p:nvSpPr>
        <p:spPr bwMode="auto">
          <a:xfrm rot="18747750">
            <a:off x="4544899" y="3472189"/>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1</a:t>
            </a:r>
            <a:r>
              <a:rPr lang="ja-JP" altLang="en-US" sz="2800" dirty="0"/>
              <a:t>分</a:t>
            </a:r>
          </a:p>
        </p:txBody>
      </p:sp>
      <p:sp>
        <p:nvSpPr>
          <p:cNvPr id="16" name="Rectangle 7">
            <a:extLst>
              <a:ext uri="{FF2B5EF4-FFF2-40B4-BE49-F238E27FC236}">
                <a16:creationId xmlns:a16="http://schemas.microsoft.com/office/drawing/2014/main" id="{091F2787-D18D-47A1-90D5-E55F77553844}"/>
              </a:ext>
            </a:extLst>
          </p:cNvPr>
          <p:cNvSpPr>
            <a:spLocks noChangeArrowheads="1"/>
          </p:cNvSpPr>
          <p:nvPr/>
        </p:nvSpPr>
        <p:spPr bwMode="auto">
          <a:xfrm rot="18747750">
            <a:off x="4981268" y="3597116"/>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1</a:t>
            </a:r>
            <a:r>
              <a:rPr lang="ja-JP" altLang="en-US" sz="2800" dirty="0"/>
              <a:t>分</a:t>
            </a:r>
          </a:p>
        </p:txBody>
      </p:sp>
      <p:sp>
        <p:nvSpPr>
          <p:cNvPr id="17" name="Rectangle 7">
            <a:extLst>
              <a:ext uri="{FF2B5EF4-FFF2-40B4-BE49-F238E27FC236}">
                <a16:creationId xmlns:a16="http://schemas.microsoft.com/office/drawing/2014/main" id="{3AEB5752-0762-4089-A3AC-4DD347CA2A8A}"/>
              </a:ext>
            </a:extLst>
          </p:cNvPr>
          <p:cNvSpPr>
            <a:spLocks noChangeArrowheads="1"/>
          </p:cNvSpPr>
          <p:nvPr/>
        </p:nvSpPr>
        <p:spPr bwMode="auto">
          <a:xfrm rot="18747750">
            <a:off x="5413240" y="3750257"/>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39s</a:t>
            </a:r>
            <a:endParaRPr lang="ja-JP" altLang="en-US" sz="2800" dirty="0"/>
          </a:p>
        </p:txBody>
      </p:sp>
      <p:sp>
        <p:nvSpPr>
          <p:cNvPr id="18" name="Rectangle 7">
            <a:extLst>
              <a:ext uri="{FF2B5EF4-FFF2-40B4-BE49-F238E27FC236}">
                <a16:creationId xmlns:a16="http://schemas.microsoft.com/office/drawing/2014/main" id="{AB35EBCA-444D-46DC-8617-7BB36FE48967}"/>
              </a:ext>
            </a:extLst>
          </p:cNvPr>
          <p:cNvSpPr>
            <a:spLocks noChangeArrowheads="1"/>
          </p:cNvSpPr>
          <p:nvPr/>
        </p:nvSpPr>
        <p:spPr bwMode="auto">
          <a:xfrm rot="18747750">
            <a:off x="5936566" y="3856938"/>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30s</a:t>
            </a:r>
            <a:endParaRPr lang="ja-JP" altLang="en-US" sz="2800" dirty="0"/>
          </a:p>
        </p:txBody>
      </p:sp>
      <p:sp>
        <p:nvSpPr>
          <p:cNvPr id="19" name="Rectangle 7">
            <a:extLst>
              <a:ext uri="{FF2B5EF4-FFF2-40B4-BE49-F238E27FC236}">
                <a16:creationId xmlns:a16="http://schemas.microsoft.com/office/drawing/2014/main" id="{27618310-C1DC-454E-A01A-EDB3B72D0279}"/>
              </a:ext>
            </a:extLst>
          </p:cNvPr>
          <p:cNvSpPr>
            <a:spLocks noChangeArrowheads="1"/>
          </p:cNvSpPr>
          <p:nvPr/>
        </p:nvSpPr>
        <p:spPr bwMode="auto">
          <a:xfrm rot="18747750">
            <a:off x="6339175" y="4084328"/>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20s</a:t>
            </a:r>
            <a:endParaRPr lang="ja-JP" altLang="en-US" sz="2800" dirty="0"/>
          </a:p>
        </p:txBody>
      </p:sp>
      <p:sp>
        <p:nvSpPr>
          <p:cNvPr id="20" name="Rectangle 7">
            <a:extLst>
              <a:ext uri="{FF2B5EF4-FFF2-40B4-BE49-F238E27FC236}">
                <a16:creationId xmlns:a16="http://schemas.microsoft.com/office/drawing/2014/main" id="{B4DBDD0A-D4C3-47EB-855A-AF441EDB6821}"/>
              </a:ext>
            </a:extLst>
          </p:cNvPr>
          <p:cNvSpPr>
            <a:spLocks noChangeArrowheads="1"/>
          </p:cNvSpPr>
          <p:nvPr/>
        </p:nvSpPr>
        <p:spPr bwMode="auto">
          <a:xfrm rot="18747750">
            <a:off x="6816825" y="4132586"/>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20s</a:t>
            </a:r>
            <a:endParaRPr lang="ja-JP" altLang="en-US" sz="2800" dirty="0"/>
          </a:p>
        </p:txBody>
      </p:sp>
      <p:sp>
        <p:nvSpPr>
          <p:cNvPr id="21" name="Rectangle 7">
            <a:extLst>
              <a:ext uri="{FF2B5EF4-FFF2-40B4-BE49-F238E27FC236}">
                <a16:creationId xmlns:a16="http://schemas.microsoft.com/office/drawing/2014/main" id="{9D70E47F-49F6-418D-BF0A-8EC0F15AD878}"/>
              </a:ext>
            </a:extLst>
          </p:cNvPr>
          <p:cNvSpPr>
            <a:spLocks noChangeArrowheads="1"/>
          </p:cNvSpPr>
          <p:nvPr/>
        </p:nvSpPr>
        <p:spPr bwMode="auto">
          <a:xfrm rot="18747750">
            <a:off x="7233320" y="4535581"/>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2800" dirty="0"/>
              <a:t>数秒</a:t>
            </a:r>
          </a:p>
        </p:txBody>
      </p:sp>
      <p:sp>
        <p:nvSpPr>
          <p:cNvPr id="22" name="Rectangle 7">
            <a:extLst>
              <a:ext uri="{FF2B5EF4-FFF2-40B4-BE49-F238E27FC236}">
                <a16:creationId xmlns:a16="http://schemas.microsoft.com/office/drawing/2014/main" id="{19DFA4EF-0DEC-42BC-86E8-A1581F65548B}"/>
              </a:ext>
            </a:extLst>
          </p:cNvPr>
          <p:cNvSpPr>
            <a:spLocks noChangeArrowheads="1"/>
          </p:cNvSpPr>
          <p:nvPr/>
        </p:nvSpPr>
        <p:spPr bwMode="auto">
          <a:xfrm rot="18747750">
            <a:off x="7669261" y="4724237"/>
            <a:ext cx="12666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5s</a:t>
            </a:r>
            <a:endParaRPr lang="ja-JP" altLang="en-US" sz="2800" dirty="0"/>
          </a:p>
        </p:txBody>
      </p:sp>
      <p:sp>
        <p:nvSpPr>
          <p:cNvPr id="23" name="Rectangle 7">
            <a:extLst>
              <a:ext uri="{FF2B5EF4-FFF2-40B4-BE49-F238E27FC236}">
                <a16:creationId xmlns:a16="http://schemas.microsoft.com/office/drawing/2014/main" id="{260726F3-F493-48F6-87F6-4B302C970362}"/>
              </a:ext>
            </a:extLst>
          </p:cNvPr>
          <p:cNvSpPr>
            <a:spLocks noChangeArrowheads="1"/>
          </p:cNvSpPr>
          <p:nvPr/>
        </p:nvSpPr>
        <p:spPr bwMode="auto">
          <a:xfrm rot="18747750">
            <a:off x="8312568" y="4937952"/>
            <a:ext cx="6872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5s</a:t>
            </a:r>
            <a:endParaRPr lang="ja-JP" altLang="en-US" sz="2800" dirty="0"/>
          </a:p>
        </p:txBody>
      </p:sp>
      <p:sp>
        <p:nvSpPr>
          <p:cNvPr id="24" name="Rectangle 7">
            <a:extLst>
              <a:ext uri="{FF2B5EF4-FFF2-40B4-BE49-F238E27FC236}">
                <a16:creationId xmlns:a16="http://schemas.microsoft.com/office/drawing/2014/main" id="{D4E3B6A6-5612-429C-90BF-F65F2BD296AA}"/>
              </a:ext>
            </a:extLst>
          </p:cNvPr>
          <p:cNvSpPr>
            <a:spLocks noChangeArrowheads="1"/>
          </p:cNvSpPr>
          <p:nvPr/>
        </p:nvSpPr>
        <p:spPr bwMode="auto">
          <a:xfrm>
            <a:off x="555014" y="1051580"/>
            <a:ext cx="9279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t>(</a:t>
            </a:r>
            <a:r>
              <a:rPr lang="ja-JP" altLang="en-US" sz="2800" dirty="0"/>
              <a:t>秒</a:t>
            </a:r>
            <a:r>
              <a:rPr lang="en-US" altLang="ja-JP" sz="2800" dirty="0"/>
              <a:t>)</a:t>
            </a:r>
            <a:endParaRPr lang="ja-JP" altLang="en-US" sz="2800" dirty="0"/>
          </a:p>
        </p:txBody>
      </p:sp>
      <p:sp>
        <p:nvSpPr>
          <p:cNvPr id="25" name="Rectangle 7">
            <a:extLst>
              <a:ext uri="{FF2B5EF4-FFF2-40B4-BE49-F238E27FC236}">
                <a16:creationId xmlns:a16="http://schemas.microsoft.com/office/drawing/2014/main" id="{31CA1A31-FAAC-4DA3-8778-ED9C60E3BA6D}"/>
              </a:ext>
            </a:extLst>
          </p:cNvPr>
          <p:cNvSpPr>
            <a:spLocks noChangeArrowheads="1"/>
          </p:cNvSpPr>
          <p:nvPr/>
        </p:nvSpPr>
        <p:spPr bwMode="auto">
          <a:xfrm>
            <a:off x="193040" y="520083"/>
            <a:ext cx="65612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2800" dirty="0">
                <a:solidFill>
                  <a:srgbClr val="0000FF"/>
                </a:solidFill>
              </a:rPr>
              <a:t>ダウンロードに要した時間</a:t>
            </a:r>
          </a:p>
        </p:txBody>
      </p:sp>
      <p:sp>
        <p:nvSpPr>
          <p:cNvPr id="26" name="Rectangle 7">
            <a:extLst>
              <a:ext uri="{FF2B5EF4-FFF2-40B4-BE49-F238E27FC236}">
                <a16:creationId xmlns:a16="http://schemas.microsoft.com/office/drawing/2014/main" id="{6091EB62-7AF6-44E5-91B2-BA28BD0FE410}"/>
              </a:ext>
            </a:extLst>
          </p:cNvPr>
          <p:cNvSpPr>
            <a:spLocks noChangeArrowheads="1"/>
          </p:cNvSpPr>
          <p:nvPr/>
        </p:nvSpPr>
        <p:spPr bwMode="auto">
          <a:xfrm>
            <a:off x="95857" y="-39764"/>
            <a:ext cx="87579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solidFill>
                  <a:srgbClr val="0000FF"/>
                </a:solidFill>
              </a:rPr>
              <a:t>2</a:t>
            </a:r>
            <a:r>
              <a:rPr lang="ja-JP" altLang="en-US" sz="2800" dirty="0">
                <a:solidFill>
                  <a:srgbClr val="0000FF"/>
                </a:solidFill>
              </a:rPr>
              <a:t>月</a:t>
            </a:r>
            <a:r>
              <a:rPr lang="en-US" altLang="ja-JP" sz="2800" dirty="0" err="1">
                <a:solidFill>
                  <a:srgbClr val="0000FF"/>
                </a:solidFill>
              </a:rPr>
              <a:t>cbi</a:t>
            </a:r>
            <a:r>
              <a:rPr lang="ja-JP" altLang="en-US" sz="2800" dirty="0">
                <a:solidFill>
                  <a:srgbClr val="0000FF"/>
                </a:solidFill>
              </a:rPr>
              <a:t>での発表　７２</a:t>
            </a:r>
            <a:r>
              <a:rPr lang="en-US" altLang="ja-JP" sz="2800" dirty="0">
                <a:solidFill>
                  <a:srgbClr val="0000FF"/>
                </a:solidFill>
              </a:rPr>
              <a:t>MB</a:t>
            </a:r>
            <a:r>
              <a:rPr lang="ja-JP" altLang="en-US" sz="2800" dirty="0">
                <a:solidFill>
                  <a:srgbClr val="0000FF"/>
                </a:solidFill>
              </a:rPr>
              <a:t>のスライドのダウンロード時間</a:t>
            </a:r>
          </a:p>
        </p:txBody>
      </p:sp>
    </p:spTree>
    <p:extLst>
      <p:ext uri="{BB962C8B-B14F-4D97-AF65-F5344CB8AC3E}">
        <p14:creationId xmlns:p14="http://schemas.microsoft.com/office/powerpoint/2010/main" val="2019277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553A7687-7D0C-425D-901D-F1521545E912}"/>
              </a:ext>
            </a:extLst>
          </p:cNvPr>
          <p:cNvGraphicFramePr>
            <a:graphicFrameLocks noGrp="1"/>
          </p:cNvGraphicFramePr>
          <p:nvPr>
            <p:extLst>
              <p:ext uri="{D42A27DB-BD31-4B8C-83A1-F6EECF244321}">
                <p14:modId xmlns:p14="http://schemas.microsoft.com/office/powerpoint/2010/main" val="442649984"/>
              </p:ext>
            </p:extLst>
          </p:nvPr>
        </p:nvGraphicFramePr>
        <p:xfrm>
          <a:off x="362164" y="1058237"/>
          <a:ext cx="8419672" cy="5599419"/>
        </p:xfrm>
        <a:graphic>
          <a:graphicData uri="http://schemas.openxmlformats.org/drawingml/2006/table">
            <a:tbl>
              <a:tblPr firstRow="1" bandRow="1">
                <a:tableStyleId>{F5AB1C69-6EDB-4FF4-983F-18BD219EF322}</a:tableStyleId>
              </a:tblPr>
              <a:tblGrid>
                <a:gridCol w="7371708">
                  <a:extLst>
                    <a:ext uri="{9D8B030D-6E8A-4147-A177-3AD203B41FA5}">
                      <a16:colId xmlns:a16="http://schemas.microsoft.com/office/drawing/2014/main" val="1948518238"/>
                    </a:ext>
                  </a:extLst>
                </a:gridCol>
                <a:gridCol w="1047964">
                  <a:extLst>
                    <a:ext uri="{9D8B030D-6E8A-4147-A177-3AD203B41FA5}">
                      <a16:colId xmlns:a16="http://schemas.microsoft.com/office/drawing/2014/main" val="2208814716"/>
                    </a:ext>
                  </a:extLst>
                </a:gridCol>
              </a:tblGrid>
              <a:tr h="799917">
                <a:tc>
                  <a:txBody>
                    <a:bodyPr/>
                    <a:lstStyle/>
                    <a:p>
                      <a:r>
                        <a:rPr kumimoji="0" lang="en-US" altLang="ja-JP" sz="2400" dirty="0">
                          <a:solidFill>
                            <a:schemeClr val="tx1"/>
                          </a:solidFill>
                          <a:latin typeface="+mn-ea"/>
                          <a:ea typeface="+mn-ea"/>
                          <a:cs typeface="Times New Roman" panose="02020603050405020304" pitchFamily="18" charset="0"/>
                        </a:rPr>
                        <a:t>4.</a:t>
                      </a:r>
                      <a:r>
                        <a:rPr kumimoji="0" lang="ja-JP" altLang="en-US" sz="2400" dirty="0">
                          <a:solidFill>
                            <a:schemeClr val="tx1"/>
                          </a:solidFill>
                          <a:latin typeface="+mn-ea"/>
                          <a:ea typeface="+mn-ea"/>
                          <a:cs typeface="Times New Roman" panose="02020603050405020304" pitchFamily="18" charset="0"/>
                        </a:rPr>
                        <a:t>各問のレポート作成にあたって（該当欄に〇を付けよ）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ja-JP" altLang="en-US" sz="2400" kern="100" dirty="0">
                          <a:solidFill>
                            <a:schemeClr val="tx1"/>
                          </a:solidFill>
                          <a:latin typeface="+mn-ea"/>
                          <a:ea typeface="+mn-ea"/>
                          <a:cs typeface="Times New Roman" panose="02020603050405020304" pitchFamily="18" charset="0"/>
                        </a:rPr>
                        <a:t>問</a:t>
                      </a:r>
                      <a:endParaRPr kumimoji="1" lang="ja-JP" altLang="en-US" sz="2400" b="0" dirty="0">
                        <a:solidFill>
                          <a:schemeClr val="tx1"/>
                        </a:solidFill>
                        <a:latin typeface="+mn-ea"/>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9908378"/>
                  </a:ext>
                </a:extLst>
              </a:tr>
              <a:tr h="799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tx1"/>
                          </a:solidFill>
                          <a:latin typeface="+mn-ea"/>
                          <a:ea typeface="+mn-ea"/>
                        </a:rPr>
                        <a:t>スライドの画面言語</a:t>
                      </a:r>
                      <a:r>
                        <a:rPr kumimoji="1" lang="en-US" altLang="ja-JP" sz="2400" dirty="0">
                          <a:solidFill>
                            <a:schemeClr val="tx1"/>
                          </a:solidFill>
                          <a:latin typeface="+mn-ea"/>
                          <a:ea typeface="+mn-ea"/>
                        </a:rPr>
                        <a:t>(</a:t>
                      </a:r>
                      <a:r>
                        <a:rPr kumimoji="1" lang="ja-JP" altLang="en-US" sz="2400" dirty="0">
                          <a:solidFill>
                            <a:schemeClr val="tx1"/>
                          </a:solidFill>
                          <a:latin typeface="+mn-ea"/>
                          <a:ea typeface="+mn-ea"/>
                        </a:rPr>
                        <a:t>アニメーション</a:t>
                      </a:r>
                      <a:r>
                        <a:rPr kumimoji="1" lang="en-US" altLang="ja-JP" sz="2400" dirty="0">
                          <a:solidFill>
                            <a:schemeClr val="tx1"/>
                          </a:solidFill>
                          <a:latin typeface="+mn-ea"/>
                          <a:ea typeface="+mn-ea"/>
                        </a:rPr>
                        <a:t>)</a:t>
                      </a:r>
                      <a:r>
                        <a:rPr kumimoji="1" lang="ja-JP" altLang="en-US" sz="2400" dirty="0">
                          <a:solidFill>
                            <a:schemeClr val="tx1"/>
                          </a:solidFill>
                          <a:latin typeface="+mn-ea"/>
                          <a:ea typeface="+mn-ea"/>
                        </a:rPr>
                        <a:t>を見て参考にした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3200" b="0" i="0" u="none" strike="noStrike" dirty="0">
                          <a:solidFill>
                            <a:srgbClr val="000000"/>
                          </a:solidFill>
                          <a:effectLst/>
                          <a:latin typeface="ＭＳ Ｐゴシック" panose="020B0600070205080204" pitchFamily="50" charset="-128"/>
                          <a:ea typeface="ＭＳ Ｐゴシック" panose="020B0600070205080204" pitchFamily="50" charset="-128"/>
                        </a:rPr>
                        <a:t>48</a:t>
                      </a:r>
                      <a:endParaRPr kumimoji="1" lang="ja-JP" altLang="en-US" sz="32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6213014"/>
                  </a:ext>
                </a:extLst>
              </a:tr>
              <a:tr h="799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tx1"/>
                          </a:solidFill>
                          <a:latin typeface="+mn-ea"/>
                          <a:ea typeface="+mn-ea"/>
                        </a:rPr>
                        <a:t>スライドの音声解説を聞いて参考にした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altLang="ja-JP" sz="3200" b="0" i="0" u="none" strike="noStrike" dirty="0">
                          <a:solidFill>
                            <a:srgbClr val="000000"/>
                          </a:solidFill>
                          <a:effectLst/>
                          <a:latin typeface="ＭＳ Ｐゴシック" panose="020B0600070205080204" pitchFamily="50" charset="-128"/>
                          <a:ea typeface="ＭＳ Ｐゴシック" panose="020B0600070205080204" pitchFamily="50" charset="-128"/>
                        </a:rPr>
                        <a:t>13</a:t>
                      </a:r>
                      <a:endParaRPr kumimoji="1" lang="ja-JP" altLang="en-US" sz="32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3150682"/>
                  </a:ext>
                </a:extLst>
              </a:tr>
              <a:tr h="799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tx1"/>
                          </a:solidFill>
                          <a:latin typeface="+mn-ea"/>
                          <a:ea typeface="+mn-ea"/>
                        </a:rPr>
                        <a:t>グループでの意見交換を参考にした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altLang="ja-JP" sz="3200" b="0" i="0" u="none" strike="noStrike" dirty="0">
                          <a:solidFill>
                            <a:srgbClr val="000000"/>
                          </a:solidFill>
                          <a:effectLst/>
                          <a:latin typeface="ＭＳ Ｐゴシック" panose="020B0600070205080204" pitchFamily="50" charset="-128"/>
                          <a:ea typeface="ＭＳ Ｐゴシック" panose="020B0600070205080204" pitchFamily="50" charset="-128"/>
                        </a:rPr>
                        <a:t>43</a:t>
                      </a:r>
                      <a:endParaRPr kumimoji="1" lang="ja-JP" altLang="en-US" sz="32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6691427"/>
                  </a:ext>
                </a:extLst>
              </a:tr>
              <a:tr h="799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tx1"/>
                          </a:solidFill>
                          <a:latin typeface="+mn-ea"/>
                          <a:ea typeface="+mn-ea"/>
                        </a:rPr>
                        <a:t>概ね自分で解けたが意見交換で答えを確認した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altLang="ja-JP" sz="3200" b="0" i="0" u="none" strike="noStrike" dirty="0">
                          <a:solidFill>
                            <a:srgbClr val="000000"/>
                          </a:solidFill>
                          <a:effectLst/>
                          <a:latin typeface="ＭＳ Ｐゴシック" panose="020B0600070205080204" pitchFamily="50" charset="-128"/>
                          <a:ea typeface="ＭＳ Ｐゴシック" panose="020B0600070205080204" pitchFamily="50" charset="-128"/>
                        </a:rPr>
                        <a:t>118</a:t>
                      </a:r>
                      <a:endParaRPr kumimoji="1" lang="ja-JP" altLang="en-US" sz="32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5392829"/>
                  </a:ext>
                </a:extLst>
              </a:tr>
              <a:tr h="799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tx1"/>
                          </a:solidFill>
                          <a:latin typeface="+mn-ea"/>
                          <a:ea typeface="+mn-ea"/>
                        </a:rPr>
                        <a:t>はじめ分からなかったが意見交換で理解して書いた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altLang="ja-JP" sz="32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r>
                        <a:rPr lang="ja-JP" altLang="en-US" sz="3200" dirty="0"/>
                        <a:t> </a:t>
                      </a:r>
                      <a:endParaRPr kumimoji="1" lang="ja-JP" altLang="en-US" sz="32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9689738"/>
                  </a:ext>
                </a:extLst>
              </a:tr>
              <a:tr h="799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tx1"/>
                          </a:solidFill>
                          <a:latin typeface="+mn-ea"/>
                          <a:ea typeface="+mn-ea"/>
                        </a:rPr>
                        <a:t>意見交換したがまだ理解できていない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3200" dirty="0">
                          <a:solidFill>
                            <a:schemeClr val="tx1"/>
                          </a:solidFill>
                          <a:latin typeface="+mn-ea"/>
                          <a:ea typeface="+mn-ea"/>
                        </a:rPr>
                        <a:t>0</a:t>
                      </a:r>
                      <a:endParaRPr kumimoji="1" lang="ja-JP" altLang="en-US" sz="32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002995"/>
                  </a:ext>
                </a:extLst>
              </a:tr>
            </a:tbl>
          </a:graphicData>
        </a:graphic>
      </p:graphicFrame>
      <p:sp>
        <p:nvSpPr>
          <p:cNvPr id="14" name="正方形/長方形 13">
            <a:extLst>
              <a:ext uri="{FF2B5EF4-FFF2-40B4-BE49-F238E27FC236}">
                <a16:creationId xmlns:a16="http://schemas.microsoft.com/office/drawing/2014/main" id="{B4670263-CCAE-43EE-8433-E44DEF2DD1A9}"/>
              </a:ext>
            </a:extLst>
          </p:cNvPr>
          <p:cNvSpPr/>
          <p:nvPr/>
        </p:nvSpPr>
        <p:spPr>
          <a:xfrm>
            <a:off x="5548045" y="282615"/>
            <a:ext cx="3318554" cy="461665"/>
          </a:xfrm>
          <a:prstGeom prst="rect">
            <a:avLst/>
          </a:prstGeom>
        </p:spPr>
        <p:txBody>
          <a:bodyPr wrap="square">
            <a:spAutoFit/>
          </a:bodyPr>
          <a:lstStyle/>
          <a:p>
            <a:r>
              <a:rPr lang="en-US" altLang="ja-JP" sz="2400" kern="100" dirty="0">
                <a:latin typeface="+mn-ea"/>
                <a:ea typeface="+mn-ea"/>
                <a:cs typeface="Times New Roman" panose="02020603050405020304" pitchFamily="18" charset="0"/>
              </a:rPr>
              <a:t>4</a:t>
            </a:r>
            <a:r>
              <a:rPr lang="ja-JP" altLang="en-US" sz="2400" kern="100" dirty="0">
                <a:latin typeface="+mn-ea"/>
                <a:ea typeface="+mn-ea"/>
                <a:cs typeface="Times New Roman" panose="02020603050405020304" pitchFamily="18" charset="0"/>
              </a:rPr>
              <a:t>問</a:t>
            </a:r>
            <a:r>
              <a:rPr lang="en-US" altLang="ja-JP" sz="2400" kern="100" dirty="0">
                <a:latin typeface="+mn-ea"/>
                <a:ea typeface="+mn-ea"/>
                <a:cs typeface="Times New Roman" panose="02020603050405020304" pitchFamily="18" charset="0"/>
              </a:rPr>
              <a:t>×42</a:t>
            </a:r>
            <a:r>
              <a:rPr lang="ja-JP" altLang="en-US" sz="2400" kern="100" dirty="0">
                <a:latin typeface="+mn-ea"/>
                <a:ea typeface="+mn-ea"/>
                <a:cs typeface="Times New Roman" panose="02020603050405020304" pitchFamily="18" charset="0"/>
              </a:rPr>
              <a:t>人＝</a:t>
            </a:r>
            <a:r>
              <a:rPr lang="en-US" altLang="ja-JP" sz="2400" kern="100" dirty="0">
                <a:latin typeface="+mn-ea"/>
                <a:ea typeface="+mn-ea"/>
                <a:cs typeface="Times New Roman" panose="02020603050405020304" pitchFamily="18" charset="0"/>
              </a:rPr>
              <a:t>168</a:t>
            </a:r>
            <a:r>
              <a:rPr lang="ja-JP" altLang="en-US" sz="2400" kern="100" dirty="0">
                <a:latin typeface="+mn-ea"/>
                <a:ea typeface="+mn-ea"/>
                <a:cs typeface="Times New Roman" panose="02020603050405020304" pitchFamily="18" charset="0"/>
              </a:rPr>
              <a:t>　問</a:t>
            </a:r>
            <a:endParaRPr lang="en-US" altLang="ja-JP" sz="2400" kern="100" dirty="0">
              <a:latin typeface="+mn-ea"/>
              <a:ea typeface="+mn-ea"/>
              <a:cs typeface="Times New Roman" panose="02020603050405020304" pitchFamily="18" charset="0"/>
            </a:endParaRPr>
          </a:p>
        </p:txBody>
      </p:sp>
    </p:spTree>
    <p:extLst>
      <p:ext uri="{BB962C8B-B14F-4D97-AF65-F5344CB8AC3E}">
        <p14:creationId xmlns:p14="http://schemas.microsoft.com/office/powerpoint/2010/main" val="1019268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0" y="-16742"/>
            <a:ext cx="638025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0000FF"/>
                </a:solidFill>
                <a:effectLst/>
                <a:uLnTx/>
                <a:uFillTx/>
                <a:latin typeface="Times New Roman"/>
                <a:ea typeface="ＭＳ Ｐゴシック"/>
                <a:cs typeface="+mn-cs"/>
              </a:rPr>
              <a:t>学生のオンライン（</a:t>
            </a:r>
            <a:r>
              <a:rPr kumimoji="1" lang="en-US" altLang="ja-JP" sz="3600" b="0" i="0" u="none" strike="noStrike" kern="1200" cap="none" spc="0" normalizeH="0" baseline="0" noProof="0" dirty="0">
                <a:ln>
                  <a:noFill/>
                </a:ln>
                <a:solidFill>
                  <a:srgbClr val="0000FF"/>
                </a:solidFill>
                <a:effectLst/>
                <a:uLnTx/>
                <a:uFillTx/>
                <a:latin typeface="Times New Roman"/>
                <a:ea typeface="ＭＳ Ｐゴシック"/>
                <a:cs typeface="+mn-cs"/>
              </a:rPr>
              <a:t>Zoom</a:t>
            </a:r>
            <a:r>
              <a:rPr kumimoji="1" lang="ja-JP" altLang="en-US" sz="3600" b="0" i="0" u="none" strike="noStrike" kern="1200" cap="none" spc="0" normalizeH="0" baseline="0" noProof="0" dirty="0">
                <a:ln>
                  <a:noFill/>
                </a:ln>
                <a:solidFill>
                  <a:srgbClr val="0000FF"/>
                </a:solidFill>
                <a:effectLst/>
                <a:uLnTx/>
                <a:uFillTx/>
                <a:latin typeface="Times New Roman"/>
                <a:ea typeface="ＭＳ Ｐゴシック"/>
                <a:cs typeface="+mn-cs"/>
              </a:rPr>
              <a:t>）討論</a:t>
            </a:r>
            <a:endParaRPr kumimoji="1" lang="en-US" altLang="ja-JP" sz="3600" b="0" i="0" u="none" strike="noStrike" kern="1200" cap="none" spc="0" normalizeH="0" baseline="0" noProof="0" dirty="0">
              <a:ln>
                <a:noFill/>
              </a:ln>
              <a:solidFill>
                <a:srgbClr val="0000FF"/>
              </a:solidFill>
              <a:effectLst/>
              <a:uLnTx/>
              <a:uFillTx/>
              <a:latin typeface="Times New Roman"/>
              <a:ea typeface="ＭＳ Ｐゴシック"/>
              <a:cs typeface="+mn-cs"/>
            </a:endParaRPr>
          </a:p>
        </p:txBody>
      </p:sp>
      <p:sp>
        <p:nvSpPr>
          <p:cNvPr id="3" name="正方形/長方形 2">
            <a:extLst>
              <a:ext uri="{FF2B5EF4-FFF2-40B4-BE49-F238E27FC236}">
                <a16:creationId xmlns:a16="http://schemas.microsoft.com/office/drawing/2014/main" id="{A6FA4E77-275F-4ED1-9BB6-5A522069A3A0}"/>
              </a:ext>
            </a:extLst>
          </p:cNvPr>
          <p:cNvSpPr/>
          <p:nvPr/>
        </p:nvSpPr>
        <p:spPr>
          <a:xfrm>
            <a:off x="0" y="737887"/>
            <a:ext cx="914399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成蹊大学</a:t>
            </a:r>
            <a:r>
              <a:rPr lang="ja-JP" altLang="en-US" dirty="0">
                <a:solidFill>
                  <a:srgbClr val="000000"/>
                </a:solidFill>
                <a:latin typeface="Times New Roman"/>
                <a:ea typeface="ＭＳ Ｐゴシック"/>
              </a:rPr>
              <a:t>理工学部情報科学科</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1</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年 　</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9" name="正方形/長方形 8">
            <a:extLst>
              <a:ext uri="{FF2B5EF4-FFF2-40B4-BE49-F238E27FC236}">
                <a16:creationId xmlns:a16="http://schemas.microsoft.com/office/drawing/2014/main" id="{DB298DD3-727C-450B-85CF-163192FFEC31}"/>
              </a:ext>
            </a:extLst>
          </p:cNvPr>
          <p:cNvSpPr/>
          <p:nvPr/>
        </p:nvSpPr>
        <p:spPr>
          <a:xfrm>
            <a:off x="312229" y="1261107"/>
            <a:ext cx="658724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力学基礎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100</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分　力学基礎演習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100</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分</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10" name="正方形/長方形 9">
            <a:extLst>
              <a:ext uri="{FF2B5EF4-FFF2-40B4-BE49-F238E27FC236}">
                <a16:creationId xmlns:a16="http://schemas.microsoft.com/office/drawing/2014/main" id="{A6785EA9-E629-4896-B8CC-45A2976E057A}"/>
              </a:ext>
            </a:extLst>
          </p:cNvPr>
          <p:cNvSpPr/>
          <p:nvPr/>
        </p:nvSpPr>
        <p:spPr>
          <a:xfrm>
            <a:off x="0" y="2370798"/>
            <a:ext cx="1861457" cy="523220"/>
          </a:xfrm>
          <a:prstGeom prst="rect">
            <a:avLst/>
          </a:prstGeom>
        </p:spPr>
        <p:txBody>
          <a:bodyPr wrap="square">
            <a:spAutoFit/>
          </a:bodyPr>
          <a:lstStyle/>
          <a:p>
            <a:pPr lvl="0" fontAlgn="auto">
              <a:spcBef>
                <a:spcPts val="0"/>
              </a:spcBef>
              <a:spcAft>
                <a:spcPts val="0"/>
              </a:spcAf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力学基礎　</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13" name="正方形/長方形 12">
            <a:extLst>
              <a:ext uri="{FF2B5EF4-FFF2-40B4-BE49-F238E27FC236}">
                <a16:creationId xmlns:a16="http://schemas.microsoft.com/office/drawing/2014/main" id="{EB9B4188-1D6B-4D2A-BA26-3763DEC5AE5C}"/>
              </a:ext>
            </a:extLst>
          </p:cNvPr>
          <p:cNvSpPr/>
          <p:nvPr/>
        </p:nvSpPr>
        <p:spPr>
          <a:xfrm>
            <a:off x="11087" y="2942034"/>
            <a:ext cx="25906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力学基礎</a:t>
            </a:r>
            <a:r>
              <a:rPr lang="ja-JP" altLang="en-US" dirty="0">
                <a:solidFill>
                  <a:srgbClr val="000000"/>
                </a:solidFill>
                <a:latin typeface="Times New Roman"/>
                <a:ea typeface="ＭＳ Ｐゴシック"/>
              </a:rPr>
              <a:t>演習　</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14" name="正方形/長方形 13">
            <a:extLst>
              <a:ext uri="{FF2B5EF4-FFF2-40B4-BE49-F238E27FC236}">
                <a16:creationId xmlns:a16="http://schemas.microsoft.com/office/drawing/2014/main" id="{1332A19D-2B91-4124-9232-3D7CE47315C9}"/>
              </a:ext>
            </a:extLst>
          </p:cNvPr>
          <p:cNvSpPr/>
          <p:nvPr/>
        </p:nvSpPr>
        <p:spPr>
          <a:xfrm>
            <a:off x="419749" y="3491375"/>
            <a:ext cx="8190851" cy="523220"/>
          </a:xfrm>
          <a:prstGeom prst="rect">
            <a:avLst/>
          </a:prstGeom>
        </p:spPr>
        <p:txBody>
          <a:bodyPr wrap="square">
            <a:spAutoFit/>
          </a:bodyPr>
          <a:lstStyle/>
          <a:p>
            <a:pPr lvl="0" fontAlgn="auto">
              <a:spcBef>
                <a:spcPts val="0"/>
              </a:spcBef>
              <a:spcAft>
                <a:spcPts val="0"/>
              </a:spcAf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Zoom</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の</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breakout</a:t>
            </a:r>
            <a:r>
              <a:rPr kumimoji="1" lang="en-US" altLang="ja-JP" sz="2800" b="0" i="0" u="none" strike="noStrike" kern="1200" cap="none" spc="0" normalizeH="0" noProof="0" dirty="0">
                <a:ln>
                  <a:noFill/>
                </a:ln>
                <a:solidFill>
                  <a:srgbClr val="000000"/>
                </a:solidFill>
                <a:effectLst/>
                <a:uLnTx/>
                <a:uFillTx/>
                <a:latin typeface="Times New Roman"/>
                <a:ea typeface="ＭＳ Ｐゴシック"/>
                <a:cs typeface="+mn-cs"/>
              </a:rPr>
              <a:t> room</a:t>
            </a:r>
            <a:r>
              <a:rPr lang="ja-JP" altLang="en-US" dirty="0">
                <a:solidFill>
                  <a:srgbClr val="000000"/>
                </a:solidFill>
                <a:latin typeface="Times New Roman"/>
                <a:ea typeface="ＭＳ Ｐゴシック"/>
              </a:rPr>
              <a:t>を使って</a:t>
            </a:r>
            <a:r>
              <a:rPr lang="en-US" altLang="ja-JP" dirty="0">
                <a:solidFill>
                  <a:srgbClr val="000000"/>
                </a:solidFill>
                <a:latin typeface="Times New Roman"/>
                <a:ea typeface="ＭＳ Ｐゴシック"/>
              </a:rPr>
              <a:t>5</a:t>
            </a:r>
            <a:r>
              <a:rPr lang="ja-JP" altLang="en-US" dirty="0">
                <a:solidFill>
                  <a:srgbClr val="000000"/>
                </a:solidFill>
                <a:latin typeface="Times New Roman"/>
                <a:ea typeface="ＭＳ Ｐゴシック"/>
              </a:rPr>
              <a:t>～</a:t>
            </a:r>
            <a:r>
              <a:rPr lang="en-US" altLang="ja-JP" dirty="0">
                <a:solidFill>
                  <a:srgbClr val="000000"/>
                </a:solidFill>
                <a:latin typeface="Times New Roman"/>
                <a:ea typeface="ＭＳ Ｐゴシック"/>
              </a:rPr>
              <a:t>6</a:t>
            </a:r>
            <a:r>
              <a:rPr lang="ja-JP" altLang="en-US" dirty="0">
                <a:solidFill>
                  <a:srgbClr val="000000"/>
                </a:solidFill>
                <a:latin typeface="Times New Roman"/>
                <a:ea typeface="ＭＳ Ｐゴシック"/>
              </a:rPr>
              <a:t>人の班に分ける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15" name="正方形/長方形 14">
            <a:extLst>
              <a:ext uri="{FF2B5EF4-FFF2-40B4-BE49-F238E27FC236}">
                <a16:creationId xmlns:a16="http://schemas.microsoft.com/office/drawing/2014/main" id="{70516EEA-2976-437F-8BC5-5AB0F677E72B}"/>
              </a:ext>
            </a:extLst>
          </p:cNvPr>
          <p:cNvSpPr/>
          <p:nvPr/>
        </p:nvSpPr>
        <p:spPr>
          <a:xfrm>
            <a:off x="738608" y="1806689"/>
            <a:ext cx="638138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高校物理履修者のクラス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43</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人が登録</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16" name="正方形/長方形 15">
            <a:extLst>
              <a:ext uri="{FF2B5EF4-FFF2-40B4-BE49-F238E27FC236}">
                <a16:creationId xmlns:a16="http://schemas.microsoft.com/office/drawing/2014/main" id="{F9B413F8-DE29-4714-884E-8EE469ED5272}"/>
              </a:ext>
            </a:extLst>
          </p:cNvPr>
          <p:cNvSpPr/>
          <p:nvPr/>
        </p:nvSpPr>
        <p:spPr>
          <a:xfrm>
            <a:off x="1796344" y="2381684"/>
            <a:ext cx="6197428" cy="523220"/>
          </a:xfrm>
          <a:prstGeom prst="rect">
            <a:avLst/>
          </a:prstGeom>
        </p:spPr>
        <p:txBody>
          <a:bodyPr wrap="square">
            <a:spAutoFit/>
          </a:bodyPr>
          <a:lstStyle/>
          <a:p>
            <a:pPr lvl="0" fontAlgn="auto">
              <a:spcBef>
                <a:spcPts val="0"/>
              </a:spcBef>
              <a:spcAft>
                <a:spcPts val="0"/>
              </a:spcAft>
              <a:defRPr/>
            </a:pPr>
            <a:r>
              <a:rPr lang="ja-JP" altLang="en-US" dirty="0">
                <a:solidFill>
                  <a:srgbClr val="000000"/>
                </a:solidFill>
                <a:latin typeface="Times New Roman"/>
                <a:ea typeface="ＭＳ Ｐゴシック"/>
              </a:rPr>
              <a:t>画面言語のスライドを使って</a:t>
            </a:r>
            <a:r>
              <a:rPr lang="en-US" altLang="ja-JP" dirty="0">
                <a:solidFill>
                  <a:srgbClr val="000000"/>
                </a:solidFill>
                <a:latin typeface="Times New Roman"/>
                <a:ea typeface="ＭＳ Ｐゴシック"/>
              </a:rPr>
              <a:t>Zoom</a:t>
            </a:r>
            <a:r>
              <a:rPr lang="ja-JP" altLang="en-US" dirty="0">
                <a:solidFill>
                  <a:srgbClr val="000000"/>
                </a:solidFill>
                <a:latin typeface="Times New Roman"/>
                <a:ea typeface="ＭＳ Ｐゴシック"/>
              </a:rPr>
              <a:t>講義 </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17" name="正方形/長方形 16">
            <a:extLst>
              <a:ext uri="{FF2B5EF4-FFF2-40B4-BE49-F238E27FC236}">
                <a16:creationId xmlns:a16="http://schemas.microsoft.com/office/drawing/2014/main" id="{7D4A26CB-A8EB-44F9-A00C-4895702DF0A9}"/>
              </a:ext>
            </a:extLst>
          </p:cNvPr>
          <p:cNvSpPr/>
          <p:nvPr/>
        </p:nvSpPr>
        <p:spPr>
          <a:xfrm>
            <a:off x="419749" y="4051725"/>
            <a:ext cx="7232909" cy="954107"/>
          </a:xfrm>
          <a:prstGeom prst="rect">
            <a:avLst/>
          </a:prstGeom>
        </p:spPr>
        <p:txBody>
          <a:bodyPr wrap="square">
            <a:spAutoFit/>
          </a:bodyPr>
          <a:lstStyle/>
          <a:p>
            <a:pPr lvl="0" fontAlgn="auto">
              <a:spcBef>
                <a:spcPts val="0"/>
              </a:spcBef>
              <a:spcAft>
                <a:spcPts val="0"/>
              </a:spcAf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討論課題と演習課題を与え班別討論をさせ、</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lvl="0" fontAlgn="auto">
              <a:spcBef>
                <a:spcPts val="0"/>
              </a:spcBef>
              <a:spcAft>
                <a:spcPts val="0"/>
              </a:spcAft>
              <a:defRPr/>
            </a:pPr>
            <a:r>
              <a:rPr lang="ja-JP" altLang="en-US" dirty="0">
                <a:solidFill>
                  <a:srgbClr val="000000"/>
                </a:solidFill>
                <a:latin typeface="Times New Roman"/>
                <a:ea typeface="ＭＳ Ｐゴシック"/>
              </a:rPr>
              <a:t>レポートを提出させる。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18" name="正方形/長方形 17">
            <a:extLst>
              <a:ext uri="{FF2B5EF4-FFF2-40B4-BE49-F238E27FC236}">
                <a16:creationId xmlns:a16="http://schemas.microsoft.com/office/drawing/2014/main" id="{A90E53EC-EFA9-43C6-9C03-31D155246A22}"/>
              </a:ext>
            </a:extLst>
          </p:cNvPr>
          <p:cNvSpPr/>
          <p:nvPr/>
        </p:nvSpPr>
        <p:spPr>
          <a:xfrm>
            <a:off x="419748" y="5097080"/>
            <a:ext cx="7574023" cy="523220"/>
          </a:xfrm>
          <a:prstGeom prst="rect">
            <a:avLst/>
          </a:prstGeom>
        </p:spPr>
        <p:txBody>
          <a:bodyPr wrap="square">
            <a:spAutoFit/>
          </a:bodyPr>
          <a:lstStyle/>
          <a:p>
            <a:pPr lvl="0" fontAlgn="auto">
              <a:spcBef>
                <a:spcPts val="0"/>
              </a:spcBef>
              <a:spcAft>
                <a:spcPts val="0"/>
              </a:spcAf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この間に各</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room</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をまわって結論を聞きコメント。</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19" name="正方形/長方形 18">
            <a:extLst>
              <a:ext uri="{FF2B5EF4-FFF2-40B4-BE49-F238E27FC236}">
                <a16:creationId xmlns:a16="http://schemas.microsoft.com/office/drawing/2014/main" id="{A53864FD-818C-441A-B27B-84E890B5D89A}"/>
              </a:ext>
            </a:extLst>
          </p:cNvPr>
          <p:cNvSpPr/>
          <p:nvPr/>
        </p:nvSpPr>
        <p:spPr>
          <a:xfrm>
            <a:off x="354434" y="6276193"/>
            <a:ext cx="5458538" cy="523220"/>
          </a:xfrm>
          <a:prstGeom prst="rect">
            <a:avLst/>
          </a:prstGeom>
        </p:spPr>
        <p:txBody>
          <a:bodyPr wrap="square">
            <a:spAutoFit/>
          </a:bodyPr>
          <a:lstStyle/>
          <a:p>
            <a:pPr lvl="0" fontAlgn="auto">
              <a:spcBef>
                <a:spcPts val="0"/>
              </a:spcBef>
              <a:spcAft>
                <a:spcPts val="0"/>
              </a:spcAf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添削返却し、再チャレンジさせる</a:t>
            </a:r>
            <a:r>
              <a:rPr lang="ja-JP" altLang="en-US" dirty="0">
                <a:solidFill>
                  <a:srgbClr val="000000"/>
                </a:solidFill>
                <a:latin typeface="Times New Roman"/>
                <a:ea typeface="ＭＳ Ｐゴシック"/>
              </a:rPr>
              <a:t>。</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20" name="正方形/長方形 19">
            <a:extLst>
              <a:ext uri="{FF2B5EF4-FFF2-40B4-BE49-F238E27FC236}">
                <a16:creationId xmlns:a16="http://schemas.microsoft.com/office/drawing/2014/main" id="{0180DF44-3491-4D05-9063-3083480D93D0}"/>
              </a:ext>
            </a:extLst>
          </p:cNvPr>
          <p:cNvSpPr/>
          <p:nvPr/>
        </p:nvSpPr>
        <p:spPr>
          <a:xfrm>
            <a:off x="354435" y="5647769"/>
            <a:ext cx="5458538" cy="523220"/>
          </a:xfrm>
          <a:prstGeom prst="rect">
            <a:avLst/>
          </a:prstGeom>
        </p:spPr>
        <p:txBody>
          <a:bodyPr wrap="square">
            <a:spAutoFit/>
          </a:bodyPr>
          <a:lstStyle/>
          <a:p>
            <a:pPr lvl="0" fontAlgn="auto">
              <a:spcBef>
                <a:spcPts val="0"/>
              </a:spcBef>
              <a:spcAft>
                <a:spcPts val="0"/>
              </a:spcAf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また、一人最少</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1</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質問をさせる。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395013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P spid="9" grpId="0"/>
      <p:bldP spid="10" grpId="0"/>
      <p:bldP spid="13" grpId="0"/>
      <p:bldP spid="14" grpId="0"/>
      <p:bldP spid="15" grpId="0"/>
      <p:bldP spid="16" grpId="0"/>
      <p:bldP spid="17"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7" name="Rectangle 7"/>
          <p:cNvSpPr>
            <a:spLocks noGrp="1" noChangeArrowheads="1"/>
          </p:cNvSpPr>
          <p:nvPr>
            <p:ph type="title"/>
          </p:nvPr>
        </p:nvSpPr>
        <p:spPr>
          <a:xfrm>
            <a:off x="0" y="0"/>
            <a:ext cx="1962364" cy="549275"/>
          </a:xfrm>
        </p:spPr>
        <p:txBody>
          <a:bodyPr/>
          <a:lstStyle/>
          <a:p>
            <a:pPr algn="l"/>
            <a:r>
              <a:rPr lang="ja-JP" altLang="en-US" sz="2800" dirty="0">
                <a:solidFill>
                  <a:srgbClr val="3333FF"/>
                </a:solidFill>
              </a:rPr>
              <a:t>討論課題</a:t>
            </a:r>
          </a:p>
        </p:txBody>
      </p:sp>
      <p:sp>
        <p:nvSpPr>
          <p:cNvPr id="15" name="正方形/長方形 14">
            <a:extLst>
              <a:ext uri="{FF2B5EF4-FFF2-40B4-BE49-F238E27FC236}">
                <a16:creationId xmlns:a16="http://schemas.microsoft.com/office/drawing/2014/main" id="{FCE114EE-BC9F-4438-B405-8D0FF8EA27BC}"/>
              </a:ext>
            </a:extLst>
          </p:cNvPr>
          <p:cNvSpPr/>
          <p:nvPr/>
        </p:nvSpPr>
        <p:spPr>
          <a:xfrm>
            <a:off x="1" y="549275"/>
            <a:ext cx="914400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高校でニュートンの運動の法則を勉強したと思います。</a:t>
            </a:r>
            <a:endParaRPr kumimoji="0"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endParaRPr>
          </a:p>
        </p:txBody>
      </p:sp>
      <p:sp>
        <p:nvSpPr>
          <p:cNvPr id="16" name="正方形/長方形 15">
            <a:extLst>
              <a:ext uri="{FF2B5EF4-FFF2-40B4-BE49-F238E27FC236}">
                <a16:creationId xmlns:a16="http://schemas.microsoft.com/office/drawing/2014/main" id="{C3487C4F-0AB6-43A4-80B9-B420CF51AC9E}"/>
              </a:ext>
            </a:extLst>
          </p:cNvPr>
          <p:cNvSpPr/>
          <p:nvPr/>
        </p:nvSpPr>
        <p:spPr>
          <a:xfrm>
            <a:off x="0" y="1203299"/>
            <a:ext cx="9153237" cy="954107"/>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第</a:t>
            </a:r>
            <a:r>
              <a:rPr kumimoji="0" lang="en-US" altLang="ja-JP" sz="2800" b="0" i="0" u="none" strike="noStrike" kern="1200" cap="none" spc="0" normalizeH="0" baseline="0" noProof="0" dirty="0">
                <a:ln>
                  <a:noFill/>
                </a:ln>
                <a:solidFill>
                  <a:srgbClr val="000000"/>
                </a:solidFill>
                <a:effectLst/>
                <a:uLnTx/>
                <a:uFillTx/>
                <a:latin typeface="Times New Roman"/>
                <a:ea typeface="ＭＳ Ｐゴシック"/>
                <a:cs typeface="Times New Roman" panose="02020603050405020304" pitchFamily="18" charset="0"/>
              </a:rPr>
              <a:t>2</a:t>
            </a: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法則は「質量</a:t>
            </a:r>
            <a:r>
              <a:rPr kumimoji="0" lang="en-US" altLang="ja-JP" sz="2800" b="0" i="1" u="none" strike="noStrike" kern="1200" cap="none" spc="0" normalizeH="0" baseline="0" noProof="0" dirty="0">
                <a:ln>
                  <a:noFill/>
                </a:ln>
                <a:solidFill>
                  <a:srgbClr val="000000"/>
                </a:solidFill>
                <a:effectLst/>
                <a:uLnTx/>
                <a:uFillTx/>
                <a:latin typeface="Bookman Old Style" panose="02050604050505020204" pitchFamily="18" charset="0"/>
                <a:ea typeface="ＭＳ Ｐゴシック"/>
                <a:cs typeface="Times New Roman" panose="02020603050405020304" pitchFamily="18" charset="0"/>
              </a:rPr>
              <a:t>m</a:t>
            </a: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の物体に力</a:t>
            </a:r>
            <a:r>
              <a:rPr kumimoji="0" lang="en-US" altLang="ja-JP" sz="2800" b="0" i="1" u="none" strike="noStrike" kern="1200" cap="none" spc="0" normalizeH="0" baseline="0" noProof="0" dirty="0">
                <a:ln>
                  <a:noFill/>
                </a:ln>
                <a:solidFill>
                  <a:srgbClr val="000000"/>
                </a:solidFill>
                <a:effectLst/>
                <a:uLnTx/>
                <a:uFillTx/>
                <a:latin typeface="Bookman Old Style" panose="02050604050505020204" pitchFamily="18" charset="0"/>
                <a:ea typeface="ＭＳ Ｐゴシック"/>
                <a:cs typeface="Times New Roman" panose="02020603050405020304" pitchFamily="18" charset="0"/>
              </a:rPr>
              <a:t>F</a:t>
            </a: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が働くと加速度</a:t>
            </a:r>
            <a:r>
              <a:rPr kumimoji="0" lang="en-US" altLang="ja-JP" sz="2800" b="0" i="1" u="none" strike="noStrike" kern="1200" cap="none" spc="0" normalizeH="0" baseline="0" noProof="0" dirty="0">
                <a:ln>
                  <a:noFill/>
                </a:ln>
                <a:solidFill>
                  <a:srgbClr val="000000"/>
                </a:solidFill>
                <a:effectLst/>
                <a:uLnTx/>
                <a:uFillTx/>
                <a:latin typeface="Bookman Old Style" panose="02050604050505020204" pitchFamily="18" charset="0"/>
                <a:ea typeface="ＭＳ Ｐゴシック"/>
                <a:cs typeface="Times New Roman" panose="02020603050405020304" pitchFamily="18" charset="0"/>
              </a:rPr>
              <a:t>a</a:t>
            </a: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を生じ、</a:t>
            </a:r>
            <a:r>
              <a:rPr kumimoji="0" lang="en-US" altLang="ja-JP" sz="2800" b="0" i="1" u="none" strike="noStrike" kern="1200" cap="none" spc="0" normalizeH="0" baseline="0" noProof="0" dirty="0">
                <a:ln>
                  <a:noFill/>
                </a:ln>
                <a:solidFill>
                  <a:srgbClr val="000000"/>
                </a:solidFill>
                <a:effectLst/>
                <a:uLnTx/>
                <a:uFillTx/>
                <a:latin typeface="Bookman Old Style" panose="02050604050505020204" pitchFamily="18" charset="0"/>
                <a:ea typeface="ＭＳ Ｐゴシック"/>
                <a:cs typeface="Times New Roman" panose="02020603050405020304" pitchFamily="18" charset="0"/>
              </a:rPr>
              <a:t>F</a:t>
            </a:r>
            <a:r>
              <a:rPr kumimoji="0" lang="en-US" altLang="ja-JP" sz="2800" b="0" i="0" u="none" strike="noStrike" kern="1200" cap="none" spc="0" normalizeH="0" baseline="0" noProof="0" dirty="0">
                <a:ln>
                  <a:noFill/>
                </a:ln>
                <a:solidFill>
                  <a:srgbClr val="000000"/>
                </a:solidFill>
                <a:effectLst/>
                <a:uLnTx/>
                <a:uFillTx/>
                <a:latin typeface="Symbol" panose="05050102010706020507" pitchFamily="18" charset="2"/>
                <a:ea typeface="ＭＳ Ｐゴシック"/>
                <a:cs typeface="Times New Roman" panose="02020603050405020304" pitchFamily="18" charset="0"/>
              </a:rPr>
              <a:t>=</a:t>
            </a:r>
            <a:r>
              <a:rPr kumimoji="0" lang="en-US" altLang="ja-JP" sz="2800" b="0" i="1" u="none" strike="noStrike" kern="1200" cap="none" spc="0" normalizeH="0" baseline="0" noProof="0" dirty="0">
                <a:ln>
                  <a:noFill/>
                </a:ln>
                <a:solidFill>
                  <a:srgbClr val="000000"/>
                </a:solidFill>
                <a:effectLst/>
                <a:uLnTx/>
                <a:uFillTx/>
                <a:latin typeface="Bookman Old Style" panose="02050604050505020204" pitchFamily="18" charset="0"/>
                <a:ea typeface="ＭＳ Ｐゴシック"/>
                <a:cs typeface="Times New Roman" panose="02020603050405020304" pitchFamily="18" charset="0"/>
              </a:rPr>
              <a:t>ma</a:t>
            </a: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の関係がある」ということでした。</a:t>
            </a:r>
            <a:endParaRPr kumimoji="0" lang="ja-JP" altLang="en-US" sz="54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8" name="正方形/長方形 17">
            <a:extLst>
              <a:ext uri="{FF2B5EF4-FFF2-40B4-BE49-F238E27FC236}">
                <a16:creationId xmlns:a16="http://schemas.microsoft.com/office/drawing/2014/main" id="{4260FBD6-E777-430E-90D6-02D15AB41F6B}"/>
              </a:ext>
            </a:extLst>
          </p:cNvPr>
          <p:cNvSpPr/>
          <p:nvPr/>
        </p:nvSpPr>
        <p:spPr>
          <a:xfrm>
            <a:off x="1" y="2241126"/>
            <a:ext cx="9111673" cy="95410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これは因果関係を表していると思いますか。それとも</a:t>
            </a:r>
            <a:endPar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単なる量の間の関係、あるいは力の定義だと思いますか。</a:t>
            </a:r>
            <a:endPar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7" name="正方形/長方形 6">
            <a:extLst>
              <a:ext uri="{FF2B5EF4-FFF2-40B4-BE49-F238E27FC236}">
                <a16:creationId xmlns:a16="http://schemas.microsoft.com/office/drawing/2014/main" id="{E0AE40A8-62C1-40C2-B95F-4B5F31B51978}"/>
              </a:ext>
            </a:extLst>
          </p:cNvPr>
          <p:cNvSpPr/>
          <p:nvPr/>
        </p:nvSpPr>
        <p:spPr>
          <a:xfrm>
            <a:off x="0" y="3315600"/>
            <a:ext cx="9153237" cy="138499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運動の第</a:t>
            </a:r>
            <a:r>
              <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mn-cs"/>
              </a:rPr>
              <a:t>2</a:t>
            </a: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法則が因果関係だとすると、原因と結果に時間の順序があるはずですが、</a:t>
            </a: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charset="-128"/>
                <a:cs typeface="+mn-cs"/>
              </a:rPr>
              <a:t>第</a:t>
            </a:r>
            <a:r>
              <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charset="-128"/>
                <a:cs typeface="+mn-cs"/>
              </a:rPr>
              <a:t>2</a:t>
            </a: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charset="-128"/>
                <a:cs typeface="+mn-cs"/>
              </a:rPr>
              <a:t>法則</a:t>
            </a: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の原因と結果はどのような意味で時間の順序を満たしていると言えますか。</a:t>
            </a:r>
            <a:endPar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228826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7" grpId="0"/>
      <p:bldP spid="15" grpId="0"/>
      <p:bldP spid="16" grpId="0"/>
      <p:bldP spid="18"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7" name="Rectangle 7"/>
          <p:cNvSpPr>
            <a:spLocks noGrp="1" noChangeArrowheads="1"/>
          </p:cNvSpPr>
          <p:nvPr>
            <p:ph type="title"/>
          </p:nvPr>
        </p:nvSpPr>
        <p:spPr>
          <a:xfrm>
            <a:off x="0" y="0"/>
            <a:ext cx="1962364" cy="549275"/>
          </a:xfrm>
        </p:spPr>
        <p:txBody>
          <a:bodyPr/>
          <a:lstStyle/>
          <a:p>
            <a:pPr algn="l"/>
            <a:r>
              <a:rPr lang="ja-JP" altLang="en-US" sz="2800" dirty="0">
                <a:solidFill>
                  <a:srgbClr val="3333FF"/>
                </a:solidFill>
              </a:rPr>
              <a:t>演習課題</a:t>
            </a:r>
          </a:p>
        </p:txBody>
      </p:sp>
      <p:sp>
        <p:nvSpPr>
          <p:cNvPr id="15" name="正方形/長方形 14">
            <a:extLst>
              <a:ext uri="{FF2B5EF4-FFF2-40B4-BE49-F238E27FC236}">
                <a16:creationId xmlns:a16="http://schemas.microsoft.com/office/drawing/2014/main" id="{FCE114EE-BC9F-4438-B405-8D0FF8EA27BC}"/>
              </a:ext>
            </a:extLst>
          </p:cNvPr>
          <p:cNvSpPr/>
          <p:nvPr/>
        </p:nvSpPr>
        <p:spPr>
          <a:xfrm>
            <a:off x="0" y="549275"/>
            <a:ext cx="9144000"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1. </a:t>
            </a:r>
            <a:r>
              <a:rPr kumimoji="0" lang="ja-JP" altLang="en-US"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有効数字を考慮して四捨五入して答えよ（必要なら指数表示で）。</a:t>
            </a:r>
            <a:r>
              <a:rPr kumimoji="0" lang="ja-JP" altLang="en-US" sz="2800" b="0" i="0" u="sng"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有効数字を決めた根拠を述べよ。</a:t>
            </a:r>
            <a:endParaRPr kumimoji="0" lang="ja-JP" altLang="en-US" sz="800" b="0" i="0" u="sng" strike="noStrike" kern="1200" cap="none" spc="0" normalizeH="0" baseline="0" noProof="0" dirty="0">
              <a:ln>
                <a:noFill/>
              </a:ln>
              <a:solidFill>
                <a:srgbClr val="000000"/>
              </a:solidFill>
              <a:effectLst/>
              <a:uLnTx/>
              <a:uFillTx/>
              <a:latin typeface="Times New Roman" pitchFamily="18" charset="0"/>
              <a:ea typeface="ＭＳ Ｐゴシック" charset="-128"/>
              <a:cs typeface="+mn-cs"/>
            </a:endParaRPr>
          </a:p>
        </p:txBody>
      </p:sp>
      <p:sp>
        <p:nvSpPr>
          <p:cNvPr id="16" name="正方形/長方形 15">
            <a:extLst>
              <a:ext uri="{FF2B5EF4-FFF2-40B4-BE49-F238E27FC236}">
                <a16:creationId xmlns:a16="http://schemas.microsoft.com/office/drawing/2014/main" id="{C3487C4F-0AB6-43A4-80B9-B420CF51AC9E}"/>
              </a:ext>
            </a:extLst>
          </p:cNvPr>
          <p:cNvSpPr/>
          <p:nvPr/>
        </p:nvSpPr>
        <p:spPr>
          <a:xfrm>
            <a:off x="32327" y="1484641"/>
            <a:ext cx="9144000"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(1)0.873g,</a:t>
            </a:r>
            <a:r>
              <a:rPr kumimoji="0" lang="ja-JP" altLang="en-US"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 </a:t>
            </a:r>
            <a:r>
              <a:rPr kumimoji="0" lang="en-US"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2.5g</a:t>
            </a:r>
            <a:r>
              <a:rPr kumimoji="0" lang="ja-JP" altLang="en-US"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の試料を合わせたときの全質量を求めよ。</a:t>
            </a:r>
            <a:endParaRPr kumimoji="0" lang="ja-JP" altLang="en-US" sz="8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(2) </a:t>
            </a:r>
            <a:r>
              <a:rPr kumimoji="0" lang="ja-JP" altLang="en-US"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縦</a:t>
            </a:r>
            <a:r>
              <a:rPr kumimoji="0" lang="en-US"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12.2cm, </a:t>
            </a:r>
            <a:r>
              <a:rPr kumimoji="0" lang="ja-JP" altLang="en-US"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横</a:t>
            </a:r>
            <a:r>
              <a:rPr kumimoji="0" lang="en-US"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31cm</a:t>
            </a:r>
            <a:r>
              <a:rPr kumimoji="0" lang="ja-JP" altLang="en-US"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の長方形の面積を求めよ。</a:t>
            </a:r>
            <a:endParaRPr kumimoji="0" lang="ja-JP" altLang="en-US" sz="5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mn-cs"/>
            </a:endParaRPr>
          </a:p>
        </p:txBody>
      </p:sp>
      <p:sp>
        <p:nvSpPr>
          <p:cNvPr id="18" name="正方形/長方形 17">
            <a:extLst>
              <a:ext uri="{FF2B5EF4-FFF2-40B4-BE49-F238E27FC236}">
                <a16:creationId xmlns:a16="http://schemas.microsoft.com/office/drawing/2014/main" id="{4260FBD6-E777-430E-90D6-02D15AB41F6B}"/>
              </a:ext>
            </a:extLst>
          </p:cNvPr>
          <p:cNvSpPr/>
          <p:nvPr/>
        </p:nvSpPr>
        <p:spPr>
          <a:xfrm>
            <a:off x="16163" y="2438748"/>
            <a:ext cx="9111673" cy="3797963"/>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2800" b="0" i="0" u="none" strike="noStrike" kern="1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2. </a:t>
            </a:r>
            <a:r>
              <a:rPr kumimoji="1" lang="ja-JP" altLang="ja-JP" sz="2800" b="0" i="0" u="none" strike="noStrike" kern="1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速度</a:t>
            </a:r>
            <a:r>
              <a:rPr kumimoji="1" lang="ja-JP" altLang="ja-JP" sz="2800" b="0" i="0" u="none" strike="noStrike" kern="100" cap="none" spc="0" normalizeH="0" baseline="0" noProof="0" dirty="0">
                <a:ln>
                  <a:noFill/>
                </a:ln>
                <a:solidFill>
                  <a:srgbClr val="000000"/>
                </a:solidFill>
                <a:effectLst/>
                <a:uLnTx/>
                <a:uFillTx/>
                <a:latin typeface="Century" panose="02040604050505020304" pitchFamily="18" charset="0"/>
                <a:ea typeface="Times New Roman" panose="02020603050405020304" pitchFamily="18" charset="0"/>
                <a:cs typeface="Times New Roman" panose="02020603050405020304" pitchFamily="18" charset="0"/>
              </a:rPr>
              <a:t> </a:t>
            </a:r>
            <a:r>
              <a:rPr kumimoji="1" lang="en-US" altLang="ja-JP" sz="2800" b="0" i="1" u="none" strike="noStrike" kern="100" cap="none" spc="0" normalizeH="0" baseline="0" noProof="0" dirty="0">
                <a:ln>
                  <a:noFill/>
                </a:ln>
                <a:solidFill>
                  <a:srgbClr val="000000"/>
                </a:solidFill>
                <a:effectLst/>
                <a:uLnTx/>
                <a:uFillTx/>
                <a:latin typeface="Bookman Old Style" panose="02050604050505020204" pitchFamily="18" charset="0"/>
                <a:ea typeface="ＭＳ 明朝" panose="02020609040205080304" pitchFamily="17" charset="-128"/>
                <a:cs typeface="Times New Roman" panose="02020603050405020304" pitchFamily="18" charset="0"/>
              </a:rPr>
              <a:t>u</a:t>
            </a:r>
            <a:r>
              <a:rPr kumimoji="1" lang="en-US" altLang="ja-JP" sz="2800" b="0" i="0" u="none" strike="noStrike" kern="100" cap="none" spc="0" normalizeH="0" baseline="0" noProof="0" dirty="0">
                <a:ln>
                  <a:noFill/>
                </a:ln>
                <a:solidFill>
                  <a:srgbClr val="000000"/>
                </a:solidFill>
                <a:effectLst/>
                <a:uLnTx/>
                <a:uFillTx/>
                <a:latin typeface="Symbol" panose="05050102010706020507" pitchFamily="18" charset="2"/>
                <a:ea typeface="ＭＳ 明朝" panose="02020609040205080304" pitchFamily="17" charset="-128"/>
                <a:cs typeface="Times New Roman" panose="02020603050405020304" pitchFamily="18" charset="0"/>
              </a:rPr>
              <a:t>=</a:t>
            </a:r>
            <a:r>
              <a:rPr kumimoji="1" lang="en-US" altLang="ja-JP" sz="2800" b="0" i="0" u="none" strike="noStrike" kern="1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40 m/s </a:t>
            </a:r>
            <a:r>
              <a:rPr kumimoji="1" lang="ja-JP" altLang="ja-JP" sz="2800" b="0" i="0" u="none" strike="noStrike" kern="1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で走っていた自動車がブレーキをかけて一定の加速度</a:t>
            </a:r>
            <a:r>
              <a:rPr kumimoji="1" lang="en-US" altLang="ja-JP" sz="2800" b="0" i="1" u="none" strike="noStrike" kern="100" cap="none" spc="0" normalizeH="0" baseline="0" noProof="0" dirty="0">
                <a:ln>
                  <a:noFill/>
                </a:ln>
                <a:solidFill>
                  <a:srgbClr val="000000"/>
                </a:solidFill>
                <a:effectLst/>
                <a:uLnTx/>
                <a:uFillTx/>
                <a:latin typeface="Bookman Old Style" panose="02050604050505020204" pitchFamily="18" charset="0"/>
                <a:ea typeface="ＭＳ 明朝" panose="02020609040205080304" pitchFamily="17" charset="-128"/>
                <a:cs typeface="Times New Roman" panose="02020603050405020304" pitchFamily="18" charset="0"/>
              </a:rPr>
              <a:t>a</a:t>
            </a:r>
            <a:r>
              <a:rPr kumimoji="1" lang="en-US" altLang="ja-JP" sz="2800" b="0" i="0" u="none" strike="noStrike" kern="100" cap="none" spc="0" normalizeH="0" baseline="0" noProof="0" dirty="0">
                <a:ln>
                  <a:noFill/>
                </a:ln>
                <a:solidFill>
                  <a:srgbClr val="000000"/>
                </a:solidFill>
                <a:effectLst/>
                <a:uLnTx/>
                <a:uFillTx/>
                <a:latin typeface="Symbol" panose="05050102010706020507" pitchFamily="18" charset="2"/>
                <a:ea typeface="ＭＳ 明朝" panose="02020609040205080304" pitchFamily="17" charset="-128"/>
                <a:cs typeface="Times New Roman" panose="02020603050405020304" pitchFamily="18" charset="0"/>
              </a:rPr>
              <a:t>=-</a:t>
            </a:r>
            <a:r>
              <a:rPr kumimoji="1" lang="en-US" altLang="ja-JP" sz="2800" b="0" i="0" u="none" strike="noStrike" kern="1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5.0 m/s</a:t>
            </a:r>
            <a:r>
              <a:rPr kumimoji="1" lang="en-US" altLang="ja-JP" sz="2800" b="0" i="0" u="none" strike="noStrike" kern="100" cap="none" spc="0" normalizeH="0" baseline="3000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2</a:t>
            </a:r>
            <a:r>
              <a:rPr kumimoji="1" lang="ja-JP" altLang="ja-JP" sz="2800" b="0" i="0" u="none" strike="noStrike" kern="1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で減速して止まった。ブレーキをかけ始めてからの時間を</a:t>
            </a:r>
            <a:r>
              <a:rPr kumimoji="1" lang="en-US" altLang="ja-JP" sz="2800" b="0" i="1" u="none" strike="noStrike" kern="100" cap="none" spc="0" normalizeH="0" baseline="0" noProof="0" dirty="0">
                <a:ln>
                  <a:noFill/>
                </a:ln>
                <a:solidFill>
                  <a:srgbClr val="000000"/>
                </a:solidFill>
                <a:effectLst/>
                <a:uLnTx/>
                <a:uFillTx/>
                <a:latin typeface="Bookman Old Style" panose="02050604050505020204" pitchFamily="18" charset="0"/>
                <a:ea typeface="ＭＳ 明朝" panose="02020609040205080304" pitchFamily="17" charset="-128"/>
                <a:cs typeface="Times New Roman" panose="02020603050405020304" pitchFamily="18" charset="0"/>
              </a:rPr>
              <a:t>t</a:t>
            </a:r>
            <a:r>
              <a:rPr kumimoji="1" lang="ja-JP" altLang="ja-JP" sz="2800" b="0" i="0" u="none" strike="noStrike" kern="1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、自動車の変位を</a:t>
            </a:r>
            <a:r>
              <a:rPr kumimoji="1" lang="en-US" altLang="ja-JP" sz="2800" b="0" i="1" u="none" strike="noStrike" kern="100" cap="none" spc="0" normalizeH="0" baseline="0" noProof="0" dirty="0">
                <a:ln>
                  <a:noFill/>
                </a:ln>
                <a:solidFill>
                  <a:srgbClr val="000000"/>
                </a:solidFill>
                <a:effectLst/>
                <a:uLnTx/>
                <a:uFillTx/>
                <a:latin typeface="Bookman Old Style" panose="02050604050505020204" pitchFamily="18" charset="0"/>
                <a:ea typeface="ＭＳ 明朝" panose="02020609040205080304" pitchFamily="17" charset="-128"/>
                <a:cs typeface="Times New Roman" panose="02020603050405020304" pitchFamily="18" charset="0"/>
              </a:rPr>
              <a:t>x</a:t>
            </a:r>
            <a:r>
              <a:rPr kumimoji="1" lang="ja-JP" altLang="ja-JP" sz="2800" b="0" i="0" u="none" strike="noStrike" kern="1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、速度</a:t>
            </a:r>
            <a:r>
              <a:rPr kumimoji="1" lang="en-US" altLang="ja-JP" sz="2800" b="0" i="1" u="none" strike="noStrike" kern="100" cap="none" spc="0" normalizeH="0" baseline="0" noProof="0" dirty="0">
                <a:ln>
                  <a:noFill/>
                </a:ln>
                <a:solidFill>
                  <a:srgbClr val="000000"/>
                </a:solidFill>
                <a:effectLst/>
                <a:uLnTx/>
                <a:uFillTx/>
                <a:latin typeface="Bookman Old Style" panose="02050604050505020204" pitchFamily="18" charset="0"/>
                <a:ea typeface="ＭＳ 明朝" panose="02020609040205080304" pitchFamily="17" charset="-128"/>
                <a:cs typeface="Times New Roman" panose="02020603050405020304" pitchFamily="18" charset="0"/>
              </a:rPr>
              <a:t>v</a:t>
            </a:r>
            <a:r>
              <a:rPr kumimoji="1" lang="ja-JP" altLang="ja-JP" sz="2800" b="0" i="0" u="none" strike="noStrike" kern="1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をとせよ。</a:t>
            </a:r>
            <a:endParaRPr kumimoji="1" lang="en-US" altLang="ja-JP" sz="2800" b="0" i="0" u="none" strike="noStrike" kern="1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mn-cs"/>
              </a:rPr>
              <a:t>(1)</a:t>
            </a:r>
            <a:r>
              <a:rPr kumimoji="1" lang="ja-JP"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ブレーキをかけ始めてから止まるまでの時間</a:t>
            </a:r>
            <a:r>
              <a:rPr kumimoji="1" lang="en-US" altLang="ja-JP" sz="2800" b="0" i="1" u="none" strike="noStrike" kern="100" cap="none" spc="0" normalizeH="0" baseline="0" noProof="0" dirty="0">
                <a:ln>
                  <a:noFill/>
                </a:ln>
                <a:solidFill>
                  <a:srgbClr val="000000"/>
                </a:solidFill>
                <a:effectLst/>
                <a:uLnTx/>
                <a:uFillTx/>
                <a:latin typeface="Bookman Old Style" panose="02050604050505020204" pitchFamily="18" charset="0"/>
                <a:ea typeface="ＭＳ 明朝" panose="02020609040205080304" pitchFamily="17" charset="-128"/>
                <a:cs typeface="Times New Roman" panose="02020603050405020304" pitchFamily="18" charset="0"/>
              </a:rPr>
              <a:t>t</a:t>
            </a:r>
            <a:r>
              <a:rPr kumimoji="1" lang="en-US" altLang="ja-JP" sz="2800" b="0" i="0" u="none" strike="noStrike" kern="1200" cap="none" spc="0" normalizeH="0" baseline="-2500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1</a:t>
            </a:r>
            <a:r>
              <a:rPr kumimoji="1" lang="ja-JP" altLang="en-US"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と</a:t>
            </a:r>
            <a:r>
              <a:rPr kumimoji="1" lang="ja-JP"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走る距離</a:t>
            </a:r>
            <a:r>
              <a:rPr kumimoji="1" lang="en-US" altLang="ja-JP" sz="2800" b="0" i="1" u="none" strike="noStrike" kern="100" cap="none" spc="0" normalizeH="0" baseline="0" noProof="0" dirty="0">
                <a:ln>
                  <a:noFill/>
                </a:ln>
                <a:solidFill>
                  <a:srgbClr val="000000"/>
                </a:solidFill>
                <a:effectLst/>
                <a:uLnTx/>
                <a:uFillTx/>
                <a:latin typeface="Bookman Old Style" panose="02050604050505020204" pitchFamily="18" charset="0"/>
                <a:ea typeface="ＭＳ 明朝" panose="02020609040205080304" pitchFamily="17" charset="-128"/>
                <a:cs typeface="Times New Roman" panose="02020603050405020304" pitchFamily="18" charset="0"/>
              </a:rPr>
              <a:t>x</a:t>
            </a:r>
            <a:r>
              <a:rPr kumimoji="1" lang="en-US" altLang="ja-JP" sz="2800" b="0" i="0" u="none" strike="noStrike" kern="1200" cap="none" spc="0" normalizeH="0" baseline="-2500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1</a:t>
            </a:r>
            <a:r>
              <a:rPr kumimoji="1" lang="ja-JP"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を求めよ。</a:t>
            </a:r>
            <a:endParaRPr kumimoji="1" lang="en-US"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mn-cs"/>
              </a:rPr>
              <a:t>(2)</a:t>
            </a:r>
            <a:r>
              <a:rPr kumimoji="1" lang="ja-JP"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時間</a:t>
            </a:r>
            <a:r>
              <a:rPr kumimoji="1" lang="en-US" altLang="ja-JP" sz="2800" b="0" i="1" u="none" strike="noStrike" kern="100" cap="none" spc="0" normalizeH="0" baseline="0" noProof="0" dirty="0">
                <a:ln>
                  <a:noFill/>
                </a:ln>
                <a:solidFill>
                  <a:srgbClr val="000000"/>
                </a:solidFill>
                <a:effectLst/>
                <a:uLnTx/>
                <a:uFillTx/>
                <a:latin typeface="Bookman Old Style" panose="02050604050505020204" pitchFamily="18" charset="0"/>
                <a:ea typeface="ＭＳ 明朝" panose="02020609040205080304" pitchFamily="17" charset="-128"/>
                <a:cs typeface="Times New Roman" panose="02020603050405020304" pitchFamily="18" charset="0"/>
              </a:rPr>
              <a:t>t</a:t>
            </a:r>
            <a:r>
              <a:rPr kumimoji="1" lang="ja-JP"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を横軸にとって</a:t>
            </a:r>
            <a:r>
              <a:rPr kumimoji="1" lang="ja-JP" altLang="en-US"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変位</a:t>
            </a:r>
            <a:r>
              <a:rPr kumimoji="1" lang="en-US" altLang="ja-JP" sz="2800" b="0" i="1" u="none" strike="noStrike" kern="100" cap="none" spc="0" normalizeH="0" baseline="0" noProof="0" dirty="0">
                <a:ln>
                  <a:noFill/>
                </a:ln>
                <a:solidFill>
                  <a:srgbClr val="000000"/>
                </a:solidFill>
                <a:effectLst/>
                <a:uLnTx/>
                <a:uFillTx/>
                <a:latin typeface="Bookman Old Style" panose="02050604050505020204" pitchFamily="18" charset="0"/>
                <a:ea typeface="ＭＳ 明朝" panose="02020609040205080304" pitchFamily="17" charset="-128"/>
                <a:cs typeface="Times New Roman" panose="02020603050405020304" pitchFamily="18" charset="0"/>
              </a:rPr>
              <a:t>x</a:t>
            </a:r>
            <a:r>
              <a:rPr kumimoji="1" lang="ja-JP"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のグラフを描け。</a:t>
            </a:r>
            <a:endParaRPr kumimoji="1" lang="en-US"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時間</a:t>
            </a:r>
            <a:r>
              <a:rPr kumimoji="1" lang="en-US" altLang="ja-JP" sz="2800" b="0" i="1" u="none" strike="noStrike" kern="100" cap="none" spc="0" normalizeH="0" baseline="0" noProof="0" dirty="0">
                <a:ln>
                  <a:noFill/>
                </a:ln>
                <a:solidFill>
                  <a:srgbClr val="000000"/>
                </a:solidFill>
                <a:effectLst/>
                <a:uLnTx/>
                <a:uFillTx/>
                <a:latin typeface="Bookman Old Style" panose="02050604050505020204" pitchFamily="18" charset="0"/>
                <a:ea typeface="ＭＳ 明朝" panose="02020609040205080304" pitchFamily="17" charset="-128"/>
                <a:cs typeface="Times New Roman" panose="02020603050405020304" pitchFamily="18" charset="0"/>
              </a:rPr>
              <a:t>t</a:t>
            </a:r>
            <a:r>
              <a:rPr kumimoji="1" lang="ja-JP"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を横軸にとって速度</a:t>
            </a:r>
            <a:r>
              <a:rPr kumimoji="1" lang="en-US" altLang="ja-JP" sz="2800" b="0" i="1" u="none" strike="noStrike" kern="100" cap="none" spc="0" normalizeH="0" baseline="0" noProof="0" dirty="0">
                <a:ln>
                  <a:noFill/>
                </a:ln>
                <a:solidFill>
                  <a:srgbClr val="000000"/>
                </a:solidFill>
                <a:effectLst/>
                <a:uLnTx/>
                <a:uFillTx/>
                <a:latin typeface="Bookman Old Style" panose="02050604050505020204" pitchFamily="18" charset="0"/>
                <a:ea typeface="ＭＳ 明朝" panose="02020609040205080304" pitchFamily="17" charset="-128"/>
                <a:cs typeface="Times New Roman" panose="02020603050405020304" pitchFamily="18" charset="0"/>
              </a:rPr>
              <a:t>v</a:t>
            </a:r>
            <a:r>
              <a:rPr kumimoji="1" lang="ja-JP" altLang="ja-JP" sz="2800" b="0" i="0" u="none" strike="noStrike" kern="1200" cap="none" spc="0" normalizeH="0" baseline="0" noProof="0" dirty="0">
                <a:ln>
                  <a:noFill/>
                </a:ln>
                <a:solidFill>
                  <a:srgbClr val="000000"/>
                </a:solidFill>
                <a:effectLst/>
                <a:uLnTx/>
                <a:uFillTx/>
                <a:latin typeface="Times New Roman" pitchFamily="18" charset="0"/>
                <a:ea typeface="ＭＳ 明朝" panose="02020609040205080304" pitchFamily="17" charset="-128"/>
                <a:cs typeface="Times New Roman" panose="02020603050405020304" pitchFamily="18" charset="0"/>
              </a:rPr>
              <a:t>のグラフを描け。</a:t>
            </a:r>
            <a:endParaRPr kumimoji="1" lang="ja-JP" altLang="en-US" sz="28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endParaRPr>
          </a:p>
        </p:txBody>
      </p:sp>
    </p:spTree>
    <p:extLst>
      <p:ext uri="{BB962C8B-B14F-4D97-AF65-F5344CB8AC3E}">
        <p14:creationId xmlns:p14="http://schemas.microsoft.com/office/powerpoint/2010/main" val="861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DF235C9F-E4D6-433D-A026-393557949BE7}"/>
              </a:ext>
            </a:extLst>
          </p:cNvPr>
          <p:cNvSpPr/>
          <p:nvPr/>
        </p:nvSpPr>
        <p:spPr>
          <a:xfrm>
            <a:off x="0" y="627233"/>
            <a:ext cx="8609672" cy="1040285"/>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noProof="0" dirty="0">
                <a:ln>
                  <a:noFill/>
                </a:ln>
                <a:solidFill>
                  <a:srgbClr val="0000FF"/>
                </a:solidFill>
                <a:effectLst/>
                <a:uLnTx/>
                <a:uFillTx/>
                <a:latin typeface="Times New Roman"/>
                <a:ea typeface="ＭＳ Ｐゴシック"/>
                <a:cs typeface="+mn-cs"/>
              </a:rPr>
              <a:t>高大生の運動の法則にお け る因果関係の理解</a:t>
            </a:r>
            <a:endParaRPr kumimoji="1" lang="en-US" altLang="ja-JP" sz="2800" b="0" i="0" u="none" strike="noStrike" kern="1200" cap="none" spc="0" normalizeH="0" baseline="0" noProof="0" dirty="0">
              <a:ln>
                <a:noFill/>
              </a:ln>
              <a:solidFill>
                <a:srgbClr val="0000FF"/>
              </a:solidFill>
              <a:effectLst/>
              <a:uLnTx/>
              <a:uFillTx/>
              <a:latin typeface="Times New Roman"/>
              <a:ea typeface="ＭＳ Ｐゴシック"/>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noProof="0" dirty="0">
                <a:ln>
                  <a:noFill/>
                </a:ln>
                <a:solidFill>
                  <a:srgbClr val="0000FF"/>
                </a:solidFill>
                <a:effectLst/>
                <a:uLnTx/>
                <a:uFillTx/>
                <a:latin typeface="Times New Roman"/>
                <a:ea typeface="ＭＳ Ｐゴシック"/>
                <a:cs typeface="+mn-cs"/>
              </a:rPr>
              <a:t>　</a:t>
            </a:r>
            <a:r>
              <a:rPr kumimoji="1" lang="ja-JP" altLang="en-US" sz="2800" b="0" i="0" u="none" strike="noStrike" kern="1200" cap="none" spc="0" normalizeH="0" baseline="0" noProof="0" dirty="0">
                <a:ln>
                  <a:noFill/>
                </a:ln>
                <a:solidFill>
                  <a:srgbClr val="0000FF"/>
                </a:solidFill>
                <a:effectLst/>
                <a:uLnTx/>
                <a:uFillTx/>
                <a:latin typeface="Times New Roman" pitchFamily="18" charset="0"/>
                <a:ea typeface="ＭＳ Ｐゴシック" charset="-128"/>
                <a:cs typeface="+mn-cs"/>
              </a:rPr>
              <a:t>鷲見拓哉先生（兵庫教育大学）</a:t>
            </a:r>
          </a:p>
        </p:txBody>
      </p:sp>
      <p:sp>
        <p:nvSpPr>
          <p:cNvPr id="10" name="正方形/長方形 9">
            <a:extLst>
              <a:ext uri="{FF2B5EF4-FFF2-40B4-BE49-F238E27FC236}">
                <a16:creationId xmlns:a16="http://schemas.microsoft.com/office/drawing/2014/main" id="{11343D44-786F-4DEC-A4A9-5999F6F7D36D}"/>
              </a:ext>
            </a:extLst>
          </p:cNvPr>
          <p:cNvSpPr/>
          <p:nvPr/>
        </p:nvSpPr>
        <p:spPr>
          <a:xfrm>
            <a:off x="0" y="1669325"/>
            <a:ext cx="565608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数値操作・関係操作・因果操作 </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14" name="正方形/長方形 13">
            <a:extLst>
              <a:ext uri="{FF2B5EF4-FFF2-40B4-BE49-F238E27FC236}">
                <a16:creationId xmlns:a16="http://schemas.microsoft.com/office/drawing/2014/main" id="{C03166C0-9636-48F2-8D22-DE38C9D5811A}"/>
              </a:ext>
            </a:extLst>
          </p:cNvPr>
          <p:cNvSpPr/>
          <p:nvPr/>
        </p:nvSpPr>
        <p:spPr>
          <a:xfrm>
            <a:off x="461913" y="2181481"/>
            <a:ext cx="649506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に基づいた運動の法則の理解度の調査</a:t>
            </a:r>
          </a:p>
        </p:txBody>
      </p:sp>
      <p:sp>
        <p:nvSpPr>
          <p:cNvPr id="15" name="テキスト ボックス 14">
            <a:extLst>
              <a:ext uri="{FF2B5EF4-FFF2-40B4-BE49-F238E27FC236}">
                <a16:creationId xmlns:a16="http://schemas.microsoft.com/office/drawing/2014/main" id="{C6E1EF26-8A5B-46CC-A5DC-2893AF8026C7}"/>
              </a:ext>
            </a:extLst>
          </p:cNvPr>
          <p:cNvSpPr txBox="1"/>
          <p:nvPr/>
        </p:nvSpPr>
        <p:spPr>
          <a:xfrm>
            <a:off x="0" y="2685895"/>
            <a:ext cx="1194847"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対象</a:t>
            </a:r>
            <a:endParaRPr kumimoji="1" lang="ja-JP" altLang="en-US" sz="28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endParaRPr>
          </a:p>
        </p:txBody>
      </p:sp>
      <p:sp>
        <p:nvSpPr>
          <p:cNvPr id="16" name="テキスト ボックス 15">
            <a:extLst>
              <a:ext uri="{FF2B5EF4-FFF2-40B4-BE49-F238E27FC236}">
                <a16:creationId xmlns:a16="http://schemas.microsoft.com/office/drawing/2014/main" id="{FFEF6E7A-F711-4AFA-9590-8543A5AB8C7A}"/>
              </a:ext>
            </a:extLst>
          </p:cNvPr>
          <p:cNvSpPr txBox="1"/>
          <p:nvPr/>
        </p:nvSpPr>
        <p:spPr>
          <a:xfrm>
            <a:off x="960678" y="2682281"/>
            <a:ext cx="3344158"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高校</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1</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年生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55</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名 </a:t>
            </a:r>
            <a:endParaRPr kumimoji="1" lang="ja-JP" altLang="en-US" sz="28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endParaRPr>
          </a:p>
        </p:txBody>
      </p:sp>
      <p:sp>
        <p:nvSpPr>
          <p:cNvPr id="17" name="テキスト ボックス 16">
            <a:extLst>
              <a:ext uri="{FF2B5EF4-FFF2-40B4-BE49-F238E27FC236}">
                <a16:creationId xmlns:a16="http://schemas.microsoft.com/office/drawing/2014/main" id="{3E4CC38D-5022-4C4F-BA9C-8EA6467A1959}"/>
              </a:ext>
            </a:extLst>
          </p:cNvPr>
          <p:cNvSpPr txBox="1"/>
          <p:nvPr/>
        </p:nvSpPr>
        <p:spPr>
          <a:xfrm>
            <a:off x="960678" y="3136164"/>
            <a:ext cx="6797582"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中高理科教員免許取得志望大学生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15</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名 </a:t>
            </a:r>
            <a:endParaRPr kumimoji="1" lang="ja-JP" altLang="en-US" sz="28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endParaRPr>
          </a:p>
        </p:txBody>
      </p:sp>
      <p:sp>
        <p:nvSpPr>
          <p:cNvPr id="18" name="正方形/長方形 17">
            <a:extLst>
              <a:ext uri="{FF2B5EF4-FFF2-40B4-BE49-F238E27FC236}">
                <a16:creationId xmlns:a16="http://schemas.microsoft.com/office/drawing/2014/main" id="{00A327B4-9D1C-4815-9FE2-C4216D468145}"/>
              </a:ext>
            </a:extLst>
          </p:cNvPr>
          <p:cNvSpPr/>
          <p:nvPr/>
        </p:nvSpPr>
        <p:spPr>
          <a:xfrm>
            <a:off x="328331" y="3692018"/>
            <a:ext cx="86869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数値操作　数値で力、加速度等の答えが求められる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19" name="正方形/長方形 18">
            <a:extLst>
              <a:ext uri="{FF2B5EF4-FFF2-40B4-BE49-F238E27FC236}">
                <a16:creationId xmlns:a16="http://schemas.microsoft.com/office/drawing/2014/main" id="{7318ED2E-128E-40A6-9B05-1D5EFB598783}"/>
              </a:ext>
            </a:extLst>
          </p:cNvPr>
          <p:cNvSpPr/>
          <p:nvPr/>
        </p:nvSpPr>
        <p:spPr>
          <a:xfrm>
            <a:off x="328332" y="4230644"/>
            <a:ext cx="868690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関係操作　式や文字で力、加速度等の答えが求められる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20" name="正方形/長方形 19">
            <a:extLst>
              <a:ext uri="{FF2B5EF4-FFF2-40B4-BE49-F238E27FC236}">
                <a16:creationId xmlns:a16="http://schemas.microsoft.com/office/drawing/2014/main" id="{C26669C8-0C67-4717-8D6D-4CC360C1D5B1}"/>
              </a:ext>
            </a:extLst>
          </p:cNvPr>
          <p:cNvSpPr/>
          <p:nvPr/>
        </p:nvSpPr>
        <p:spPr>
          <a:xfrm>
            <a:off x="328331" y="4750603"/>
            <a:ext cx="841031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因果操作　運動の法則の因果関係の理解</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力が原因で速度が変化する </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
        <p:nvSpPr>
          <p:cNvPr id="22" name="テキスト ボックス 21">
            <a:extLst>
              <a:ext uri="{FF2B5EF4-FFF2-40B4-BE49-F238E27FC236}">
                <a16:creationId xmlns:a16="http://schemas.microsoft.com/office/drawing/2014/main" id="{BC541643-CA0D-4FC4-91A8-C617AA236668}"/>
              </a:ext>
            </a:extLst>
          </p:cNvPr>
          <p:cNvSpPr txBox="1"/>
          <p:nvPr/>
        </p:nvSpPr>
        <p:spPr>
          <a:xfrm>
            <a:off x="328331" y="5704710"/>
            <a:ext cx="9016738" cy="1040285"/>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結果　数値操作ができる生徒のうち約</a:t>
            </a:r>
            <a:r>
              <a:rPr kumimoji="1" lang="en-US" altLang="ja-JP" sz="28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8</a:t>
            </a:r>
            <a:r>
              <a:rPr kumimoji="1" lang="ja-JP" altLang="en-US" sz="28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割の生徒が  </a:t>
            </a:r>
            <a:endParaRPr kumimoji="1" lang="en-US" altLang="ja-JP" sz="28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　　　　運動の法則の因果関係の理解ができていない</a:t>
            </a:r>
            <a:endParaRPr kumimoji="1" lang="en-US" altLang="ja-JP" sz="28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endParaRPr>
          </a:p>
        </p:txBody>
      </p:sp>
      <p:sp>
        <p:nvSpPr>
          <p:cNvPr id="12" name="Rectangle 7">
            <a:extLst>
              <a:ext uri="{FF2B5EF4-FFF2-40B4-BE49-F238E27FC236}">
                <a16:creationId xmlns:a16="http://schemas.microsoft.com/office/drawing/2014/main" id="{22F75A3B-847A-4563-85FE-668BC4932D96}"/>
              </a:ext>
            </a:extLst>
          </p:cNvPr>
          <p:cNvSpPr>
            <a:spLocks noChangeArrowheads="1"/>
          </p:cNvSpPr>
          <p:nvPr/>
        </p:nvSpPr>
        <p:spPr bwMode="auto">
          <a:xfrm>
            <a:off x="-1" y="14781"/>
            <a:ext cx="58048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2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200">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20000"/>
              </a:spcBef>
              <a:spcAft>
                <a:spcPct val="0"/>
              </a:spcAft>
              <a:defRPr kumimoji="1" sz="32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2800" dirty="0">
                <a:solidFill>
                  <a:srgbClr val="0000FF"/>
                </a:solidFill>
              </a:rPr>
              <a:t>3</a:t>
            </a:r>
            <a:r>
              <a:rPr lang="ja-JP" altLang="en-US" sz="2800" dirty="0">
                <a:solidFill>
                  <a:srgbClr val="0000FF"/>
                </a:solidFill>
              </a:rPr>
              <a:t>月</a:t>
            </a:r>
            <a:r>
              <a:rPr lang="en-US" altLang="ja-JP" sz="2800" dirty="0" err="1">
                <a:solidFill>
                  <a:srgbClr val="0000FF"/>
                </a:solidFill>
              </a:rPr>
              <a:t>cbi</a:t>
            </a:r>
            <a:r>
              <a:rPr lang="ja-JP" altLang="en-US" sz="2800" dirty="0">
                <a:solidFill>
                  <a:srgbClr val="0000FF"/>
                </a:solidFill>
              </a:rPr>
              <a:t>での発表　学会報告　</a:t>
            </a:r>
          </a:p>
        </p:txBody>
      </p:sp>
    </p:spTree>
    <p:extLst>
      <p:ext uri="{BB962C8B-B14F-4D97-AF65-F5344CB8AC3E}">
        <p14:creationId xmlns:p14="http://schemas.microsoft.com/office/powerpoint/2010/main" val="35379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4" grpId="0"/>
      <p:bldP spid="15" grpId="0"/>
      <p:bldP spid="16" grpId="0"/>
      <p:bldP spid="17" grpId="0"/>
      <p:bldP spid="18" grpId="0"/>
      <p:bldP spid="19" grpId="0"/>
      <p:bldP spid="20"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7" name="Rectangle 7"/>
          <p:cNvSpPr>
            <a:spLocks noGrp="1" noChangeArrowheads="1"/>
          </p:cNvSpPr>
          <p:nvPr>
            <p:ph type="title"/>
          </p:nvPr>
        </p:nvSpPr>
        <p:spPr>
          <a:xfrm>
            <a:off x="-1" y="0"/>
            <a:ext cx="4654193" cy="549275"/>
          </a:xfrm>
        </p:spPr>
        <p:txBody>
          <a:bodyPr/>
          <a:lstStyle/>
          <a:p>
            <a:pPr algn="l"/>
            <a:r>
              <a:rPr lang="ja-JP" altLang="en-US" sz="2800" dirty="0">
                <a:solidFill>
                  <a:srgbClr val="3333FF"/>
                </a:solidFill>
              </a:rPr>
              <a:t>成蹊大学の学生諸君の答</a:t>
            </a:r>
          </a:p>
        </p:txBody>
      </p:sp>
      <p:sp>
        <p:nvSpPr>
          <p:cNvPr id="15" name="正方形/長方形 14">
            <a:extLst>
              <a:ext uri="{FF2B5EF4-FFF2-40B4-BE49-F238E27FC236}">
                <a16:creationId xmlns:a16="http://schemas.microsoft.com/office/drawing/2014/main" id="{FCE114EE-BC9F-4438-B405-8D0FF8EA27BC}"/>
              </a:ext>
            </a:extLst>
          </p:cNvPr>
          <p:cNvSpPr/>
          <p:nvPr/>
        </p:nvSpPr>
        <p:spPr>
          <a:xfrm>
            <a:off x="1" y="549275"/>
            <a:ext cx="9349482"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800" b="0" i="0" u="none" strike="noStrike" kern="1200" cap="none" spc="0" normalizeH="0" baseline="0" noProof="0" dirty="0">
                <a:ln>
                  <a:noFill/>
                </a:ln>
                <a:solidFill>
                  <a:srgbClr val="0000FF"/>
                </a:solidFill>
                <a:effectLst/>
                <a:uLnTx/>
                <a:uFillTx/>
                <a:latin typeface="ＭＳ Ｐゴシック"/>
                <a:ea typeface="ＭＳ Ｐゴシック"/>
                <a:cs typeface="Times New Roman" panose="02020603050405020304" pitchFamily="18" charset="0"/>
              </a:rPr>
              <a:t>課題</a:t>
            </a: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　高校でニュートンの運動の法則を勉強したと思います。</a:t>
            </a:r>
            <a:endParaRPr kumimoji="0"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endParaRPr>
          </a:p>
        </p:txBody>
      </p:sp>
      <p:sp>
        <p:nvSpPr>
          <p:cNvPr id="16" name="正方形/長方形 15">
            <a:extLst>
              <a:ext uri="{FF2B5EF4-FFF2-40B4-BE49-F238E27FC236}">
                <a16:creationId xmlns:a16="http://schemas.microsoft.com/office/drawing/2014/main" id="{C3487C4F-0AB6-43A4-80B9-B420CF51AC9E}"/>
              </a:ext>
            </a:extLst>
          </p:cNvPr>
          <p:cNvSpPr/>
          <p:nvPr/>
        </p:nvSpPr>
        <p:spPr>
          <a:xfrm>
            <a:off x="0" y="1059880"/>
            <a:ext cx="9153237" cy="954107"/>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第</a:t>
            </a:r>
            <a:r>
              <a:rPr kumimoji="0" lang="en-US" altLang="ja-JP" sz="2800" b="0" i="0" u="none" strike="noStrike" kern="1200" cap="none" spc="0" normalizeH="0" baseline="0" noProof="0" dirty="0">
                <a:ln>
                  <a:noFill/>
                </a:ln>
                <a:solidFill>
                  <a:srgbClr val="000000"/>
                </a:solidFill>
                <a:effectLst/>
                <a:uLnTx/>
                <a:uFillTx/>
                <a:latin typeface="Times New Roman"/>
                <a:ea typeface="ＭＳ Ｐゴシック"/>
                <a:cs typeface="Times New Roman" panose="02020603050405020304" pitchFamily="18" charset="0"/>
              </a:rPr>
              <a:t>2</a:t>
            </a: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法則は「質量</a:t>
            </a:r>
            <a:r>
              <a:rPr kumimoji="0" lang="en-US" altLang="ja-JP" sz="2800" b="0" i="1" u="none" strike="noStrike" kern="1200" cap="none" spc="0" normalizeH="0" baseline="0" noProof="0" dirty="0">
                <a:ln>
                  <a:noFill/>
                </a:ln>
                <a:solidFill>
                  <a:srgbClr val="000000"/>
                </a:solidFill>
                <a:effectLst/>
                <a:uLnTx/>
                <a:uFillTx/>
                <a:latin typeface="Bookman Old Style" panose="02050604050505020204" pitchFamily="18" charset="0"/>
                <a:ea typeface="ＭＳ Ｐゴシック"/>
                <a:cs typeface="Times New Roman" panose="02020603050405020304" pitchFamily="18" charset="0"/>
              </a:rPr>
              <a:t>m</a:t>
            </a: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の物体に力</a:t>
            </a:r>
            <a:r>
              <a:rPr kumimoji="0" lang="en-US" altLang="ja-JP" sz="2800" b="0" i="1" u="none" strike="noStrike" kern="1200" cap="none" spc="0" normalizeH="0" baseline="0" noProof="0" dirty="0">
                <a:ln>
                  <a:noFill/>
                </a:ln>
                <a:solidFill>
                  <a:srgbClr val="000000"/>
                </a:solidFill>
                <a:effectLst/>
                <a:uLnTx/>
                <a:uFillTx/>
                <a:latin typeface="Bookman Old Style" panose="02050604050505020204" pitchFamily="18" charset="0"/>
                <a:ea typeface="ＭＳ Ｐゴシック"/>
                <a:cs typeface="Times New Roman" panose="02020603050405020304" pitchFamily="18" charset="0"/>
              </a:rPr>
              <a:t>F</a:t>
            </a: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が働くと加速度</a:t>
            </a:r>
            <a:r>
              <a:rPr kumimoji="0" lang="en-US" altLang="ja-JP" sz="2800" b="0" i="1" u="none" strike="noStrike" kern="1200" cap="none" spc="0" normalizeH="0" baseline="0" noProof="0" dirty="0">
                <a:ln>
                  <a:noFill/>
                </a:ln>
                <a:solidFill>
                  <a:srgbClr val="000000"/>
                </a:solidFill>
                <a:effectLst/>
                <a:uLnTx/>
                <a:uFillTx/>
                <a:latin typeface="Bookman Old Style" panose="02050604050505020204" pitchFamily="18" charset="0"/>
                <a:ea typeface="ＭＳ Ｐゴシック"/>
                <a:cs typeface="Times New Roman" panose="02020603050405020304" pitchFamily="18" charset="0"/>
              </a:rPr>
              <a:t>a</a:t>
            </a: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を生じ、</a:t>
            </a:r>
            <a:r>
              <a:rPr kumimoji="0" lang="en-US" altLang="ja-JP" sz="2800" b="0" i="1" u="none" strike="noStrike" kern="1200" cap="none" spc="0" normalizeH="0" baseline="0" noProof="0" dirty="0">
                <a:ln>
                  <a:noFill/>
                </a:ln>
                <a:solidFill>
                  <a:srgbClr val="000000"/>
                </a:solidFill>
                <a:effectLst/>
                <a:uLnTx/>
                <a:uFillTx/>
                <a:latin typeface="Bookman Old Style" panose="02050604050505020204" pitchFamily="18" charset="0"/>
                <a:ea typeface="ＭＳ Ｐゴシック"/>
                <a:cs typeface="Times New Roman" panose="02020603050405020304" pitchFamily="18" charset="0"/>
              </a:rPr>
              <a:t>F</a:t>
            </a:r>
            <a:r>
              <a:rPr kumimoji="0" lang="en-US" altLang="ja-JP" sz="2800" b="0" i="0" u="none" strike="noStrike" kern="1200" cap="none" spc="0" normalizeH="0" baseline="0" noProof="0" dirty="0">
                <a:ln>
                  <a:noFill/>
                </a:ln>
                <a:solidFill>
                  <a:srgbClr val="000000"/>
                </a:solidFill>
                <a:effectLst/>
                <a:uLnTx/>
                <a:uFillTx/>
                <a:latin typeface="Symbol" panose="05050102010706020507" pitchFamily="18" charset="2"/>
                <a:ea typeface="ＭＳ Ｐゴシック"/>
                <a:cs typeface="Times New Roman" panose="02020603050405020304" pitchFamily="18" charset="0"/>
              </a:rPr>
              <a:t>=</a:t>
            </a:r>
            <a:r>
              <a:rPr kumimoji="0" lang="en-US" altLang="ja-JP" sz="2800" b="0" i="1" u="none" strike="noStrike" kern="1200" cap="none" spc="0" normalizeH="0" baseline="0" noProof="0" dirty="0">
                <a:ln>
                  <a:noFill/>
                </a:ln>
                <a:solidFill>
                  <a:srgbClr val="000000"/>
                </a:solidFill>
                <a:effectLst/>
                <a:uLnTx/>
                <a:uFillTx/>
                <a:latin typeface="Bookman Old Style" panose="02050604050505020204" pitchFamily="18" charset="0"/>
                <a:ea typeface="ＭＳ Ｐゴシック"/>
                <a:cs typeface="Times New Roman" panose="02020603050405020304" pitchFamily="18" charset="0"/>
              </a:rPr>
              <a:t>ma</a:t>
            </a:r>
            <a:r>
              <a:rPr kumimoji="0"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Times New Roman" panose="02020603050405020304" pitchFamily="18" charset="0"/>
              </a:rPr>
              <a:t>の関係がある」ということでした。</a:t>
            </a:r>
            <a:endParaRPr kumimoji="0" lang="ja-JP" altLang="en-US" sz="54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8" name="正方形/長方形 17">
            <a:extLst>
              <a:ext uri="{FF2B5EF4-FFF2-40B4-BE49-F238E27FC236}">
                <a16:creationId xmlns:a16="http://schemas.microsoft.com/office/drawing/2014/main" id="{4260FBD6-E777-430E-90D6-02D15AB41F6B}"/>
              </a:ext>
            </a:extLst>
          </p:cNvPr>
          <p:cNvSpPr/>
          <p:nvPr/>
        </p:nvSpPr>
        <p:spPr>
          <a:xfrm>
            <a:off x="0" y="1934270"/>
            <a:ext cx="9111673" cy="95410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これは因果関係を表していると思いますか。それとも</a:t>
            </a:r>
            <a:endPar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単なる量の間の関係、あるいは力の定義だと思いますか。</a:t>
            </a:r>
            <a:endPar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8" name="正方形/長方形 7">
            <a:extLst>
              <a:ext uri="{FF2B5EF4-FFF2-40B4-BE49-F238E27FC236}">
                <a16:creationId xmlns:a16="http://schemas.microsoft.com/office/drawing/2014/main" id="{9F2C83C0-CC8E-4425-BCBC-ABFD6EDFE76E}"/>
              </a:ext>
            </a:extLst>
          </p:cNvPr>
          <p:cNvSpPr/>
          <p:nvPr/>
        </p:nvSpPr>
        <p:spPr>
          <a:xfrm>
            <a:off x="200346" y="3387732"/>
            <a:ext cx="7397394" cy="52322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力が原因で加速度が結果の因果関係。</a:t>
            </a:r>
            <a:endPar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9" name="Rectangle 7">
            <a:extLst>
              <a:ext uri="{FF2B5EF4-FFF2-40B4-BE49-F238E27FC236}">
                <a16:creationId xmlns:a16="http://schemas.microsoft.com/office/drawing/2014/main" id="{6DBF19A0-6C49-48C2-A338-B43FD75617B8}"/>
              </a:ext>
            </a:extLst>
          </p:cNvPr>
          <p:cNvSpPr txBox="1">
            <a:spLocks noChangeArrowheads="1"/>
          </p:cNvSpPr>
          <p:nvPr/>
        </p:nvSpPr>
        <p:spPr bwMode="auto">
          <a:xfrm>
            <a:off x="-1" y="2875762"/>
            <a:ext cx="249662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ja-JP" altLang="en-US" sz="2800" kern="0" dirty="0">
                <a:solidFill>
                  <a:srgbClr val="3333FF"/>
                </a:solidFill>
              </a:rPr>
              <a:t>学生諸君の答</a:t>
            </a:r>
          </a:p>
        </p:txBody>
      </p:sp>
      <p:sp>
        <p:nvSpPr>
          <p:cNvPr id="10" name="正方形/長方形 9">
            <a:extLst>
              <a:ext uri="{FF2B5EF4-FFF2-40B4-BE49-F238E27FC236}">
                <a16:creationId xmlns:a16="http://schemas.microsoft.com/office/drawing/2014/main" id="{DFBFE074-919A-42B7-9DDF-48A85AB50BC9}"/>
              </a:ext>
            </a:extLst>
          </p:cNvPr>
          <p:cNvSpPr/>
          <p:nvPr/>
        </p:nvSpPr>
        <p:spPr>
          <a:xfrm>
            <a:off x="200346" y="3940661"/>
            <a:ext cx="7058346" cy="52322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単なる量の間の関係で因果関係でない。</a:t>
            </a:r>
            <a:endPar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1" name="Rectangle 7">
            <a:extLst>
              <a:ext uri="{FF2B5EF4-FFF2-40B4-BE49-F238E27FC236}">
                <a16:creationId xmlns:a16="http://schemas.microsoft.com/office/drawing/2014/main" id="{4648210B-37BF-4689-AAEC-53C1DA8523F8}"/>
              </a:ext>
            </a:extLst>
          </p:cNvPr>
          <p:cNvSpPr txBox="1">
            <a:spLocks noChangeArrowheads="1"/>
          </p:cNvSpPr>
          <p:nvPr/>
        </p:nvSpPr>
        <p:spPr bwMode="auto">
          <a:xfrm>
            <a:off x="6447032" y="3423568"/>
            <a:ext cx="249662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en-US" altLang="ja-JP" sz="2800" kern="0" dirty="0">
                <a:solidFill>
                  <a:srgbClr val="3333FF"/>
                </a:solidFill>
              </a:rPr>
              <a:t>36/42 = 86%</a:t>
            </a:r>
            <a:endParaRPr lang="ja-JP" altLang="en-US" sz="2800" kern="0" dirty="0">
              <a:solidFill>
                <a:srgbClr val="3333FF"/>
              </a:solidFill>
            </a:endParaRPr>
          </a:p>
        </p:txBody>
      </p:sp>
      <p:sp>
        <p:nvSpPr>
          <p:cNvPr id="12" name="Rectangle 7">
            <a:extLst>
              <a:ext uri="{FF2B5EF4-FFF2-40B4-BE49-F238E27FC236}">
                <a16:creationId xmlns:a16="http://schemas.microsoft.com/office/drawing/2014/main" id="{11ECBED6-4C46-4E1A-836A-F2674CA4985E}"/>
              </a:ext>
            </a:extLst>
          </p:cNvPr>
          <p:cNvSpPr txBox="1">
            <a:spLocks noChangeArrowheads="1"/>
          </p:cNvSpPr>
          <p:nvPr/>
        </p:nvSpPr>
        <p:spPr bwMode="auto">
          <a:xfrm>
            <a:off x="6626830" y="3909409"/>
            <a:ext cx="231682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en-US" altLang="ja-JP" sz="2800" kern="0" dirty="0">
                <a:solidFill>
                  <a:srgbClr val="3333FF"/>
                </a:solidFill>
              </a:rPr>
              <a:t>6/42 = 14%</a:t>
            </a:r>
            <a:endParaRPr lang="ja-JP" altLang="en-US" sz="2800" kern="0" dirty="0">
              <a:solidFill>
                <a:srgbClr val="3333FF"/>
              </a:solidFill>
            </a:endParaRPr>
          </a:p>
        </p:txBody>
      </p:sp>
      <p:sp>
        <p:nvSpPr>
          <p:cNvPr id="13" name="正方形/長方形 12">
            <a:extLst>
              <a:ext uri="{FF2B5EF4-FFF2-40B4-BE49-F238E27FC236}">
                <a16:creationId xmlns:a16="http://schemas.microsoft.com/office/drawing/2014/main" id="{932EE9FD-F8F9-4AFE-8FE4-61A75807D1AB}"/>
              </a:ext>
            </a:extLst>
          </p:cNvPr>
          <p:cNvSpPr/>
          <p:nvPr/>
        </p:nvSpPr>
        <p:spPr>
          <a:xfrm>
            <a:off x="-9237" y="4595764"/>
            <a:ext cx="9153237" cy="138499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運動の第</a:t>
            </a:r>
            <a:r>
              <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mn-cs"/>
              </a:rPr>
              <a:t>2</a:t>
            </a: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法則が因果関係だとすると、原因と結果に時間の順序があるはずですが、</a:t>
            </a: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charset="-128"/>
                <a:cs typeface="+mn-cs"/>
              </a:rPr>
              <a:t>第</a:t>
            </a:r>
            <a:r>
              <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charset="-128"/>
                <a:cs typeface="+mn-cs"/>
              </a:rPr>
              <a:t>2</a:t>
            </a: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charset="-128"/>
                <a:cs typeface="+mn-cs"/>
              </a:rPr>
              <a:t>法則</a:t>
            </a: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の原因と結果はどのような意味で時間の順序を満たしていると言えますか。</a:t>
            </a:r>
            <a:endPar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4" name="正方形/長方形 13">
            <a:extLst>
              <a:ext uri="{FF2B5EF4-FFF2-40B4-BE49-F238E27FC236}">
                <a16:creationId xmlns:a16="http://schemas.microsoft.com/office/drawing/2014/main" id="{25DD59D8-58EB-4540-938D-10AA31B2D74A}"/>
              </a:ext>
            </a:extLst>
          </p:cNvPr>
          <p:cNvSpPr/>
          <p:nvPr/>
        </p:nvSpPr>
        <p:spPr>
          <a:xfrm>
            <a:off x="396022" y="6125573"/>
            <a:ext cx="4926458" cy="523220"/>
          </a:xfrm>
          <a:prstGeom prst="rect">
            <a:avLst/>
          </a:prstGeom>
        </p:spPr>
        <p:txBody>
          <a:bodyPr wrap="square">
            <a:spAutoFit/>
          </a:bodyPr>
          <a:lstStyle/>
          <a:p>
            <a:pPr lvl="0">
              <a:spcBef>
                <a:spcPts val="0"/>
              </a:spcBef>
            </a:pPr>
            <a:r>
              <a:rPr lang="ja-JP" altLang="en-US" dirty="0">
                <a:solidFill>
                  <a:srgbClr val="000000"/>
                </a:solidFill>
                <a:latin typeface="ＭＳ Ｐゴシック"/>
                <a:ea typeface="ＭＳ Ｐゴシック"/>
              </a:rPr>
              <a:t>力働いた後、</a:t>
            </a:r>
            <a:r>
              <a:rPr kumimoji="1" lang="ja-JP" altLang="en-US" sz="2800" b="0" i="0" u="none" strike="noStrike" kern="1200" cap="none" spc="0" normalizeH="0" baseline="0" noProof="0" dirty="0">
                <a:ln>
                  <a:noFill/>
                </a:ln>
                <a:solidFill>
                  <a:srgbClr val="000000"/>
                </a:solidFill>
                <a:effectLst/>
                <a:uLnTx/>
                <a:uFillTx/>
                <a:latin typeface="ＭＳ Ｐゴシック"/>
                <a:ea typeface="ＭＳ Ｐゴシック"/>
                <a:cs typeface="+mn-cs"/>
              </a:rPr>
              <a:t>速度が変化する。</a:t>
            </a:r>
            <a:endParaRPr kumimoji="1" lang="en-US" altLang="ja-JP" sz="2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7" name="Rectangle 7">
            <a:extLst>
              <a:ext uri="{FF2B5EF4-FFF2-40B4-BE49-F238E27FC236}">
                <a16:creationId xmlns:a16="http://schemas.microsoft.com/office/drawing/2014/main" id="{7391629E-D251-4310-8C24-FD0873709E8B}"/>
              </a:ext>
            </a:extLst>
          </p:cNvPr>
          <p:cNvSpPr txBox="1">
            <a:spLocks noChangeArrowheads="1"/>
          </p:cNvSpPr>
          <p:nvPr/>
        </p:nvSpPr>
        <p:spPr bwMode="auto">
          <a:xfrm>
            <a:off x="6668394" y="6133307"/>
            <a:ext cx="248484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en-US" altLang="ja-JP" sz="2800" kern="0" dirty="0">
                <a:solidFill>
                  <a:srgbClr val="3333FF"/>
                </a:solidFill>
              </a:rPr>
              <a:t>2/42 = 4.8%</a:t>
            </a:r>
            <a:endParaRPr lang="ja-JP" altLang="en-US" sz="2800" kern="0" dirty="0">
              <a:solidFill>
                <a:srgbClr val="3333FF"/>
              </a:solidFill>
            </a:endParaRPr>
          </a:p>
        </p:txBody>
      </p:sp>
    </p:spTree>
    <p:extLst>
      <p:ext uri="{BB962C8B-B14F-4D97-AF65-F5344CB8AC3E}">
        <p14:creationId xmlns:p14="http://schemas.microsoft.com/office/powerpoint/2010/main" val="47181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7" grpId="0"/>
      <p:bldP spid="15" grpId="0"/>
      <p:bldP spid="16" grpId="0"/>
      <p:bldP spid="18" grpId="0"/>
      <p:bldP spid="8" grpId="0"/>
      <p:bldP spid="9" grpId="0"/>
      <p:bldP spid="10" grpId="0"/>
      <p:bldP spid="11" grpId="0"/>
      <p:bldP spid="12" grpId="0"/>
      <p:bldP spid="13" grpId="0"/>
      <p:bldP spid="1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D34B836-6F96-443D-8E61-5224A0A81CB1}"/>
              </a:ext>
            </a:extLst>
          </p:cNvPr>
          <p:cNvPicPr>
            <a:picLocks noChangeAspect="1"/>
          </p:cNvPicPr>
          <p:nvPr/>
        </p:nvPicPr>
        <p:blipFill>
          <a:blip r:embed="rId2"/>
          <a:stretch>
            <a:fillRect/>
          </a:stretch>
        </p:blipFill>
        <p:spPr>
          <a:xfrm>
            <a:off x="996503" y="0"/>
            <a:ext cx="6996701" cy="4104670"/>
          </a:xfrm>
          <a:prstGeom prst="rect">
            <a:avLst/>
          </a:prstGeom>
        </p:spPr>
      </p:pic>
      <p:pic>
        <p:nvPicPr>
          <p:cNvPr id="4" name="図 3">
            <a:extLst>
              <a:ext uri="{FF2B5EF4-FFF2-40B4-BE49-F238E27FC236}">
                <a16:creationId xmlns:a16="http://schemas.microsoft.com/office/drawing/2014/main" id="{70CF716F-B847-43DD-9CC2-DCD5FCD87BD9}"/>
              </a:ext>
            </a:extLst>
          </p:cNvPr>
          <p:cNvPicPr>
            <a:picLocks noChangeAspect="1"/>
          </p:cNvPicPr>
          <p:nvPr/>
        </p:nvPicPr>
        <p:blipFill>
          <a:blip r:embed="rId3"/>
          <a:stretch>
            <a:fillRect/>
          </a:stretch>
        </p:blipFill>
        <p:spPr>
          <a:xfrm>
            <a:off x="996503" y="4072799"/>
            <a:ext cx="6996701" cy="2785201"/>
          </a:xfrm>
          <a:prstGeom prst="rect">
            <a:avLst/>
          </a:prstGeom>
        </p:spPr>
      </p:pic>
      <p:sp>
        <p:nvSpPr>
          <p:cNvPr id="5" name="正方形/長方形 4">
            <a:extLst>
              <a:ext uri="{FF2B5EF4-FFF2-40B4-BE49-F238E27FC236}">
                <a16:creationId xmlns:a16="http://schemas.microsoft.com/office/drawing/2014/main" id="{EB4B7538-CA38-45F4-ABFC-4B1AA031E74B}"/>
              </a:ext>
            </a:extLst>
          </p:cNvPr>
          <p:cNvSpPr/>
          <p:nvPr/>
        </p:nvSpPr>
        <p:spPr bwMode="auto">
          <a:xfrm>
            <a:off x="5866544" y="0"/>
            <a:ext cx="2126660" cy="9452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6" name="Rectangle 7">
            <a:extLst>
              <a:ext uri="{FF2B5EF4-FFF2-40B4-BE49-F238E27FC236}">
                <a16:creationId xmlns:a16="http://schemas.microsoft.com/office/drawing/2014/main" id="{D5328E9F-FE23-4C35-A671-213F6979218E}"/>
              </a:ext>
            </a:extLst>
          </p:cNvPr>
          <p:cNvSpPr txBox="1">
            <a:spLocks noChangeArrowheads="1"/>
          </p:cNvSpPr>
          <p:nvPr/>
        </p:nvSpPr>
        <p:spPr bwMode="auto">
          <a:xfrm>
            <a:off x="-2310" y="12382"/>
            <a:ext cx="865340" cy="41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ja-JP" altLang="en-US" sz="2800" dirty="0">
                <a:solidFill>
                  <a:srgbClr val="3333FF"/>
                </a:solidFill>
              </a:rPr>
              <a:t>１班</a:t>
            </a:r>
            <a:endParaRPr lang="en-US" altLang="ja-JP" sz="2400" kern="0" dirty="0">
              <a:solidFill>
                <a:schemeClr val="tx1"/>
              </a:solidFill>
            </a:endParaRPr>
          </a:p>
        </p:txBody>
      </p:sp>
    </p:spTree>
    <p:extLst>
      <p:ext uri="{BB962C8B-B14F-4D97-AF65-F5344CB8AC3E}">
        <p14:creationId xmlns:p14="http://schemas.microsoft.com/office/powerpoint/2010/main" val="1668409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2E37274-D0A3-4EC8-AFBC-AA5D135542B9}"/>
              </a:ext>
            </a:extLst>
          </p:cNvPr>
          <p:cNvPicPr>
            <a:picLocks noChangeAspect="1"/>
          </p:cNvPicPr>
          <p:nvPr/>
        </p:nvPicPr>
        <p:blipFill>
          <a:blip r:embed="rId2"/>
          <a:stretch>
            <a:fillRect/>
          </a:stretch>
        </p:blipFill>
        <p:spPr>
          <a:xfrm>
            <a:off x="0" y="0"/>
            <a:ext cx="9144000" cy="4626770"/>
          </a:xfrm>
          <a:prstGeom prst="rect">
            <a:avLst/>
          </a:prstGeom>
        </p:spPr>
      </p:pic>
      <p:pic>
        <p:nvPicPr>
          <p:cNvPr id="21" name="図 20">
            <a:extLst>
              <a:ext uri="{FF2B5EF4-FFF2-40B4-BE49-F238E27FC236}">
                <a16:creationId xmlns:a16="http://schemas.microsoft.com/office/drawing/2014/main" id="{F0C04868-884F-46E6-A3C6-E2B3E61DF382}"/>
              </a:ext>
            </a:extLst>
          </p:cNvPr>
          <p:cNvPicPr>
            <a:picLocks noChangeAspect="1"/>
          </p:cNvPicPr>
          <p:nvPr/>
        </p:nvPicPr>
        <p:blipFill>
          <a:blip r:embed="rId3"/>
          <a:stretch>
            <a:fillRect/>
          </a:stretch>
        </p:blipFill>
        <p:spPr>
          <a:xfrm>
            <a:off x="0" y="4837814"/>
            <a:ext cx="9144000" cy="2020186"/>
          </a:xfrm>
          <a:prstGeom prst="rect">
            <a:avLst/>
          </a:prstGeom>
        </p:spPr>
      </p:pic>
    </p:spTree>
    <p:extLst>
      <p:ext uri="{BB962C8B-B14F-4D97-AF65-F5344CB8AC3E}">
        <p14:creationId xmlns:p14="http://schemas.microsoft.com/office/powerpoint/2010/main" val="3013571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71F6024-A584-463C-8660-5489F193A7C2}"/>
              </a:ext>
            </a:extLst>
          </p:cNvPr>
          <p:cNvPicPr>
            <a:picLocks noChangeAspect="1"/>
          </p:cNvPicPr>
          <p:nvPr/>
        </p:nvPicPr>
        <p:blipFill>
          <a:blip r:embed="rId2"/>
          <a:stretch>
            <a:fillRect/>
          </a:stretch>
        </p:blipFill>
        <p:spPr>
          <a:xfrm>
            <a:off x="1037690" y="3429000"/>
            <a:ext cx="6819034" cy="3429000"/>
          </a:xfrm>
          <a:prstGeom prst="rect">
            <a:avLst/>
          </a:prstGeom>
        </p:spPr>
      </p:pic>
      <p:pic>
        <p:nvPicPr>
          <p:cNvPr id="3" name="図 2">
            <a:extLst>
              <a:ext uri="{FF2B5EF4-FFF2-40B4-BE49-F238E27FC236}">
                <a16:creationId xmlns:a16="http://schemas.microsoft.com/office/drawing/2014/main" id="{FA4F51CC-F39A-43A6-ABD5-D6B41AACDF8E}"/>
              </a:ext>
            </a:extLst>
          </p:cNvPr>
          <p:cNvPicPr>
            <a:picLocks noChangeAspect="1"/>
          </p:cNvPicPr>
          <p:nvPr/>
        </p:nvPicPr>
        <p:blipFill>
          <a:blip r:embed="rId3"/>
          <a:stretch>
            <a:fillRect/>
          </a:stretch>
        </p:blipFill>
        <p:spPr>
          <a:xfrm>
            <a:off x="1037689" y="-1"/>
            <a:ext cx="6819035" cy="3628953"/>
          </a:xfrm>
          <a:prstGeom prst="rect">
            <a:avLst/>
          </a:prstGeom>
        </p:spPr>
      </p:pic>
    </p:spTree>
    <p:extLst>
      <p:ext uri="{BB962C8B-B14F-4D97-AF65-F5344CB8AC3E}">
        <p14:creationId xmlns:p14="http://schemas.microsoft.com/office/powerpoint/2010/main" val="2871733080"/>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新しいﾌﾟﾚｾﾞﾝﾃｰｼｮﾝ">
  <a:themeElements>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Tx/>
          <a:buNone/>
          <a:tabLst/>
          <a:defRPr kumimoji="1" lang="ja-JP" altLang="en-US" sz="2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Tx/>
          <a:buNone/>
          <a:tabLst/>
          <a:defRPr kumimoji="1" lang="ja-JP" altLang="en-US" sz="2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Office\Template\新しいﾌﾟﾚｾﾞﾝﾃｰｼｮﾝ.pot</Template>
  <TotalTime>246773</TotalTime>
  <Words>1306</Words>
  <Application>Microsoft Office PowerPoint</Application>
  <PresentationFormat>画面に合わせる (4:3)</PresentationFormat>
  <Paragraphs>146</Paragraphs>
  <Slides>17</Slides>
  <Notes>0</Notes>
  <HiddenSlides>0</HiddenSlides>
  <MMClips>0</MMClips>
  <ScaleCrop>false</ScaleCrop>
  <HeadingPairs>
    <vt:vector size="8" baseType="variant">
      <vt:variant>
        <vt:lpstr>使用されているフォント</vt:lpstr>
      </vt:variant>
      <vt:variant>
        <vt:i4>6</vt:i4>
      </vt:variant>
      <vt:variant>
        <vt:lpstr>テーマ</vt:lpstr>
      </vt:variant>
      <vt:variant>
        <vt:i4>2</vt:i4>
      </vt:variant>
      <vt:variant>
        <vt:lpstr>スライド タイトル</vt:lpstr>
      </vt:variant>
      <vt:variant>
        <vt:i4>17</vt:i4>
      </vt:variant>
      <vt:variant>
        <vt:lpstr>目的別スライド ショー</vt:lpstr>
      </vt:variant>
      <vt:variant>
        <vt:i4>30</vt:i4>
      </vt:variant>
    </vt:vector>
  </HeadingPairs>
  <TitlesOfParts>
    <vt:vector size="55" baseType="lpstr">
      <vt:lpstr>ＭＳ Ｐゴシック</vt:lpstr>
      <vt:lpstr>Arial</vt:lpstr>
      <vt:lpstr>Bookman Old Style</vt:lpstr>
      <vt:lpstr>Century</vt:lpstr>
      <vt:lpstr>Symbol</vt:lpstr>
      <vt:lpstr>Times New Roman</vt:lpstr>
      <vt:lpstr>標準デザイン</vt:lpstr>
      <vt:lpstr>新しいﾌﾟﾚｾﾞﾝﾃｰｼｮﾝ</vt:lpstr>
      <vt:lpstr>PowerPoint プレゼンテーション</vt:lpstr>
      <vt:lpstr>PowerPoint プレゼンテーション</vt:lpstr>
      <vt:lpstr>討論課題</vt:lpstr>
      <vt:lpstr>演習課題</vt:lpstr>
      <vt:lpstr>PowerPoint プレゼンテーション</vt:lpstr>
      <vt:lpstr>成蹊大学の学生諸君の答</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目的別スライド ショー1</vt:lpstr>
      <vt:lpstr>加速度</vt:lpstr>
      <vt:lpstr>等加速度運動</vt:lpstr>
      <vt:lpstr>t 消去公式</vt:lpstr>
      <vt:lpstr>最高点落下点</vt:lpstr>
      <vt:lpstr>要点</vt:lpstr>
      <vt:lpstr>x=∫vdt</vt:lpstr>
      <vt:lpstr>v=∫adx</vt:lpstr>
      <vt:lpstr>自由落下</vt:lpstr>
      <vt:lpstr>グラフ</vt:lpstr>
      <vt:lpstr>放物運動</vt:lpstr>
      <vt:lpstr>速度とグラフ</vt:lpstr>
      <vt:lpstr>速度とグラフ2</vt:lpstr>
      <vt:lpstr>加速度とグラフ</vt:lpstr>
      <vt:lpstr>加速度とグラフ2</vt:lpstr>
      <vt:lpstr>Hamiltonianの導出</vt:lpstr>
      <vt:lpstr>正準方程式</vt:lpstr>
      <vt:lpstr>Hamiltonian定式化</vt:lpstr>
      <vt:lpstr>例１</vt:lpstr>
      <vt:lpstr>例２</vt:lpstr>
      <vt:lpstr>例３</vt:lpstr>
      <vt:lpstr>Hamiltonianの導出　例１</vt:lpstr>
      <vt:lpstr>Hamiltonianの導出　例２</vt:lpstr>
      <vt:lpstr>全エネルギー保存</vt:lpstr>
      <vt:lpstr>例２の２</vt:lpstr>
      <vt:lpstr>例２の３</vt:lpstr>
      <vt:lpstr>例３の２</vt:lpstr>
      <vt:lpstr>例３の３</vt:lpstr>
      <vt:lpstr>例３の４</vt:lpstr>
      <vt:lpstr>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第3章　静磁場</dc:title>
  <dc:creator>akama</dc:creator>
  <cp:lastModifiedBy>keiichi akama</cp:lastModifiedBy>
  <cp:revision>3520</cp:revision>
  <cp:lastPrinted>2002-01-30T02:01:24Z</cp:lastPrinted>
  <dcterms:created xsi:type="dcterms:W3CDTF">2001-12-01T11:59:04Z</dcterms:created>
  <dcterms:modified xsi:type="dcterms:W3CDTF">2025-03-25T08:20:47Z</dcterms:modified>
</cp:coreProperties>
</file>