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652" r:id="rId2"/>
    <p:sldId id="653" r:id="rId3"/>
    <p:sldId id="697" r:id="rId4"/>
    <p:sldId id="715" r:id="rId5"/>
    <p:sldId id="716" r:id="rId6"/>
    <p:sldId id="717" r:id="rId7"/>
    <p:sldId id="718" r:id="rId8"/>
    <p:sldId id="719" r:id="rId9"/>
    <p:sldId id="709" r:id="rId10"/>
    <p:sldId id="654" r:id="rId11"/>
    <p:sldId id="658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BB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01" autoAdjust="0"/>
    <p:restoredTop sz="94561" autoAdjust="0"/>
  </p:normalViewPr>
  <p:slideViewPr>
    <p:cSldViewPr snapToGrid="0">
      <p:cViewPr varScale="1">
        <p:scale>
          <a:sx n="86" d="100"/>
          <a:sy n="86" d="100"/>
        </p:scale>
        <p:origin x="72" y="22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731F8-DB4F-4534-88C6-DCDC82D35839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8D66D-FD9F-40AB-8CFC-C3633B9783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651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8D66D-FD9F-40AB-8CFC-C3633B97830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958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8D66D-FD9F-40AB-8CFC-C3633B97830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19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8D66D-FD9F-40AB-8CFC-C3633B97830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354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8D66D-FD9F-40AB-8CFC-C3633B97830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0883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8D66D-FD9F-40AB-8CFC-C3633B97830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100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8D66D-FD9F-40AB-8CFC-C3633B97830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109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8D66D-FD9F-40AB-8CFC-C3633B97830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428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FD611-32DC-4609-B713-394F859E8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757" y="1122362"/>
            <a:ext cx="11784459" cy="2306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585ECF-B5A9-40B6-8CD8-ECC952C9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5757" y="3791164"/>
            <a:ext cx="11784459" cy="23066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56386-4B4F-4571-8766-4EA3A879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7559-0147-469A-A6F7-66E69B53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73DF5-97F1-4585-8A91-0517A008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061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BD2A52-1E2E-405E-92C5-80F1BEB55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33C4574-1368-4E83-AC16-9EC3A9804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6C1E84-9D04-484B-85DF-B3C7CA36F0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32DD813-0762-4700-B2DE-784F6413BC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0ABF651-205F-4CA6-BEF1-5E3949B9A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6FAB05-AE7B-4C9A-9601-8A373F0E9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650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CC7DEC-CA5C-4881-87AD-3FC17A4C2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11A79C7-3562-4FDE-9213-F84C6D853A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7D1066-0CD8-4C88-9379-A10D27AA51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05A3927-16E5-4264-9887-7BD5AF490E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1B992D7-E219-431A-8583-3859DF638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D1FC67-B80D-41EF-BE11-727AC95A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0013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8059DF-E851-485D-BF19-891BAE35C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F655BD7-780B-479E-85ED-784D563C0F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BC243B-82A5-47A2-A188-8A8280C3AE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196431-D329-47EE-9E7B-A537026C3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5F12F5-13CA-4C3E-8A76-5FC9B5E8A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613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CD0B97C-2412-4DDD-A930-F37559F124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44CBB4B-6A48-4A3A-8079-99800589D1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A0E7F6-87D5-4B45-9AFD-A6DC1C9461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137438-3367-4455-A1AC-72C559CF3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96201C-424F-48D5-8AB2-6E870116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423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FD611-32DC-4609-B713-394F859E8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199359"/>
            <a:ext cx="11906250" cy="1004092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585ECF-B5A9-40B6-8CD8-ECC952C9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2536284"/>
            <a:ext cx="11906250" cy="2683416"/>
          </a:xfrm>
        </p:spPr>
        <p:txBody>
          <a:bodyPr>
            <a:normAutofit/>
          </a:bodyPr>
          <a:lstStyle>
            <a:lvl1pPr marL="0" indent="0" algn="ctr">
              <a:buNone/>
              <a:defRPr sz="5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56386-4B4F-4571-8766-4EA3A879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7559-0147-469A-A6F7-66E69B53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73DF5-97F1-4585-8A91-0517A008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58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FD611-32DC-4609-B713-394F859E8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875" y="1199359"/>
            <a:ext cx="11906250" cy="1004092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585ECF-B5A9-40B6-8CD8-ECC952C9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875" y="2536284"/>
            <a:ext cx="11906250" cy="2683416"/>
          </a:xfrm>
        </p:spPr>
        <p:txBody>
          <a:bodyPr>
            <a:normAutofit/>
          </a:bodyPr>
          <a:lstStyle>
            <a:lvl1pPr marL="0" indent="0" algn="ctr">
              <a:buNone/>
              <a:defRPr sz="5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056386-4B4F-4571-8766-4EA3A879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CA7559-0147-469A-A6F7-66E69B536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73DF5-97F1-4585-8A91-0517A008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362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9C5DD4-F635-4693-9B84-A6591E542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97" y="136525"/>
            <a:ext cx="11971606" cy="54790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F5186C-1B78-46F7-BCFE-A2C9A6A50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97" y="852755"/>
            <a:ext cx="11971606" cy="4880224"/>
          </a:xfrm>
        </p:spPr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E46868-AC9D-4CD7-B325-ED34FFE667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4A40C0-ADB6-4E36-B33D-1439BD24E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988859-4AB2-4ABA-B1B6-967DC49DE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35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BCD1FE-4560-40F1-B20D-941EB43C9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E84CB7-30F5-481A-8AC0-6B2A3A6BC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FF17A7-1E26-4B5C-A526-B60C8EB632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B3028A-AE4E-499A-88B5-0CDFB0B72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634440-E710-4A36-9087-C45B20754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88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E4ED2D-CE13-44AF-A7DA-11FBC1705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7" y="184149"/>
            <a:ext cx="11910645" cy="57613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319D8F-ED86-461A-BE61-60FCCA8FB5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0677" y="939676"/>
            <a:ext cx="5879123" cy="4885771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BD042BE-4176-43FE-B888-BFA6643BE9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939675"/>
            <a:ext cx="5879123" cy="4885772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9C86B7-CB36-4E99-A050-82BFD4408C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5473AAC-5E2E-417F-8FE1-3A844A658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397099-FB14-44EA-816F-B0F124C5D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725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609FA7-068E-4247-9F29-4F280612C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6044796-4D7E-4231-BDB8-21B19CBBE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81422EA-EA8C-4F45-BD85-05B5F1FEC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2FA954E-88D2-45F1-B016-E927F4E9AA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A50E84-F4F0-4846-B2B7-F7F12FEF6E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74B5D9C-7E9A-4463-8082-56B21ADF32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2B1F921-32B2-45BE-B7FC-6D66757C2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0E837BE-112D-4C68-AE1F-0E3BFBB32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410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7A021E-C193-40C8-B8F8-A86EB877D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78CE2E-4363-41E3-AEDC-FCC48DB16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2E3F4F-B261-4D7B-BF66-EA8A1BFF5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66875A-DC43-4D83-ABBF-545E18B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8111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37D552B-F546-4549-AAEC-A7E99BF684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253456"/>
          </a:xfrm>
          <a:prstGeom prst="rect">
            <a:avLst/>
          </a:prstGeom>
        </p:spPr>
        <p:txBody>
          <a:bodyPr/>
          <a:lstStyle/>
          <a:p>
            <a:fld id="{FFFBA80D-AB46-4101-919A-EF61A53F806B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AB565E5-8C61-44F1-9A51-6B112AF3B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F6E13B-088F-4511-8049-CD87BAEA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344C3A-F180-4C13-90EC-22231215B0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36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pixabay.com/en/penguin-cute-sit-comic-small-bird-308009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B1864F3-6413-4CF9-AA8E-24CE27436920}"/>
              </a:ext>
            </a:extLst>
          </p:cNvPr>
          <p:cNvSpPr/>
          <p:nvPr userDrawn="1"/>
        </p:nvSpPr>
        <p:spPr>
          <a:xfrm>
            <a:off x="0" y="6492875"/>
            <a:ext cx="12192000" cy="34384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ぺんぎん・ラボ</a:t>
            </a:r>
            <a:endParaRPr kumimoji="1" lang="ja-JP" altLang="en-US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7727050-96A7-47F2-8663-67D1EA234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97" y="101957"/>
            <a:ext cx="11971606" cy="6686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39C0F2-662F-4DF4-81D8-484C7318E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197" y="865443"/>
            <a:ext cx="11971606" cy="5308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5" name="図 4" descr="挿絵, 光 が含まれている画像&#10;&#10;自動的に生成された説明">
            <a:extLst>
              <a:ext uri="{FF2B5EF4-FFF2-40B4-BE49-F238E27FC236}">
                <a16:creationId xmlns:a16="http://schemas.microsoft.com/office/drawing/2014/main" id="{2C05C823-2337-4628-A4CD-8A7A4F4DC6D3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6"/>
              </a:ext>
            </a:extLst>
          </a:blip>
          <a:stretch>
            <a:fillRect/>
          </a:stretch>
        </p:blipFill>
        <p:spPr>
          <a:xfrm>
            <a:off x="0" y="6345458"/>
            <a:ext cx="422031" cy="50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039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4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8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.png"/><Relationship Id="rId3" Type="http://schemas.openxmlformats.org/officeDocument/2006/relationships/slide" Target="slide10.xml"/><Relationship Id="rId12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11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FEC2D1D7-1B26-4EA2-9BD2-B590703F83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000" dirty="0"/>
              <a:t>ＣＢＩ研究会　</a:t>
            </a:r>
            <a:r>
              <a:rPr lang="en-US" altLang="ja-JP" sz="6000" dirty="0"/>
              <a:t>2021</a:t>
            </a:r>
            <a:r>
              <a:rPr lang="ja-JP" altLang="en-US" sz="6000" dirty="0"/>
              <a:t>年</a:t>
            </a:r>
            <a:r>
              <a:rPr lang="en-US" altLang="ja-JP" dirty="0"/>
              <a:t>4</a:t>
            </a:r>
            <a:r>
              <a:rPr lang="ja-JP" altLang="en-US" sz="6000" dirty="0"/>
              <a:t>月例会</a:t>
            </a:r>
            <a:endParaRPr kumimoji="1" lang="ja-JP" altLang="en-US" sz="6000" dirty="0"/>
          </a:p>
        </p:txBody>
      </p:sp>
      <p:sp>
        <p:nvSpPr>
          <p:cNvPr id="6" name="字幕 5">
            <a:extLst>
              <a:ext uri="{FF2B5EF4-FFF2-40B4-BE49-F238E27FC236}">
                <a16:creationId xmlns:a16="http://schemas.microsoft.com/office/drawing/2014/main" id="{F1345F0F-75FE-4FED-B477-E74BC3FE91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5757" y="3791165"/>
            <a:ext cx="11784459" cy="2076236"/>
          </a:xfrm>
        </p:spPr>
        <p:txBody>
          <a:bodyPr anchor="b">
            <a:normAutofit/>
          </a:bodyPr>
          <a:lstStyle/>
          <a:p>
            <a:r>
              <a:rPr lang="ja-JP" altLang="en-US" dirty="0"/>
              <a:t>Ｚｏｏｍ会議</a:t>
            </a:r>
            <a:endParaRPr lang="en-US" altLang="ja-JP" dirty="0"/>
          </a:p>
          <a:p>
            <a:r>
              <a:rPr lang="en-US" altLang="ja-JP" dirty="0"/>
              <a:t>2021.4.17</a:t>
            </a:r>
          </a:p>
        </p:txBody>
      </p:sp>
    </p:spTree>
    <p:extLst>
      <p:ext uri="{BB962C8B-B14F-4D97-AF65-F5344CB8AC3E}">
        <p14:creationId xmlns:p14="http://schemas.microsoft.com/office/powerpoint/2010/main" val="103377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F7B1C6-4F52-4F88-AED7-71F7E687C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例会予定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014245-73A0-4789-B833-7B00A8D5F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>
                <a:solidFill>
                  <a:srgbClr val="0070C0"/>
                </a:solidFill>
              </a:rPr>
              <a:t>5</a:t>
            </a:r>
            <a:r>
              <a:rPr kumimoji="1" lang="ja-JP" altLang="en-US" dirty="0">
                <a:solidFill>
                  <a:srgbClr val="0070C0"/>
                </a:solidFill>
              </a:rPr>
              <a:t>月例会</a:t>
            </a:r>
            <a:r>
              <a:rPr kumimoji="1" lang="en-US" altLang="ja-JP" dirty="0">
                <a:solidFill>
                  <a:srgbClr val="0070C0"/>
                </a:solidFill>
              </a:rPr>
              <a:t>						</a:t>
            </a:r>
            <a:r>
              <a:rPr kumimoji="1" lang="en-US" altLang="ja-JP" dirty="0"/>
              <a:t>【</a:t>
            </a:r>
            <a:r>
              <a:rPr lang="ja-JP" altLang="en-US" dirty="0">
                <a:solidFill>
                  <a:srgbClr val="FF0000"/>
                </a:solidFill>
              </a:rPr>
              <a:t>発表募集中</a:t>
            </a:r>
            <a:r>
              <a:rPr kumimoji="1" lang="en-US" altLang="ja-JP" dirty="0"/>
              <a:t>】</a:t>
            </a:r>
          </a:p>
          <a:p>
            <a:pPr lvl="1"/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15</a:t>
            </a:r>
            <a:r>
              <a:rPr lang="ja-JP" altLang="en-US" dirty="0"/>
              <a:t>日（土）　午後</a:t>
            </a:r>
            <a:r>
              <a:rPr lang="en-US" altLang="ja-JP" dirty="0"/>
              <a:t>3</a:t>
            </a:r>
            <a:r>
              <a:rPr lang="ja-JP" altLang="en-US" dirty="0"/>
              <a:t>時～</a:t>
            </a:r>
            <a:endParaRPr lang="en-US" altLang="ja-JP" dirty="0"/>
          </a:p>
          <a:p>
            <a:pPr lvl="1"/>
            <a:r>
              <a:rPr kumimoji="1" lang="en-US" altLang="ja-JP" dirty="0"/>
              <a:t>Zoom</a:t>
            </a:r>
            <a:r>
              <a:rPr kumimoji="1" lang="ja-JP" altLang="en-US" dirty="0"/>
              <a:t>会議</a:t>
            </a:r>
            <a:endParaRPr kumimoji="1" lang="en-US" altLang="ja-JP" dirty="0"/>
          </a:p>
          <a:p>
            <a:r>
              <a:rPr lang="en-US" altLang="ja-JP" dirty="0">
                <a:solidFill>
                  <a:schemeClr val="accent5">
                    <a:lumMod val="75000"/>
                  </a:schemeClr>
                </a:solidFill>
              </a:rPr>
              <a:t>6</a:t>
            </a:r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月例会　　　　　　　　　</a:t>
            </a:r>
            <a:r>
              <a:rPr lang="en-US" altLang="ja-JP" dirty="0">
                <a:solidFill>
                  <a:schemeClr val="accent5">
                    <a:lumMod val="75000"/>
                  </a:schemeClr>
                </a:solidFill>
              </a:rPr>
              <a:t>				</a:t>
            </a:r>
            <a:r>
              <a:rPr lang="en-US" altLang="ja-JP" dirty="0"/>
              <a:t>【</a:t>
            </a:r>
            <a:r>
              <a:rPr lang="ja-JP" altLang="en-US" dirty="0">
                <a:solidFill>
                  <a:srgbClr val="FF0000"/>
                </a:solidFill>
              </a:rPr>
              <a:t>発表募集中</a:t>
            </a:r>
            <a:r>
              <a:rPr lang="en-US" altLang="ja-JP" dirty="0"/>
              <a:t>】</a:t>
            </a:r>
            <a:endParaRPr lang="en-US" altLang="ja-JP" dirty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altLang="ja-JP" dirty="0"/>
              <a:t>5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19</a:t>
            </a:r>
            <a:r>
              <a:rPr kumimoji="1" lang="ja-JP" altLang="en-US" dirty="0"/>
              <a:t>日（土）　午後</a:t>
            </a:r>
            <a:r>
              <a:rPr kumimoji="1" lang="en-US" altLang="ja-JP" dirty="0"/>
              <a:t>3</a:t>
            </a:r>
            <a:r>
              <a:rPr kumimoji="1" lang="ja-JP" altLang="en-US" dirty="0"/>
              <a:t>時～</a:t>
            </a:r>
            <a:endParaRPr kumimoji="1" lang="en-US" altLang="ja-JP" dirty="0"/>
          </a:p>
          <a:p>
            <a:pPr lvl="1"/>
            <a:r>
              <a:rPr lang="en-US" altLang="ja-JP" dirty="0"/>
              <a:t>Zoom</a:t>
            </a:r>
            <a:r>
              <a:rPr lang="ja-JP" altLang="en-US" dirty="0"/>
              <a:t>会議</a:t>
            </a:r>
            <a:endParaRPr lang="en-US" altLang="ja-JP" dirty="0"/>
          </a:p>
          <a:p>
            <a:r>
              <a:rPr lang="en-US" altLang="ja-JP" dirty="0">
                <a:solidFill>
                  <a:schemeClr val="accent5">
                    <a:lumMod val="75000"/>
                  </a:schemeClr>
                </a:solidFill>
              </a:rPr>
              <a:t>7</a:t>
            </a:r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月例会　　　　　　　　　</a:t>
            </a:r>
            <a:r>
              <a:rPr lang="en-US" altLang="ja-JP" dirty="0">
                <a:solidFill>
                  <a:schemeClr val="accent5">
                    <a:lumMod val="75000"/>
                  </a:schemeClr>
                </a:solidFill>
              </a:rPr>
              <a:t>				</a:t>
            </a:r>
            <a:r>
              <a:rPr lang="en-US" altLang="ja-JP" dirty="0"/>
              <a:t>【</a:t>
            </a:r>
            <a:r>
              <a:rPr lang="ja-JP" altLang="en-US" dirty="0">
                <a:solidFill>
                  <a:srgbClr val="FF0000"/>
                </a:solidFill>
              </a:rPr>
              <a:t>発表募集中</a:t>
            </a:r>
            <a:r>
              <a:rPr lang="en-US" altLang="ja-JP" dirty="0"/>
              <a:t>】</a:t>
            </a:r>
            <a:endParaRPr lang="en-US" altLang="ja-JP" dirty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17</a:t>
            </a:r>
            <a:r>
              <a:rPr lang="ja-JP" altLang="en-US" dirty="0"/>
              <a:t>日（土）　午後</a:t>
            </a:r>
            <a:r>
              <a:rPr lang="en-US" altLang="ja-JP" dirty="0"/>
              <a:t>3</a:t>
            </a:r>
            <a:r>
              <a:rPr lang="ja-JP" altLang="en-US" dirty="0"/>
              <a:t>時～</a:t>
            </a:r>
            <a:endParaRPr lang="en-US" altLang="ja-JP" dirty="0"/>
          </a:p>
          <a:p>
            <a:pPr lvl="1"/>
            <a:r>
              <a:rPr lang="en-US" altLang="ja-JP" dirty="0"/>
              <a:t>Zoom</a:t>
            </a:r>
            <a:r>
              <a:rPr lang="ja-JP" altLang="en-US" dirty="0"/>
              <a:t>会議</a:t>
            </a: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6" name="スライド ズーム 5">
                <a:extLst>
                  <a:ext uri="{FF2B5EF4-FFF2-40B4-BE49-F238E27FC236}">
                    <a16:creationId xmlns:a16="http://schemas.microsoft.com/office/drawing/2014/main" id="{2346697E-3163-44D2-B11A-0D311F1C9AD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0887155"/>
                  </p:ext>
                </p:extLst>
              </p:nvPr>
            </p:nvGraphicFramePr>
            <p:xfrm>
              <a:off x="10542494" y="5940176"/>
              <a:ext cx="1470213" cy="469652"/>
            </p:xfrm>
            <a:graphic>
              <a:graphicData uri="http://schemas.microsoft.com/office/powerpoint/2016/slidezoom">
                <pslz:sldZm>
                  <pslz:sldZmObj sldId="653" cId="1210345904">
                    <pslz:zmPr id="{36D292BC-EF13-4F3F-AFCE-69B2307B08CE}" returnToParent="0" imageType="cover" transitionDur="1000">
                      <p166:blipFill xmlns:p166="http://schemas.microsoft.com/office/powerpoint/2016/6/main"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470213" cy="469652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6" name="スライド ズーム 5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2346697E-3163-44D2-B11A-0D311F1C9AD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42494" y="5940176"/>
                <a:ext cx="1470213" cy="469652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6860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76DD34-B996-4421-AB42-454972BA3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/>
              <a:t>終了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43EEF2-20CA-4E7C-87BD-2CD12D2AF5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kumimoji="1" lang="ja-JP" altLang="en-US" dirty="0"/>
              <a:t>ありがとうございました</a:t>
            </a:r>
          </a:p>
        </p:txBody>
      </p:sp>
    </p:spTree>
    <p:extLst>
      <p:ext uri="{BB962C8B-B14F-4D97-AF65-F5344CB8AC3E}">
        <p14:creationId xmlns:p14="http://schemas.microsoft.com/office/powerpoint/2010/main" val="198190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4B9CB956-BDBB-4201-9E11-BCEB2EFAD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ＣＢＩ研</a:t>
            </a:r>
            <a:r>
              <a:rPr lang="en-US" altLang="ja-JP" dirty="0"/>
              <a:t>2021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月例会　時程　　　</a:t>
            </a:r>
            <a:r>
              <a:rPr lang="en-US" altLang="ja-JP" dirty="0"/>
              <a:t>2021.4.17</a:t>
            </a:r>
            <a:endParaRPr lang="ja-JP" altLang="en-US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FD9AE77B-BFD7-4DC8-B54A-CE87A8D8C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97" y="780836"/>
            <a:ext cx="10571055" cy="5566176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15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：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00	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例会開始　参加者より一言</a:t>
            </a:r>
            <a:endParaRPr lang="en-US" altLang="ja-JP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altLang="ja-JP" dirty="0"/>
              <a:t>15</a:t>
            </a:r>
            <a:r>
              <a:rPr lang="ja-JP" altLang="en-US" dirty="0"/>
              <a:t>：</a:t>
            </a:r>
            <a:r>
              <a:rPr lang="en-US" altLang="ja-JP" dirty="0"/>
              <a:t>10	</a:t>
            </a:r>
            <a:r>
              <a:rPr lang="en-US" altLang="ja-JP" dirty="0" err="1"/>
              <a:t>CoE</a:t>
            </a:r>
            <a:r>
              <a:rPr lang="en-US" altLang="ja-JP" dirty="0"/>
              <a:t>(</a:t>
            </a:r>
            <a:r>
              <a:rPr lang="ja-JP" altLang="en-US" dirty="0"/>
              <a:t>あてる君</a:t>
            </a:r>
            <a:r>
              <a:rPr lang="en-US" altLang="ja-JP" dirty="0"/>
              <a:t>)</a:t>
            </a:r>
            <a:r>
              <a:rPr lang="ja-JP" altLang="en-US" dirty="0"/>
              <a:t>　その後</a:t>
            </a:r>
            <a:br>
              <a:rPr lang="en-US" altLang="ja-JP" dirty="0"/>
            </a:br>
            <a:r>
              <a:rPr lang="en-US" altLang="ja-JP" dirty="0"/>
              <a:t>		</a:t>
            </a:r>
            <a:r>
              <a:rPr lang="ja-JP" altLang="en-US" dirty="0">
                <a:solidFill>
                  <a:schemeClr val="accent6">
                    <a:lumMod val="50000"/>
                  </a:schemeClr>
                </a:solidFill>
              </a:rPr>
              <a:t>横井</a:t>
            </a:r>
            <a:endParaRPr lang="en-US" altLang="ja-JP" dirty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en-US" altLang="ja-JP" dirty="0"/>
              <a:t>15</a:t>
            </a:r>
            <a:r>
              <a:rPr lang="ja-JP" altLang="en-US" dirty="0"/>
              <a:t>：</a:t>
            </a:r>
            <a:r>
              <a:rPr lang="en-US" altLang="ja-JP" dirty="0"/>
              <a:t>45	Newton</a:t>
            </a:r>
            <a:r>
              <a:rPr lang="ja-JP" altLang="en-US" dirty="0"/>
              <a:t>の運動の法則の因果関係について</a:t>
            </a:r>
            <a:br>
              <a:rPr lang="en-US" altLang="ja-JP" dirty="0"/>
            </a:br>
            <a:r>
              <a:rPr lang="en-US" altLang="ja-JP" dirty="0"/>
              <a:t>		</a:t>
            </a:r>
            <a:r>
              <a:rPr lang="ja-JP" altLang="en-US" dirty="0"/>
              <a:t>オンライン討論</a:t>
            </a:r>
            <a:br>
              <a:rPr lang="en-US" altLang="ja-JP" dirty="0"/>
            </a:br>
            <a:r>
              <a:rPr lang="en-US" altLang="ja-JP" dirty="0"/>
              <a:t>		</a:t>
            </a:r>
            <a:r>
              <a:rPr lang="ja-JP" altLang="en-US" dirty="0"/>
              <a:t>赤間</a:t>
            </a:r>
            <a:r>
              <a:rPr lang="ja-JP" altLang="en-US" dirty="0">
                <a:solidFill>
                  <a:schemeClr val="accent6">
                    <a:lumMod val="50000"/>
                  </a:schemeClr>
                </a:solidFill>
              </a:rPr>
              <a:t>先生</a:t>
            </a:r>
          </a:p>
          <a:p>
            <a:pPr lvl="1"/>
            <a:r>
              <a:rPr lang="en-US" altLang="ja-JP" dirty="0"/>
              <a:t>16</a:t>
            </a:r>
            <a:r>
              <a:rPr lang="ja-JP" altLang="en-US" dirty="0"/>
              <a:t>：</a:t>
            </a:r>
            <a:r>
              <a:rPr lang="en-US" altLang="ja-JP" dirty="0"/>
              <a:t>30	</a:t>
            </a:r>
            <a:r>
              <a:rPr lang="ja-JP" altLang="en-US" dirty="0"/>
              <a:t>速い掲示板の改良</a:t>
            </a:r>
            <a:br>
              <a:rPr lang="en-US" altLang="ja-JP" dirty="0"/>
            </a:br>
            <a:r>
              <a:rPr lang="en-US" altLang="ja-JP" dirty="0"/>
              <a:t>		</a:t>
            </a:r>
            <a:r>
              <a:rPr lang="ja-JP" altLang="en-US" dirty="0"/>
              <a:t>木下</a:t>
            </a:r>
            <a:r>
              <a:rPr lang="ja-JP" altLang="en-US" dirty="0">
                <a:solidFill>
                  <a:schemeClr val="accent6">
                    <a:lumMod val="50000"/>
                  </a:schemeClr>
                </a:solidFill>
              </a:rPr>
              <a:t>先生</a:t>
            </a:r>
          </a:p>
          <a:p>
            <a:pPr lvl="1"/>
            <a:r>
              <a:rPr lang="en-US" altLang="ja-JP" dirty="0"/>
              <a:t>17</a:t>
            </a:r>
            <a:r>
              <a:rPr lang="ja-JP" altLang="en-US" dirty="0"/>
              <a:t>：</a:t>
            </a:r>
            <a:r>
              <a:rPr lang="en-US" altLang="ja-JP" dirty="0"/>
              <a:t>15	</a:t>
            </a:r>
            <a:r>
              <a:rPr lang="ja-JP" altLang="en-US" dirty="0"/>
              <a:t>予備</a:t>
            </a:r>
            <a:endParaRPr lang="ja-JP" altLang="en-US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18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：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00  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オンライン飲み会・おしゃべり会</a:t>
            </a:r>
            <a:endParaRPr lang="en-US" altLang="ja-JP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18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：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00	1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次会</a:t>
            </a:r>
            <a:endParaRPr lang="en-US" altLang="ja-JP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18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：</a:t>
            </a:r>
            <a:r>
              <a:rPr lang="en-US" altLang="ja-JP" dirty="0">
                <a:solidFill>
                  <a:schemeClr val="accent5">
                    <a:lumMod val="50000"/>
                  </a:schemeClr>
                </a:solidFill>
              </a:rPr>
              <a:t>45	2</a:t>
            </a:r>
            <a:r>
              <a:rPr lang="ja-JP" altLang="en-US" dirty="0">
                <a:solidFill>
                  <a:schemeClr val="accent5">
                    <a:lumMod val="50000"/>
                  </a:schemeClr>
                </a:solidFill>
              </a:rPr>
              <a:t>次会（予備）</a:t>
            </a:r>
          </a:p>
          <a:p>
            <a:pPr lvl="1"/>
            <a:endParaRPr lang="ja-JP" altLang="en-US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8" name="スライド ズーム 7">
                <a:extLst>
                  <a:ext uri="{FF2B5EF4-FFF2-40B4-BE49-F238E27FC236}">
                    <a16:creationId xmlns:a16="http://schemas.microsoft.com/office/drawing/2014/main" id="{BA237159-E651-4C34-8D76-943D4C7DFE3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17400210"/>
                  </p:ext>
                </p:extLst>
              </p:nvPr>
            </p:nvGraphicFramePr>
            <p:xfrm>
              <a:off x="10681252" y="780836"/>
              <a:ext cx="1372269" cy="438364"/>
            </p:xfrm>
            <a:graphic>
              <a:graphicData uri="http://schemas.microsoft.com/office/powerpoint/2016/slidezoom">
                <pslz:sldZm>
                  <pslz:sldZmObj sldId="654" cId="868606952">
                    <pslz:zmPr id="{6419BD12-6833-45C2-97A2-80E2368FA9B3}" returnToParent="0" imageType="cover" transitionDur="1000">
                      <p166:blipFill xmlns:p166="http://schemas.microsoft.com/office/powerpoint/2016/6/main"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372269" cy="438364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8" name="スライド ズーム 7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BA237159-E651-4C34-8D76-943D4C7DFE3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81252" y="780836"/>
                <a:ext cx="1372269" cy="438364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0" name="スライド ズーム 9">
                <a:extLst>
                  <a:ext uri="{FF2B5EF4-FFF2-40B4-BE49-F238E27FC236}">
                    <a16:creationId xmlns:a16="http://schemas.microsoft.com/office/drawing/2014/main" id="{81C64F2C-9D67-4F75-9A07-1C7CA90D850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49616370"/>
                  </p:ext>
                </p:extLst>
              </p:nvPr>
            </p:nvGraphicFramePr>
            <p:xfrm>
              <a:off x="10871568" y="6072775"/>
              <a:ext cx="1143699" cy="370643"/>
            </p:xfrm>
            <a:graphic>
              <a:graphicData uri="http://schemas.microsoft.com/office/powerpoint/2016/slidezoom">
                <pslz:sldZm>
                  <pslz:sldZmObj sldId="658" cId="1981903322">
                    <pslz:zmPr id="{3A5CB9B8-5992-4465-8387-8FB1559853C4}" returnToParent="0" imageType="cover" transitionDur="1000">
                      <p166:blipFill xmlns:p166="http://schemas.microsoft.com/office/powerpoint/2016/6/main"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143699" cy="370643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0" name="スライド ズーム 9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81C64F2C-9D67-4F75-9A07-1C7CA90D850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71568" y="6072775"/>
                <a:ext cx="1143699" cy="370643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3" name="スライド ズーム 2">
                <a:extLst>
                  <a:ext uri="{FF2B5EF4-FFF2-40B4-BE49-F238E27FC236}">
                    <a16:creationId xmlns:a16="http://schemas.microsoft.com/office/drawing/2014/main" id="{E3963B59-D471-410D-A696-4FBBE5BE8A3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20907190"/>
                  </p:ext>
                </p:extLst>
              </p:nvPr>
            </p:nvGraphicFramePr>
            <p:xfrm>
              <a:off x="10681252" y="1706394"/>
              <a:ext cx="1411042" cy="370643"/>
            </p:xfrm>
            <a:graphic>
              <a:graphicData uri="http://schemas.microsoft.com/office/powerpoint/2016/slidezoom">
                <pslz:sldZm>
                  <pslz:sldZmObj sldId="697" cId="2368532764">
                    <pslz:zmPr id="{64A1AA54-E55A-4D5F-A01F-C0DC9864CC11}" returnToParent="0" imageType="cover" transitionDur="1000">
                      <p166:blipFill xmlns:p166="http://schemas.microsoft.com/office/powerpoint/2016/6/main"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411042" cy="370643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3" name="スライド ズーム 2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id="{E3963B59-D471-410D-A696-4FBBE5BE8A3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81252" y="1706394"/>
                <a:ext cx="1411042" cy="370643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1034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52BE67-19FC-4CF8-9A3B-E34951D1D192}"/>
              </a:ext>
            </a:extLst>
          </p:cNvPr>
          <p:cNvSpPr txBox="1"/>
          <p:nvPr/>
        </p:nvSpPr>
        <p:spPr>
          <a:xfrm>
            <a:off x="2482552" y="647252"/>
            <a:ext cx="88082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>
                <a:solidFill>
                  <a:schemeClr val="bg1"/>
                </a:solidFill>
              </a:rPr>
              <a:t>今日の横井の発表</a:t>
            </a:r>
            <a:endParaRPr kumimoji="1" lang="en-US" altLang="ja-JP" sz="40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テーマ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rgbClr val="FFFF00"/>
                </a:solidFill>
              </a:rPr>
              <a:t>コロナ感染症対策中！演示実験をライブ配信</a:t>
            </a:r>
            <a:endParaRPr lang="en-US" altLang="ja-JP" sz="3200" dirty="0">
              <a:solidFill>
                <a:srgbClr val="FFFF00"/>
              </a:solidFill>
            </a:endParaRPr>
          </a:p>
          <a:p>
            <a:endParaRPr lang="en-US" altLang="ja-JP" sz="32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ビデオを見せる代わりに演示実験をライブ配信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しようという考え方で授業実践をしました</a:t>
            </a:r>
            <a:endParaRPr lang="en-US" altLang="ja-JP" sz="3200" dirty="0">
              <a:solidFill>
                <a:schemeClr val="bg1"/>
              </a:solidFill>
            </a:endParaRPr>
          </a:p>
          <a:p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その報告です</a:t>
            </a:r>
            <a:endParaRPr kumimoji="1" lang="en-US" altLang="ja-JP" sz="3200" dirty="0">
              <a:solidFill>
                <a:schemeClr val="bg1"/>
              </a:solidFill>
            </a:endParaRPr>
          </a:p>
        </p:txBody>
      </p:sp>
      <p:pic>
        <p:nvPicPr>
          <p:cNvPr id="8" name="図 7" descr="図形, 四角形&#10;&#10;自動的に生成された説明">
            <a:extLst>
              <a:ext uri="{FF2B5EF4-FFF2-40B4-BE49-F238E27FC236}">
                <a16:creationId xmlns:a16="http://schemas.microsoft.com/office/drawing/2014/main" id="{0B197660-19F7-42F7-9543-F3491398D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77"/>
            <a:ext cx="12192000" cy="6858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8F04C82-4342-499A-9744-C2C9CA2A6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03" y="6345892"/>
            <a:ext cx="420660" cy="51210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C85F9FD-295B-43EB-B03C-076CB516442D}"/>
              </a:ext>
            </a:extLst>
          </p:cNvPr>
          <p:cNvSpPr txBox="1"/>
          <p:nvPr/>
        </p:nvSpPr>
        <p:spPr>
          <a:xfrm>
            <a:off x="10203762" y="6460707"/>
            <a:ext cx="1979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ぺんぎん</a:t>
            </a:r>
            <a:r>
              <a:rPr lang="en-US" altLang="ja-JP" sz="2400" b="1" dirty="0">
                <a:solidFill>
                  <a:schemeClr val="bg1"/>
                </a:solidFill>
              </a:rPr>
              <a:t>Lab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BE4CC96-35CA-42F6-8FD5-08EC31114F5D}"/>
              </a:ext>
            </a:extLst>
          </p:cNvPr>
          <p:cNvSpPr txBox="1"/>
          <p:nvPr/>
        </p:nvSpPr>
        <p:spPr>
          <a:xfrm>
            <a:off x="2017059" y="1129553"/>
            <a:ext cx="753122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b="1" dirty="0" err="1">
                <a:solidFill>
                  <a:srgbClr val="FFFF00"/>
                </a:solidFill>
              </a:rPr>
              <a:t>CoE</a:t>
            </a:r>
            <a:r>
              <a:rPr lang="ja-JP" altLang="en-US" sz="7200" b="1" dirty="0">
                <a:solidFill>
                  <a:srgbClr val="FFFF00"/>
                </a:solidFill>
              </a:rPr>
              <a:t>（あてる君）</a:t>
            </a:r>
            <a:endParaRPr lang="en-US" altLang="ja-JP" sz="7200" b="1" dirty="0">
              <a:solidFill>
                <a:srgbClr val="FFFF00"/>
              </a:solidFill>
            </a:endParaRPr>
          </a:p>
          <a:p>
            <a:pPr algn="ctr"/>
            <a:r>
              <a:rPr kumimoji="1" lang="ja-JP" altLang="en-US" sz="7200" b="1" dirty="0">
                <a:solidFill>
                  <a:srgbClr val="FFFF00"/>
                </a:solidFill>
              </a:rPr>
              <a:t>その後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A7F8AE0-2A0E-44C7-9DB9-36597916485D}"/>
              </a:ext>
            </a:extLst>
          </p:cNvPr>
          <p:cNvSpPr txBox="1"/>
          <p:nvPr/>
        </p:nvSpPr>
        <p:spPr>
          <a:xfrm>
            <a:off x="2792512" y="4455441"/>
            <a:ext cx="576952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bg1"/>
                </a:solidFill>
              </a:rPr>
              <a:t>2021.4.17</a:t>
            </a:r>
            <a:r>
              <a:rPr kumimoji="1" lang="ja-JP" altLang="en-US" sz="2800" b="1" dirty="0">
                <a:solidFill>
                  <a:schemeClr val="bg1"/>
                </a:solidFill>
              </a:rPr>
              <a:t>　ＣＢＩ研究会３月例会</a:t>
            </a:r>
            <a:endParaRPr kumimoji="1" lang="en-US" altLang="ja-JP" sz="2800" b="1" dirty="0">
              <a:solidFill>
                <a:schemeClr val="bg1"/>
              </a:solidFill>
            </a:endParaRPr>
          </a:p>
          <a:p>
            <a:pPr algn="ctr"/>
            <a:r>
              <a:rPr lang="ja-JP" altLang="en-US" sz="2800" b="1" dirty="0">
                <a:solidFill>
                  <a:schemeClr val="bg1"/>
                </a:solidFill>
              </a:rPr>
              <a:t>横井　弘</a:t>
            </a:r>
            <a:endParaRPr lang="en-US" altLang="ja-JP" sz="2800" b="1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800" b="1" dirty="0">
                <a:solidFill>
                  <a:schemeClr val="bg1"/>
                </a:solidFill>
              </a:rPr>
              <a:t>文京区立茗台中学校理科支援員</a:t>
            </a:r>
          </a:p>
        </p:txBody>
      </p:sp>
    </p:spTree>
    <p:extLst>
      <p:ext uri="{BB962C8B-B14F-4D97-AF65-F5344CB8AC3E}">
        <p14:creationId xmlns:p14="http://schemas.microsoft.com/office/powerpoint/2010/main" val="2368532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52BE67-19FC-4CF8-9A3B-E34951D1D192}"/>
              </a:ext>
            </a:extLst>
          </p:cNvPr>
          <p:cNvSpPr txBox="1"/>
          <p:nvPr/>
        </p:nvSpPr>
        <p:spPr>
          <a:xfrm>
            <a:off x="2482552" y="647252"/>
            <a:ext cx="88082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>
                <a:solidFill>
                  <a:schemeClr val="bg1"/>
                </a:solidFill>
              </a:rPr>
              <a:t>今日の横井の発表</a:t>
            </a:r>
            <a:endParaRPr kumimoji="1" lang="en-US" altLang="ja-JP" sz="40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テーマ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rgbClr val="FFFF00"/>
                </a:solidFill>
              </a:rPr>
              <a:t>コロナ感染症対策中！演示実験をライブ配信</a:t>
            </a:r>
            <a:endParaRPr lang="en-US" altLang="ja-JP" sz="3200" dirty="0">
              <a:solidFill>
                <a:srgbClr val="FFFF00"/>
              </a:solidFill>
            </a:endParaRPr>
          </a:p>
          <a:p>
            <a:endParaRPr lang="en-US" altLang="ja-JP" sz="32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ビデオを見せる代わりに演示実験をライブ配信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しようという考え方で授業実践をしました</a:t>
            </a:r>
            <a:endParaRPr lang="en-US" altLang="ja-JP" sz="3200" dirty="0">
              <a:solidFill>
                <a:schemeClr val="bg1"/>
              </a:solidFill>
            </a:endParaRPr>
          </a:p>
          <a:p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その報告です</a:t>
            </a:r>
            <a:endParaRPr kumimoji="1" lang="en-US" altLang="ja-JP" sz="3200" dirty="0">
              <a:solidFill>
                <a:schemeClr val="bg1"/>
              </a:solidFill>
            </a:endParaRPr>
          </a:p>
        </p:txBody>
      </p:sp>
      <p:pic>
        <p:nvPicPr>
          <p:cNvPr id="8" name="図 7" descr="図形, 四角形&#10;&#10;自動的に生成された説明">
            <a:extLst>
              <a:ext uri="{FF2B5EF4-FFF2-40B4-BE49-F238E27FC236}">
                <a16:creationId xmlns:a16="http://schemas.microsoft.com/office/drawing/2014/main" id="{0B197660-19F7-42F7-9543-F3491398D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65" y="0"/>
            <a:ext cx="12192000" cy="6858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8F04C82-4342-499A-9744-C2C9CA2A6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03" y="6345892"/>
            <a:ext cx="420660" cy="51210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C85F9FD-295B-43EB-B03C-076CB516442D}"/>
              </a:ext>
            </a:extLst>
          </p:cNvPr>
          <p:cNvSpPr txBox="1"/>
          <p:nvPr/>
        </p:nvSpPr>
        <p:spPr>
          <a:xfrm>
            <a:off x="10203762" y="6460707"/>
            <a:ext cx="1979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ぺんぎん</a:t>
            </a:r>
            <a:r>
              <a:rPr lang="en-US" altLang="ja-JP" sz="2400" b="1" dirty="0">
                <a:solidFill>
                  <a:schemeClr val="bg1"/>
                </a:solidFill>
              </a:rPr>
              <a:t>Lab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BE4CC96-35CA-42F6-8FD5-08EC31114F5D}"/>
              </a:ext>
            </a:extLst>
          </p:cNvPr>
          <p:cNvSpPr txBox="1"/>
          <p:nvPr/>
        </p:nvSpPr>
        <p:spPr>
          <a:xfrm>
            <a:off x="191578" y="259542"/>
            <a:ext cx="5695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00" b="1" dirty="0" err="1">
                <a:solidFill>
                  <a:srgbClr val="FFFF00"/>
                </a:solidFill>
              </a:rPr>
              <a:t>CoE</a:t>
            </a:r>
            <a:r>
              <a:rPr lang="ja-JP" altLang="en-US" sz="5400" b="1" dirty="0">
                <a:solidFill>
                  <a:srgbClr val="FFFF00"/>
                </a:solidFill>
              </a:rPr>
              <a:t>（あてる君）</a:t>
            </a:r>
            <a:endParaRPr lang="en-US" altLang="ja-JP" sz="5400" b="1" dirty="0"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8E372D-ABF2-4911-8AF9-6EF1F866EE18}"/>
              </a:ext>
            </a:extLst>
          </p:cNvPr>
          <p:cNvSpPr txBox="1"/>
          <p:nvPr/>
        </p:nvSpPr>
        <p:spPr>
          <a:xfrm>
            <a:off x="727969" y="1376039"/>
            <a:ext cx="7972148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solidFill>
                  <a:schemeClr val="bg1"/>
                </a:solidFill>
              </a:rPr>
              <a:t>CoEv0.10</a:t>
            </a:r>
          </a:p>
          <a:p>
            <a:r>
              <a:rPr kumimoji="1" lang="en-US" altLang="ja-JP" sz="3600" dirty="0">
                <a:solidFill>
                  <a:schemeClr val="bg1"/>
                </a:solidFill>
              </a:rPr>
              <a:t>		</a:t>
            </a:r>
            <a:r>
              <a:rPr kumimoji="1" lang="ja-JP" altLang="en-US" sz="4400" dirty="0">
                <a:solidFill>
                  <a:srgbClr val="FFFF00"/>
                </a:solidFill>
              </a:rPr>
              <a:t>概要</a:t>
            </a:r>
            <a:endParaRPr kumimoji="1" lang="en-US" altLang="ja-JP" sz="4400" dirty="0">
              <a:solidFill>
                <a:srgbClr val="FFFF00"/>
              </a:solidFill>
            </a:endParaRPr>
          </a:p>
          <a:p>
            <a:r>
              <a:rPr lang="ja-JP" altLang="en-US" sz="3600" dirty="0">
                <a:solidFill>
                  <a:schemeClr val="bg1"/>
                </a:solidFill>
              </a:rPr>
              <a:t>教員が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lang="en-US" altLang="ja-JP" sz="3600" dirty="0">
                <a:solidFill>
                  <a:schemeClr val="bg1"/>
                </a:solidFill>
              </a:rPr>
              <a:t>	</a:t>
            </a:r>
            <a:r>
              <a:rPr lang="ja-JP" altLang="en-US" sz="3600" dirty="0">
                <a:solidFill>
                  <a:schemeClr val="bg1"/>
                </a:solidFill>
              </a:rPr>
              <a:t>授業中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lang="en-US" altLang="ja-JP" sz="3600" dirty="0">
                <a:solidFill>
                  <a:schemeClr val="bg1"/>
                </a:solidFill>
              </a:rPr>
              <a:t>	</a:t>
            </a:r>
            <a:r>
              <a:rPr lang="ja-JP" altLang="en-US" sz="3600" dirty="0">
                <a:solidFill>
                  <a:schemeClr val="bg1"/>
                </a:solidFill>
              </a:rPr>
              <a:t>タブレット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lang="en-US" altLang="ja-JP" sz="3600" dirty="0">
                <a:solidFill>
                  <a:schemeClr val="bg1"/>
                </a:solidFill>
              </a:rPr>
              <a:t>		</a:t>
            </a:r>
            <a:r>
              <a:rPr lang="ja-JP" altLang="en-US" sz="3600" dirty="0">
                <a:solidFill>
                  <a:schemeClr val="bg1"/>
                </a:solidFill>
              </a:rPr>
              <a:t>指名する生徒の決定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lang="en-US" altLang="ja-JP" sz="3600" dirty="0">
                <a:solidFill>
                  <a:schemeClr val="bg1"/>
                </a:solidFill>
              </a:rPr>
              <a:t>		</a:t>
            </a:r>
            <a:r>
              <a:rPr lang="ja-JP" altLang="en-US" sz="3600" dirty="0">
                <a:solidFill>
                  <a:schemeClr val="bg1"/>
                </a:solidFill>
              </a:rPr>
              <a:t>評価を記録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lang="en-US" altLang="ja-JP" sz="3600" dirty="0">
                <a:solidFill>
                  <a:schemeClr val="bg1"/>
                </a:solidFill>
              </a:rPr>
              <a:t>			</a:t>
            </a:r>
            <a:r>
              <a:rPr lang="ja-JP" altLang="en-US" sz="3600" dirty="0">
                <a:solidFill>
                  <a:schemeClr val="bg1"/>
                </a:solidFill>
              </a:rPr>
              <a:t>などを補助するソフト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kumimoji="1" lang="en-US" altLang="ja-JP" sz="3600" dirty="0">
                <a:solidFill>
                  <a:schemeClr val="bg1"/>
                </a:solidFill>
              </a:rPr>
              <a:t>			</a:t>
            </a:r>
            <a:r>
              <a:rPr kumimoji="1" lang="ja-JP" altLang="en-US" sz="3600" dirty="0">
                <a:solidFill>
                  <a:schemeClr val="bg1"/>
                </a:solidFill>
              </a:rPr>
              <a:t>（</a:t>
            </a:r>
            <a:r>
              <a:rPr kumimoji="1" lang="en-US" altLang="ja-JP" sz="3600" dirty="0">
                <a:solidFill>
                  <a:schemeClr val="bg1"/>
                </a:solidFill>
              </a:rPr>
              <a:t>VBA</a:t>
            </a:r>
            <a:r>
              <a:rPr kumimoji="1" lang="ja-JP" altLang="en-US" sz="3600" dirty="0">
                <a:solidFill>
                  <a:schemeClr val="bg1"/>
                </a:solidFill>
              </a:rPr>
              <a:t>によるアプリ）</a:t>
            </a:r>
            <a:endParaRPr kumimoji="1" lang="en-US" altLang="ja-JP" sz="3600" dirty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4" name="図 3" descr="グラフィカル ユーザー インターフェイス, テーブル&#10;&#10;自動的に生成された説明">
            <a:extLst>
              <a:ext uri="{FF2B5EF4-FFF2-40B4-BE49-F238E27FC236}">
                <a16:creationId xmlns:a16="http://schemas.microsoft.com/office/drawing/2014/main" id="{BD031E14-998D-485C-946D-D00AAF6594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477" y="216142"/>
            <a:ext cx="5520374" cy="386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97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52BE67-19FC-4CF8-9A3B-E34951D1D192}"/>
              </a:ext>
            </a:extLst>
          </p:cNvPr>
          <p:cNvSpPr txBox="1"/>
          <p:nvPr/>
        </p:nvSpPr>
        <p:spPr>
          <a:xfrm>
            <a:off x="2482552" y="647252"/>
            <a:ext cx="88082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>
                <a:solidFill>
                  <a:schemeClr val="bg1"/>
                </a:solidFill>
              </a:rPr>
              <a:t>今日の横井の発表</a:t>
            </a:r>
            <a:endParaRPr kumimoji="1" lang="en-US" altLang="ja-JP" sz="40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テーマ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rgbClr val="FFFF00"/>
                </a:solidFill>
              </a:rPr>
              <a:t>コロナ感染症対策中！演示実験をライブ配信</a:t>
            </a:r>
            <a:endParaRPr lang="en-US" altLang="ja-JP" sz="3200" dirty="0">
              <a:solidFill>
                <a:srgbClr val="FFFF00"/>
              </a:solidFill>
            </a:endParaRPr>
          </a:p>
          <a:p>
            <a:endParaRPr lang="en-US" altLang="ja-JP" sz="32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ビデオを見せる代わりに演示実験をライブ配信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しようという考え方で授業実践をしました</a:t>
            </a:r>
            <a:endParaRPr lang="en-US" altLang="ja-JP" sz="3200" dirty="0">
              <a:solidFill>
                <a:schemeClr val="bg1"/>
              </a:solidFill>
            </a:endParaRPr>
          </a:p>
          <a:p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その報告です</a:t>
            </a:r>
            <a:endParaRPr kumimoji="1" lang="en-US" altLang="ja-JP" sz="3200" dirty="0">
              <a:solidFill>
                <a:schemeClr val="bg1"/>
              </a:solidFill>
            </a:endParaRPr>
          </a:p>
        </p:txBody>
      </p:sp>
      <p:pic>
        <p:nvPicPr>
          <p:cNvPr id="8" name="図 7" descr="図形, 四角形&#10;&#10;自動的に生成された説明">
            <a:extLst>
              <a:ext uri="{FF2B5EF4-FFF2-40B4-BE49-F238E27FC236}">
                <a16:creationId xmlns:a16="http://schemas.microsoft.com/office/drawing/2014/main" id="{0B197660-19F7-42F7-9543-F3491398D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04" y="-90728"/>
            <a:ext cx="12192000" cy="6858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8F04C82-4342-499A-9744-C2C9CA2A6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03" y="6345892"/>
            <a:ext cx="420660" cy="51210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C85F9FD-295B-43EB-B03C-076CB516442D}"/>
              </a:ext>
            </a:extLst>
          </p:cNvPr>
          <p:cNvSpPr txBox="1"/>
          <p:nvPr/>
        </p:nvSpPr>
        <p:spPr>
          <a:xfrm>
            <a:off x="10203762" y="6460707"/>
            <a:ext cx="1979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ぺんぎん</a:t>
            </a:r>
            <a:r>
              <a:rPr lang="en-US" altLang="ja-JP" sz="2400" b="1" dirty="0">
                <a:solidFill>
                  <a:schemeClr val="bg1"/>
                </a:solidFill>
              </a:rPr>
              <a:t>Lab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BE4CC96-35CA-42F6-8FD5-08EC31114F5D}"/>
              </a:ext>
            </a:extLst>
          </p:cNvPr>
          <p:cNvSpPr txBox="1"/>
          <p:nvPr/>
        </p:nvSpPr>
        <p:spPr>
          <a:xfrm>
            <a:off x="191578" y="259542"/>
            <a:ext cx="5695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00" b="1" dirty="0" err="1">
                <a:solidFill>
                  <a:srgbClr val="FFFF00"/>
                </a:solidFill>
              </a:rPr>
              <a:t>CoE</a:t>
            </a:r>
            <a:r>
              <a:rPr lang="ja-JP" altLang="en-US" sz="5400" b="1" dirty="0">
                <a:solidFill>
                  <a:srgbClr val="FFFF00"/>
                </a:solidFill>
              </a:rPr>
              <a:t>（あてる君）</a:t>
            </a:r>
            <a:endParaRPr lang="en-US" altLang="ja-JP" sz="5400" b="1" dirty="0"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8E372D-ABF2-4911-8AF9-6EF1F866EE18}"/>
              </a:ext>
            </a:extLst>
          </p:cNvPr>
          <p:cNvSpPr txBox="1"/>
          <p:nvPr/>
        </p:nvSpPr>
        <p:spPr>
          <a:xfrm>
            <a:off x="206193" y="1120035"/>
            <a:ext cx="1077215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</a:rPr>
              <a:t>使用方法</a:t>
            </a:r>
            <a:endParaRPr kumimoji="1" lang="en-US" altLang="ja-JP" sz="4400" dirty="0">
              <a:solidFill>
                <a:srgbClr val="FFFF00"/>
              </a:solidFill>
            </a:endParaRPr>
          </a:p>
          <a:p>
            <a:r>
              <a:rPr lang="ja-JP" altLang="en-US" sz="3600" dirty="0">
                <a:solidFill>
                  <a:schemeClr val="bg1"/>
                </a:solidFill>
              </a:rPr>
              <a:t>①クラスの選択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lang="en-US" altLang="ja-JP" sz="3600" dirty="0">
                <a:solidFill>
                  <a:schemeClr val="bg1"/>
                </a:solidFill>
              </a:rPr>
              <a:t>	</a:t>
            </a:r>
            <a:r>
              <a:rPr lang="ja-JP" altLang="en-US" sz="3600" dirty="0">
                <a:solidFill>
                  <a:schemeClr val="bg1"/>
                </a:solidFill>
              </a:rPr>
              <a:t>クラスをタップ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lang="en-US" altLang="ja-JP" sz="3600" dirty="0">
                <a:solidFill>
                  <a:schemeClr val="bg1"/>
                </a:solidFill>
              </a:rPr>
              <a:t>	</a:t>
            </a:r>
            <a:r>
              <a:rPr lang="ja-JP" altLang="en-US" sz="3600" dirty="0">
                <a:solidFill>
                  <a:schemeClr val="bg1"/>
                </a:solidFill>
              </a:rPr>
              <a:t>決定をタップ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kumimoji="1" lang="ja-JP" altLang="en-US" sz="3600" dirty="0">
                <a:solidFill>
                  <a:schemeClr val="bg1"/>
                </a:solidFill>
              </a:rPr>
              <a:t>　無変更はあてた回数などのデータを</a:t>
            </a:r>
            <a:endParaRPr kumimoji="1" lang="en-US" altLang="ja-JP" sz="3600" dirty="0">
              <a:solidFill>
                <a:schemeClr val="bg1"/>
              </a:solidFill>
            </a:endParaRPr>
          </a:p>
          <a:p>
            <a:r>
              <a:rPr lang="ja-JP" altLang="en-US" sz="3600" dirty="0">
                <a:solidFill>
                  <a:schemeClr val="bg1"/>
                </a:solidFill>
              </a:rPr>
              <a:t>　　</a:t>
            </a:r>
            <a:r>
              <a:rPr kumimoji="1" lang="ja-JP" altLang="en-US" sz="3600" dirty="0">
                <a:solidFill>
                  <a:schemeClr val="bg1"/>
                </a:solidFill>
              </a:rPr>
              <a:t>保持したままにしたいとき</a:t>
            </a:r>
            <a:endParaRPr kumimoji="1" lang="en-US" altLang="ja-JP" sz="3600" dirty="0">
              <a:solidFill>
                <a:schemeClr val="bg1"/>
              </a:solidFill>
            </a:endParaRPr>
          </a:p>
          <a:p>
            <a:r>
              <a:rPr lang="ja-JP" altLang="en-US" sz="3600" dirty="0">
                <a:solidFill>
                  <a:schemeClr val="bg1"/>
                </a:solidFill>
              </a:rPr>
              <a:t>　　クラスの変更はできない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kumimoji="1" lang="ja-JP" altLang="en-US" sz="3600" dirty="0">
                <a:solidFill>
                  <a:schemeClr val="bg1"/>
                </a:solidFill>
              </a:rPr>
              <a:t>　（授業の途中でソフトを再起動したときのため）</a:t>
            </a:r>
            <a:endParaRPr kumimoji="1" lang="en-US" altLang="ja-JP" sz="3600" dirty="0">
              <a:solidFill>
                <a:schemeClr val="bg1"/>
              </a:solidFill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5" name="図 4" descr="グラフィカル ユーザー インターフェイス&#10;&#10;中程度の精度で自動的に生成された説明">
            <a:extLst>
              <a:ext uri="{FF2B5EF4-FFF2-40B4-BE49-F238E27FC236}">
                <a16:creationId xmlns:a16="http://schemas.microsoft.com/office/drawing/2014/main" id="{DA3B4704-1AAB-44C5-B517-382CA0F1A9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385" y="90728"/>
            <a:ext cx="3556183" cy="3162463"/>
          </a:xfrm>
          <a:prstGeom prst="rect">
            <a:avLst/>
          </a:prstGeom>
        </p:spPr>
      </p:pic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63983680-727F-4357-8DD3-CCCB45136776}"/>
              </a:ext>
            </a:extLst>
          </p:cNvPr>
          <p:cNvCxnSpPr>
            <a:cxnSpLocks/>
          </p:cNvCxnSpPr>
          <p:nvPr/>
        </p:nvCxnSpPr>
        <p:spPr>
          <a:xfrm flipV="1">
            <a:off x="4758431" y="1513659"/>
            <a:ext cx="3533313" cy="94439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A4016908-8EB5-473C-A982-C470B225BF16}"/>
              </a:ext>
            </a:extLst>
          </p:cNvPr>
          <p:cNvCxnSpPr>
            <a:cxnSpLocks/>
          </p:cNvCxnSpPr>
          <p:nvPr/>
        </p:nvCxnSpPr>
        <p:spPr>
          <a:xfrm flipV="1">
            <a:off x="4769550" y="2548782"/>
            <a:ext cx="5676970" cy="50365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43FB8DB-3665-4C99-B5B0-1BD000134B4C}"/>
              </a:ext>
            </a:extLst>
          </p:cNvPr>
          <p:cNvSpPr/>
          <p:nvPr/>
        </p:nvSpPr>
        <p:spPr>
          <a:xfrm>
            <a:off x="1207363" y="2263806"/>
            <a:ext cx="1376039" cy="50365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991E202-3B52-40F2-AAD7-1CB23A9DB5F3}"/>
              </a:ext>
            </a:extLst>
          </p:cNvPr>
          <p:cNvSpPr/>
          <p:nvPr/>
        </p:nvSpPr>
        <p:spPr>
          <a:xfrm>
            <a:off x="1207363" y="2820330"/>
            <a:ext cx="941034" cy="50365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C3BBDFB-3C12-44B2-B661-6DCACA4DB83A}"/>
              </a:ext>
            </a:extLst>
          </p:cNvPr>
          <p:cNvSpPr/>
          <p:nvPr/>
        </p:nvSpPr>
        <p:spPr>
          <a:xfrm>
            <a:off x="736845" y="3371711"/>
            <a:ext cx="1411551" cy="50365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244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52BE67-19FC-4CF8-9A3B-E34951D1D192}"/>
              </a:ext>
            </a:extLst>
          </p:cNvPr>
          <p:cNvSpPr txBox="1"/>
          <p:nvPr/>
        </p:nvSpPr>
        <p:spPr>
          <a:xfrm>
            <a:off x="2482552" y="647252"/>
            <a:ext cx="88082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>
                <a:solidFill>
                  <a:schemeClr val="bg1"/>
                </a:solidFill>
              </a:rPr>
              <a:t>今日の横井の発表</a:t>
            </a:r>
            <a:endParaRPr kumimoji="1" lang="en-US" altLang="ja-JP" sz="40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テーマ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rgbClr val="FFFF00"/>
                </a:solidFill>
              </a:rPr>
              <a:t>コロナ感染症対策中！演示実験をライブ配信</a:t>
            </a:r>
            <a:endParaRPr lang="en-US" altLang="ja-JP" sz="3200" dirty="0">
              <a:solidFill>
                <a:srgbClr val="FFFF00"/>
              </a:solidFill>
            </a:endParaRPr>
          </a:p>
          <a:p>
            <a:endParaRPr lang="en-US" altLang="ja-JP" sz="32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ビデオを見せる代わりに演示実験をライブ配信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しようという考え方で授業実践をしました</a:t>
            </a:r>
            <a:endParaRPr lang="en-US" altLang="ja-JP" sz="3200" dirty="0">
              <a:solidFill>
                <a:schemeClr val="bg1"/>
              </a:solidFill>
            </a:endParaRPr>
          </a:p>
          <a:p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その報告です</a:t>
            </a:r>
            <a:endParaRPr kumimoji="1" lang="en-US" altLang="ja-JP" sz="3200" dirty="0">
              <a:solidFill>
                <a:schemeClr val="bg1"/>
              </a:solidFill>
            </a:endParaRPr>
          </a:p>
        </p:txBody>
      </p:sp>
      <p:pic>
        <p:nvPicPr>
          <p:cNvPr id="8" name="図 7" descr="図形, 四角形&#10;&#10;自動的に生成された説明">
            <a:extLst>
              <a:ext uri="{FF2B5EF4-FFF2-40B4-BE49-F238E27FC236}">
                <a16:creationId xmlns:a16="http://schemas.microsoft.com/office/drawing/2014/main" id="{0B197660-19F7-42F7-9543-F3491398D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65" y="56279"/>
            <a:ext cx="12192000" cy="6858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8F04C82-4342-499A-9744-C2C9CA2A6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03" y="6345892"/>
            <a:ext cx="420660" cy="51210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C85F9FD-295B-43EB-B03C-076CB516442D}"/>
              </a:ext>
            </a:extLst>
          </p:cNvPr>
          <p:cNvSpPr txBox="1"/>
          <p:nvPr/>
        </p:nvSpPr>
        <p:spPr>
          <a:xfrm>
            <a:off x="10203762" y="6460707"/>
            <a:ext cx="1979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ぺんぎん</a:t>
            </a:r>
            <a:r>
              <a:rPr lang="en-US" altLang="ja-JP" sz="2400" b="1" dirty="0">
                <a:solidFill>
                  <a:schemeClr val="bg1"/>
                </a:solidFill>
              </a:rPr>
              <a:t>Lab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BE4CC96-35CA-42F6-8FD5-08EC31114F5D}"/>
              </a:ext>
            </a:extLst>
          </p:cNvPr>
          <p:cNvSpPr txBox="1"/>
          <p:nvPr/>
        </p:nvSpPr>
        <p:spPr>
          <a:xfrm>
            <a:off x="191578" y="259542"/>
            <a:ext cx="5695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00" b="1" dirty="0" err="1">
                <a:solidFill>
                  <a:srgbClr val="FFFF00"/>
                </a:solidFill>
              </a:rPr>
              <a:t>CoE</a:t>
            </a:r>
            <a:r>
              <a:rPr lang="ja-JP" altLang="en-US" sz="5400" b="1" dirty="0">
                <a:solidFill>
                  <a:srgbClr val="FFFF00"/>
                </a:solidFill>
              </a:rPr>
              <a:t>（あてる君）</a:t>
            </a:r>
            <a:endParaRPr lang="en-US" altLang="ja-JP" sz="5400" b="1" dirty="0"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8E372D-ABF2-4911-8AF9-6EF1F866EE18}"/>
              </a:ext>
            </a:extLst>
          </p:cNvPr>
          <p:cNvSpPr txBox="1"/>
          <p:nvPr/>
        </p:nvSpPr>
        <p:spPr>
          <a:xfrm>
            <a:off x="206193" y="1120035"/>
            <a:ext cx="107721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</a:rPr>
              <a:t>使用方法</a:t>
            </a:r>
            <a:endParaRPr kumimoji="1" lang="en-US" altLang="ja-JP" sz="4400" dirty="0">
              <a:solidFill>
                <a:srgbClr val="FFFF00"/>
              </a:solidFill>
            </a:endParaRPr>
          </a:p>
          <a:p>
            <a:r>
              <a:rPr kumimoji="1" lang="ja-JP" altLang="en-US" sz="3600" dirty="0">
                <a:solidFill>
                  <a:schemeClr val="bg1"/>
                </a:solidFill>
              </a:rPr>
              <a:t>②生徒を選ぶ</a:t>
            </a:r>
            <a:endParaRPr kumimoji="1" lang="en-US" altLang="ja-JP" sz="3600" dirty="0">
              <a:solidFill>
                <a:schemeClr val="bg1"/>
              </a:solidFill>
            </a:endParaRPr>
          </a:p>
          <a:p>
            <a:r>
              <a:rPr lang="ja-JP" altLang="en-US" sz="3600" dirty="0">
                <a:solidFill>
                  <a:schemeClr val="bg1"/>
                </a:solidFill>
              </a:rPr>
              <a:t>　　乱数は単純な乱数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kumimoji="1" lang="en-US" altLang="ja-JP" sz="3600" dirty="0">
                <a:solidFill>
                  <a:schemeClr val="bg1"/>
                </a:solidFill>
              </a:rPr>
              <a:t>	</a:t>
            </a:r>
            <a:r>
              <a:rPr kumimoji="1" lang="ja-JP" altLang="en-US" sz="3600" dirty="0">
                <a:solidFill>
                  <a:schemeClr val="bg1"/>
                </a:solidFill>
              </a:rPr>
              <a:t>乱数一回用は</a:t>
            </a:r>
            <a:endParaRPr kumimoji="1" lang="en-US" altLang="ja-JP" sz="3600" dirty="0">
              <a:solidFill>
                <a:schemeClr val="bg1"/>
              </a:solidFill>
            </a:endParaRPr>
          </a:p>
          <a:p>
            <a:r>
              <a:rPr lang="en-US" altLang="ja-JP" sz="3600" dirty="0">
                <a:solidFill>
                  <a:schemeClr val="bg1"/>
                </a:solidFill>
              </a:rPr>
              <a:t>	</a:t>
            </a:r>
            <a:r>
              <a:rPr kumimoji="1" lang="ja-JP" altLang="en-US" sz="3600" dirty="0">
                <a:solidFill>
                  <a:schemeClr val="bg1"/>
                </a:solidFill>
              </a:rPr>
              <a:t>同じ生徒を当てない</a:t>
            </a:r>
            <a:endParaRPr kumimoji="1" lang="en-US" altLang="ja-JP" sz="3600" dirty="0">
              <a:solidFill>
                <a:schemeClr val="bg1"/>
              </a:solidFill>
            </a:endParaRPr>
          </a:p>
          <a:p>
            <a:r>
              <a:rPr lang="en-US" altLang="ja-JP" sz="3600" dirty="0">
                <a:solidFill>
                  <a:schemeClr val="bg1"/>
                </a:solidFill>
              </a:rPr>
              <a:t>	</a:t>
            </a:r>
            <a:r>
              <a:rPr lang="ja-JP" altLang="en-US" sz="3600" dirty="0">
                <a:solidFill>
                  <a:schemeClr val="bg1"/>
                </a:solidFill>
              </a:rPr>
              <a:t>観点と評価を選んで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lang="en-US" altLang="ja-JP" sz="3600" dirty="0">
                <a:solidFill>
                  <a:schemeClr val="bg1"/>
                </a:solidFill>
              </a:rPr>
              <a:t>	</a:t>
            </a:r>
            <a:r>
              <a:rPr lang="ja-JP" altLang="en-US" sz="3600" dirty="0">
                <a:solidFill>
                  <a:schemeClr val="bg1"/>
                </a:solidFill>
              </a:rPr>
              <a:t>確定を押して記録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lang="en-US" altLang="ja-JP" sz="3600" dirty="0">
                <a:solidFill>
                  <a:schemeClr val="bg1"/>
                </a:solidFill>
              </a:rPr>
              <a:t>			</a:t>
            </a:r>
            <a:r>
              <a:rPr lang="ja-JP" altLang="en-US" sz="3600" dirty="0">
                <a:solidFill>
                  <a:schemeClr val="bg1"/>
                </a:solidFill>
              </a:rPr>
              <a:t>挙手と指名は教員の記録用</a:t>
            </a:r>
            <a:endParaRPr lang="en-US" altLang="ja-JP" sz="3600" dirty="0">
              <a:solidFill>
                <a:schemeClr val="bg1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43FB8DB-3665-4C99-B5B0-1BD000134B4C}"/>
              </a:ext>
            </a:extLst>
          </p:cNvPr>
          <p:cNvSpPr/>
          <p:nvPr/>
        </p:nvSpPr>
        <p:spPr>
          <a:xfrm>
            <a:off x="1207364" y="2263806"/>
            <a:ext cx="962688" cy="50365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991E202-3B52-40F2-AAD7-1CB23A9DB5F3}"/>
              </a:ext>
            </a:extLst>
          </p:cNvPr>
          <p:cNvSpPr/>
          <p:nvPr/>
        </p:nvSpPr>
        <p:spPr>
          <a:xfrm>
            <a:off x="1207363" y="2820330"/>
            <a:ext cx="2263806" cy="50365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C3BBDFB-3C12-44B2-B661-6DCACA4DB83A}"/>
              </a:ext>
            </a:extLst>
          </p:cNvPr>
          <p:cNvSpPr/>
          <p:nvPr/>
        </p:nvSpPr>
        <p:spPr>
          <a:xfrm>
            <a:off x="1196952" y="4457788"/>
            <a:ext cx="962689" cy="503653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 descr="グラフィカル ユーザー インターフェイス, テーブル&#10;&#10;自動的に生成された説明">
            <a:extLst>
              <a:ext uri="{FF2B5EF4-FFF2-40B4-BE49-F238E27FC236}">
                <a16:creationId xmlns:a16="http://schemas.microsoft.com/office/drawing/2014/main" id="{28FA4395-DB73-4B55-9E19-2B21FE8D0A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249" y="56279"/>
            <a:ext cx="5889747" cy="4124399"/>
          </a:xfrm>
          <a:prstGeom prst="rect">
            <a:avLst/>
          </a:prstGeom>
        </p:spPr>
      </p:pic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743EE46E-8257-4BB8-AEB6-C02651E8B79C}"/>
              </a:ext>
            </a:extLst>
          </p:cNvPr>
          <p:cNvCxnSpPr>
            <a:cxnSpLocks/>
          </p:cNvCxnSpPr>
          <p:nvPr/>
        </p:nvCxnSpPr>
        <p:spPr>
          <a:xfrm flipV="1">
            <a:off x="3249227" y="1342077"/>
            <a:ext cx="4429957" cy="59325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37A80C0E-B166-4CFD-8CBC-420FE4706440}"/>
              </a:ext>
            </a:extLst>
          </p:cNvPr>
          <p:cNvCxnSpPr>
            <a:cxnSpLocks/>
          </p:cNvCxnSpPr>
          <p:nvPr/>
        </p:nvCxnSpPr>
        <p:spPr>
          <a:xfrm flipV="1">
            <a:off x="5091838" y="1191057"/>
            <a:ext cx="5219452" cy="132881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C1DDF049-673B-4CF6-A27F-AD8726F60EFE}"/>
              </a:ext>
            </a:extLst>
          </p:cNvPr>
          <p:cNvCxnSpPr>
            <a:cxnSpLocks/>
          </p:cNvCxnSpPr>
          <p:nvPr/>
        </p:nvCxnSpPr>
        <p:spPr>
          <a:xfrm flipV="1">
            <a:off x="4199654" y="1291927"/>
            <a:ext cx="7507181" cy="178491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6A632825-079A-42F6-9B80-EF8877B74C4E}"/>
              </a:ext>
            </a:extLst>
          </p:cNvPr>
          <p:cNvCxnSpPr>
            <a:cxnSpLocks/>
          </p:cNvCxnSpPr>
          <p:nvPr/>
        </p:nvCxnSpPr>
        <p:spPr>
          <a:xfrm flipV="1">
            <a:off x="5122909" y="3912822"/>
            <a:ext cx="6167941" cy="79679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335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52BE67-19FC-4CF8-9A3B-E34951D1D192}"/>
              </a:ext>
            </a:extLst>
          </p:cNvPr>
          <p:cNvSpPr txBox="1"/>
          <p:nvPr/>
        </p:nvSpPr>
        <p:spPr>
          <a:xfrm>
            <a:off x="2482552" y="647252"/>
            <a:ext cx="88082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>
                <a:solidFill>
                  <a:schemeClr val="bg1"/>
                </a:solidFill>
              </a:rPr>
              <a:t>今日の横井の発表</a:t>
            </a:r>
            <a:endParaRPr kumimoji="1" lang="en-US" altLang="ja-JP" sz="40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テーマ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rgbClr val="FFFF00"/>
                </a:solidFill>
              </a:rPr>
              <a:t>コロナ感染症対策中！演示実験をライブ配信</a:t>
            </a:r>
            <a:endParaRPr lang="en-US" altLang="ja-JP" sz="3200" dirty="0">
              <a:solidFill>
                <a:srgbClr val="FFFF00"/>
              </a:solidFill>
            </a:endParaRPr>
          </a:p>
          <a:p>
            <a:endParaRPr lang="en-US" altLang="ja-JP" sz="32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ビデオを見せる代わりに演示実験をライブ配信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しようという考え方で授業実践をしました</a:t>
            </a:r>
            <a:endParaRPr lang="en-US" altLang="ja-JP" sz="3200" dirty="0">
              <a:solidFill>
                <a:schemeClr val="bg1"/>
              </a:solidFill>
            </a:endParaRPr>
          </a:p>
          <a:p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その報告です</a:t>
            </a:r>
            <a:endParaRPr kumimoji="1" lang="en-US" altLang="ja-JP" sz="3200" dirty="0">
              <a:solidFill>
                <a:schemeClr val="bg1"/>
              </a:solidFill>
            </a:endParaRPr>
          </a:p>
        </p:txBody>
      </p:sp>
      <p:pic>
        <p:nvPicPr>
          <p:cNvPr id="8" name="図 7" descr="図形, 四角形&#10;&#10;自動的に生成された説明">
            <a:extLst>
              <a:ext uri="{FF2B5EF4-FFF2-40B4-BE49-F238E27FC236}">
                <a16:creationId xmlns:a16="http://schemas.microsoft.com/office/drawing/2014/main" id="{0B197660-19F7-42F7-9543-F3491398D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65" y="56279"/>
            <a:ext cx="12192000" cy="6858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8F04C82-4342-499A-9744-C2C9CA2A6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03" y="6345892"/>
            <a:ext cx="420660" cy="51210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C85F9FD-295B-43EB-B03C-076CB516442D}"/>
              </a:ext>
            </a:extLst>
          </p:cNvPr>
          <p:cNvSpPr txBox="1"/>
          <p:nvPr/>
        </p:nvSpPr>
        <p:spPr>
          <a:xfrm>
            <a:off x="10203762" y="6460707"/>
            <a:ext cx="1979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ぺんぎん</a:t>
            </a:r>
            <a:r>
              <a:rPr lang="en-US" altLang="ja-JP" sz="2400" b="1" dirty="0">
                <a:solidFill>
                  <a:schemeClr val="bg1"/>
                </a:solidFill>
              </a:rPr>
              <a:t>Lab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BE4CC96-35CA-42F6-8FD5-08EC31114F5D}"/>
              </a:ext>
            </a:extLst>
          </p:cNvPr>
          <p:cNvSpPr txBox="1"/>
          <p:nvPr/>
        </p:nvSpPr>
        <p:spPr>
          <a:xfrm>
            <a:off x="191578" y="259542"/>
            <a:ext cx="5695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00" b="1" dirty="0" err="1">
                <a:solidFill>
                  <a:srgbClr val="FFFF00"/>
                </a:solidFill>
              </a:rPr>
              <a:t>CoE</a:t>
            </a:r>
            <a:r>
              <a:rPr lang="ja-JP" altLang="en-US" sz="5400" b="1" dirty="0">
                <a:solidFill>
                  <a:srgbClr val="FFFF00"/>
                </a:solidFill>
              </a:rPr>
              <a:t>（あてる君）</a:t>
            </a:r>
            <a:endParaRPr lang="en-US" altLang="ja-JP" sz="5400" b="1" dirty="0"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8E372D-ABF2-4911-8AF9-6EF1F866EE18}"/>
              </a:ext>
            </a:extLst>
          </p:cNvPr>
          <p:cNvSpPr txBox="1"/>
          <p:nvPr/>
        </p:nvSpPr>
        <p:spPr>
          <a:xfrm>
            <a:off x="206193" y="1120035"/>
            <a:ext cx="107721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solidFill>
                  <a:schemeClr val="bg1"/>
                </a:solidFill>
              </a:rPr>
              <a:t>チラシを作って教員に紹介</a:t>
            </a:r>
            <a:endParaRPr kumimoji="1" lang="en-US" altLang="ja-JP" sz="3600" dirty="0">
              <a:solidFill>
                <a:schemeClr val="bg1"/>
              </a:solidFill>
            </a:endParaRPr>
          </a:p>
          <a:p>
            <a:endParaRPr lang="en-US" altLang="ja-JP" sz="3600" dirty="0">
              <a:solidFill>
                <a:schemeClr val="bg1"/>
              </a:solidFill>
            </a:endParaRPr>
          </a:p>
          <a:p>
            <a:endParaRPr kumimoji="1" lang="en-US" altLang="ja-JP" sz="3600" dirty="0">
              <a:solidFill>
                <a:schemeClr val="bg1"/>
              </a:solidFill>
            </a:endParaRPr>
          </a:p>
          <a:p>
            <a:r>
              <a:rPr lang="ja-JP" altLang="en-US" sz="3600" dirty="0">
                <a:solidFill>
                  <a:schemeClr val="bg1"/>
                </a:solidFill>
              </a:rPr>
              <a:t>校長が朝打で</a:t>
            </a:r>
            <a:endParaRPr lang="en-US" altLang="ja-JP" sz="3600" dirty="0">
              <a:solidFill>
                <a:schemeClr val="bg1"/>
              </a:solidFill>
            </a:endParaRPr>
          </a:p>
          <a:p>
            <a:endParaRPr kumimoji="1" lang="en-US" altLang="ja-JP" sz="3600" dirty="0">
              <a:solidFill>
                <a:schemeClr val="bg1"/>
              </a:solidFill>
            </a:endParaRPr>
          </a:p>
          <a:p>
            <a:endParaRPr lang="en-US" altLang="ja-JP" sz="3600" dirty="0">
              <a:solidFill>
                <a:schemeClr val="bg1"/>
              </a:solidFill>
            </a:endParaRPr>
          </a:p>
          <a:p>
            <a:r>
              <a:rPr kumimoji="1" lang="ja-JP" altLang="en-US" sz="3600" dirty="0">
                <a:solidFill>
                  <a:schemeClr val="bg1"/>
                </a:solidFill>
              </a:rPr>
              <a:t>数名の先生が</a:t>
            </a:r>
            <a:endParaRPr kumimoji="1" lang="en-US" altLang="ja-JP" sz="3600" dirty="0">
              <a:solidFill>
                <a:schemeClr val="bg1"/>
              </a:solidFill>
            </a:endParaRPr>
          </a:p>
          <a:p>
            <a:r>
              <a:rPr lang="ja-JP" altLang="en-US" sz="3600" dirty="0">
                <a:solidFill>
                  <a:schemeClr val="bg1"/>
                </a:solidFill>
              </a:rPr>
              <a:t>使い始めた</a:t>
            </a:r>
            <a:endParaRPr kumimoji="1" lang="en-US" altLang="ja-JP" sz="3600" dirty="0">
              <a:solidFill>
                <a:schemeClr val="bg1"/>
              </a:solidFill>
            </a:endParaRPr>
          </a:p>
        </p:txBody>
      </p:sp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0D28EC25-0870-4D9D-ADC1-DD3FE2AFCB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016" y="1773845"/>
            <a:ext cx="3310951" cy="4819949"/>
          </a:xfrm>
          <a:prstGeom prst="rect">
            <a:avLst/>
          </a:prstGeom>
        </p:spPr>
      </p:pic>
      <p:pic>
        <p:nvPicPr>
          <p:cNvPr id="9" name="図 8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7282F138-4A8D-44B3-BF45-1B00120126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125" y="1776064"/>
            <a:ext cx="3420146" cy="483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442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52BE67-19FC-4CF8-9A3B-E34951D1D192}"/>
              </a:ext>
            </a:extLst>
          </p:cNvPr>
          <p:cNvSpPr txBox="1"/>
          <p:nvPr/>
        </p:nvSpPr>
        <p:spPr>
          <a:xfrm>
            <a:off x="2482552" y="647252"/>
            <a:ext cx="88082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>
                <a:solidFill>
                  <a:schemeClr val="bg1"/>
                </a:solidFill>
              </a:rPr>
              <a:t>今日の横井の発表</a:t>
            </a:r>
            <a:endParaRPr kumimoji="1" lang="en-US" altLang="ja-JP" sz="40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テーマ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rgbClr val="FFFF00"/>
                </a:solidFill>
              </a:rPr>
              <a:t>コロナ感染症対策中！演示実験をライブ配信</a:t>
            </a:r>
            <a:endParaRPr lang="en-US" altLang="ja-JP" sz="3200" dirty="0">
              <a:solidFill>
                <a:srgbClr val="FFFF00"/>
              </a:solidFill>
            </a:endParaRPr>
          </a:p>
          <a:p>
            <a:endParaRPr lang="en-US" altLang="ja-JP" sz="32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ビデオを見せる代わりに演示実験をライブ配信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しようという考え方で授業実践をしました</a:t>
            </a:r>
            <a:endParaRPr lang="en-US" altLang="ja-JP" sz="3200" dirty="0">
              <a:solidFill>
                <a:schemeClr val="bg1"/>
              </a:solidFill>
            </a:endParaRPr>
          </a:p>
          <a:p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その報告です</a:t>
            </a:r>
            <a:endParaRPr kumimoji="1" lang="en-US" altLang="ja-JP" sz="3200" dirty="0">
              <a:solidFill>
                <a:schemeClr val="bg1"/>
              </a:solidFill>
            </a:endParaRPr>
          </a:p>
        </p:txBody>
      </p:sp>
      <p:pic>
        <p:nvPicPr>
          <p:cNvPr id="8" name="図 7" descr="図形, 四角形&#10;&#10;自動的に生成された説明">
            <a:extLst>
              <a:ext uri="{FF2B5EF4-FFF2-40B4-BE49-F238E27FC236}">
                <a16:creationId xmlns:a16="http://schemas.microsoft.com/office/drawing/2014/main" id="{0B197660-19F7-42F7-9543-F3491398D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65" y="56279"/>
            <a:ext cx="12192000" cy="6858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8F04C82-4342-499A-9744-C2C9CA2A6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03" y="6345892"/>
            <a:ext cx="420660" cy="51210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C85F9FD-295B-43EB-B03C-076CB516442D}"/>
              </a:ext>
            </a:extLst>
          </p:cNvPr>
          <p:cNvSpPr txBox="1"/>
          <p:nvPr/>
        </p:nvSpPr>
        <p:spPr>
          <a:xfrm>
            <a:off x="10203762" y="6460707"/>
            <a:ext cx="1979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ぺんぎん</a:t>
            </a:r>
            <a:r>
              <a:rPr lang="en-US" altLang="ja-JP" sz="2400" b="1" dirty="0">
                <a:solidFill>
                  <a:schemeClr val="bg1"/>
                </a:solidFill>
              </a:rPr>
              <a:t>Lab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BE4CC96-35CA-42F6-8FD5-08EC31114F5D}"/>
              </a:ext>
            </a:extLst>
          </p:cNvPr>
          <p:cNvSpPr txBox="1"/>
          <p:nvPr/>
        </p:nvSpPr>
        <p:spPr>
          <a:xfrm>
            <a:off x="191578" y="259542"/>
            <a:ext cx="5695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5400" b="1" dirty="0" err="1">
                <a:solidFill>
                  <a:srgbClr val="FFFF00"/>
                </a:solidFill>
              </a:rPr>
              <a:t>CoE</a:t>
            </a:r>
            <a:r>
              <a:rPr lang="ja-JP" altLang="en-US" sz="5400" b="1" dirty="0">
                <a:solidFill>
                  <a:srgbClr val="FFFF00"/>
                </a:solidFill>
              </a:rPr>
              <a:t>（あてる君）</a:t>
            </a:r>
            <a:endParaRPr lang="en-US" altLang="ja-JP" sz="5400" b="1" dirty="0"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8E372D-ABF2-4911-8AF9-6EF1F866EE18}"/>
              </a:ext>
            </a:extLst>
          </p:cNvPr>
          <p:cNvSpPr txBox="1"/>
          <p:nvPr/>
        </p:nvSpPr>
        <p:spPr>
          <a:xfrm>
            <a:off x="40177" y="1089842"/>
            <a:ext cx="107721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</a:rPr>
              <a:t>ある教員から新しい使い方の提案</a:t>
            </a:r>
            <a:endParaRPr lang="en-US" altLang="ja-JP" sz="3600" dirty="0">
              <a:solidFill>
                <a:schemeClr val="bg1"/>
              </a:solidFill>
            </a:endParaRPr>
          </a:p>
          <a:p>
            <a:endParaRPr lang="en-US" altLang="ja-JP" sz="3600" dirty="0">
              <a:solidFill>
                <a:schemeClr val="bg1"/>
              </a:solidFill>
            </a:endParaRPr>
          </a:p>
          <a:p>
            <a:r>
              <a:rPr lang="ja-JP" altLang="en-US" sz="3600" dirty="0">
                <a:solidFill>
                  <a:srgbClr val="FFFF00"/>
                </a:solidFill>
              </a:rPr>
              <a:t>「手を挙げた生徒の</a:t>
            </a:r>
            <a:endParaRPr lang="en-US" altLang="ja-JP" sz="3600" dirty="0">
              <a:solidFill>
                <a:srgbClr val="FFFF00"/>
              </a:solidFill>
            </a:endParaRPr>
          </a:p>
          <a:p>
            <a:r>
              <a:rPr lang="ja-JP" altLang="en-US" sz="3600" dirty="0">
                <a:solidFill>
                  <a:srgbClr val="FFFF00"/>
                </a:solidFill>
              </a:rPr>
              <a:t>　記録に使いたい」</a:t>
            </a:r>
            <a:endParaRPr lang="en-US" altLang="ja-JP" sz="3600" dirty="0">
              <a:solidFill>
                <a:srgbClr val="FFFF00"/>
              </a:solidFill>
            </a:endParaRPr>
          </a:p>
          <a:p>
            <a:endParaRPr kumimoji="1" lang="en-US" altLang="ja-JP" sz="3600" dirty="0">
              <a:solidFill>
                <a:schemeClr val="bg1"/>
              </a:solidFill>
            </a:endParaRPr>
          </a:p>
          <a:p>
            <a:r>
              <a:rPr kumimoji="1" lang="ja-JP" altLang="en-US" sz="3600" dirty="0">
                <a:solidFill>
                  <a:schemeClr val="bg1"/>
                </a:solidFill>
              </a:rPr>
              <a:t>　現在、対応策を</a:t>
            </a:r>
            <a:endParaRPr kumimoji="1" lang="en-US" altLang="ja-JP" sz="3600" dirty="0">
              <a:solidFill>
                <a:schemeClr val="bg1"/>
              </a:solidFill>
            </a:endParaRPr>
          </a:p>
          <a:p>
            <a:r>
              <a:rPr lang="ja-JP" altLang="en-US" sz="3600" dirty="0">
                <a:solidFill>
                  <a:schemeClr val="bg1"/>
                </a:solidFill>
              </a:rPr>
              <a:t>　</a:t>
            </a:r>
            <a:r>
              <a:rPr lang="en-US" altLang="ja-JP" sz="3600" dirty="0">
                <a:solidFill>
                  <a:schemeClr val="bg1"/>
                </a:solidFill>
              </a:rPr>
              <a:t>	</a:t>
            </a:r>
            <a:r>
              <a:rPr lang="ja-JP" altLang="en-US" sz="3600" dirty="0">
                <a:solidFill>
                  <a:schemeClr val="bg1"/>
                </a:solidFill>
              </a:rPr>
              <a:t>思案</a:t>
            </a:r>
            <a:endParaRPr lang="en-US" altLang="ja-JP" sz="3600" dirty="0">
              <a:solidFill>
                <a:schemeClr val="bg1"/>
              </a:solidFill>
            </a:endParaRPr>
          </a:p>
          <a:p>
            <a:r>
              <a:rPr kumimoji="1" lang="ja-JP" altLang="en-US" sz="3600" dirty="0">
                <a:solidFill>
                  <a:schemeClr val="bg1"/>
                </a:solidFill>
              </a:rPr>
              <a:t>　</a:t>
            </a:r>
            <a:r>
              <a:rPr kumimoji="1" lang="en-US" altLang="ja-JP" sz="3600" dirty="0">
                <a:solidFill>
                  <a:schemeClr val="bg1"/>
                </a:solidFill>
              </a:rPr>
              <a:t>	</a:t>
            </a:r>
            <a:r>
              <a:rPr kumimoji="1" lang="ja-JP" altLang="en-US" sz="3600" dirty="0">
                <a:solidFill>
                  <a:schemeClr val="bg1"/>
                </a:solidFill>
              </a:rPr>
              <a:t>更新作業</a:t>
            </a:r>
            <a:endParaRPr kumimoji="1" lang="en-US" altLang="ja-JP" sz="3600" dirty="0">
              <a:solidFill>
                <a:schemeClr val="bg1"/>
              </a:solidFill>
            </a:endParaRPr>
          </a:p>
        </p:txBody>
      </p:sp>
      <p:pic>
        <p:nvPicPr>
          <p:cNvPr id="4" name="図 3" descr="グラフィカル ユーザー インターフェイス, テーブル&#10;&#10;自動的に生成された説明">
            <a:extLst>
              <a:ext uri="{FF2B5EF4-FFF2-40B4-BE49-F238E27FC236}">
                <a16:creationId xmlns:a16="http://schemas.microsoft.com/office/drawing/2014/main" id="{C47DF481-2890-4103-9F99-1F0FBF3B2D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415" y="1749378"/>
            <a:ext cx="6863391" cy="4806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020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52BE67-19FC-4CF8-9A3B-E34951D1D192}"/>
              </a:ext>
            </a:extLst>
          </p:cNvPr>
          <p:cNvSpPr txBox="1"/>
          <p:nvPr/>
        </p:nvSpPr>
        <p:spPr>
          <a:xfrm>
            <a:off x="2482552" y="647252"/>
            <a:ext cx="88082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>
                <a:solidFill>
                  <a:schemeClr val="bg1"/>
                </a:solidFill>
              </a:rPr>
              <a:t>今日の横井の発表</a:t>
            </a:r>
            <a:endParaRPr kumimoji="1" lang="en-US" altLang="ja-JP" sz="40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テーマ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rgbClr val="FFFF00"/>
                </a:solidFill>
              </a:rPr>
              <a:t>コロナ感染症対策中！演示実験をライブ配信</a:t>
            </a:r>
            <a:endParaRPr lang="en-US" altLang="ja-JP" sz="3200" dirty="0">
              <a:solidFill>
                <a:srgbClr val="FFFF00"/>
              </a:solidFill>
            </a:endParaRPr>
          </a:p>
          <a:p>
            <a:endParaRPr lang="en-US" altLang="ja-JP" sz="32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ビデオを見せる代わりに演示実験をライブ配信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しようという考え方で授業実践をしました</a:t>
            </a:r>
            <a:endParaRPr lang="en-US" altLang="ja-JP" sz="3200" dirty="0">
              <a:solidFill>
                <a:schemeClr val="bg1"/>
              </a:solidFill>
            </a:endParaRPr>
          </a:p>
          <a:p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lang="ja-JP" altLang="en-US" sz="3200" dirty="0">
                <a:solidFill>
                  <a:schemeClr val="bg1"/>
                </a:solidFill>
              </a:rPr>
              <a:t>その報告です</a:t>
            </a:r>
            <a:endParaRPr kumimoji="1" lang="en-US" altLang="ja-JP" sz="3200" dirty="0">
              <a:solidFill>
                <a:schemeClr val="bg1"/>
              </a:solidFill>
            </a:endParaRPr>
          </a:p>
        </p:txBody>
      </p:sp>
      <p:pic>
        <p:nvPicPr>
          <p:cNvPr id="8" name="図 7" descr="図形, 四角形&#10;&#10;自動的に生成された説明">
            <a:extLst>
              <a:ext uri="{FF2B5EF4-FFF2-40B4-BE49-F238E27FC236}">
                <a16:creationId xmlns:a16="http://schemas.microsoft.com/office/drawing/2014/main" id="{0B197660-19F7-42F7-9543-F3491398D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0"/>
            <a:ext cx="12192000" cy="68580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8F04C82-4342-499A-9744-C2C9CA2A6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03" y="6345892"/>
            <a:ext cx="420660" cy="51210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C85F9FD-295B-43EB-B03C-076CB516442D}"/>
              </a:ext>
            </a:extLst>
          </p:cNvPr>
          <p:cNvSpPr txBox="1"/>
          <p:nvPr/>
        </p:nvSpPr>
        <p:spPr>
          <a:xfrm>
            <a:off x="10203762" y="6460707"/>
            <a:ext cx="1979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ぺんぎん</a:t>
            </a:r>
            <a:r>
              <a:rPr lang="en-US" altLang="ja-JP" sz="2400" b="1" dirty="0">
                <a:solidFill>
                  <a:schemeClr val="bg1"/>
                </a:solidFill>
              </a:rPr>
              <a:t>Lab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A495FB0-75D1-415F-AC06-54C69B45DDDA}"/>
              </a:ext>
            </a:extLst>
          </p:cNvPr>
          <p:cNvSpPr txBox="1"/>
          <p:nvPr/>
        </p:nvSpPr>
        <p:spPr>
          <a:xfrm>
            <a:off x="449065" y="340659"/>
            <a:ext cx="753122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b="1" dirty="0" err="1">
                <a:solidFill>
                  <a:srgbClr val="FFFF00"/>
                </a:solidFill>
              </a:rPr>
              <a:t>CoE</a:t>
            </a:r>
            <a:r>
              <a:rPr lang="ja-JP" altLang="en-US" sz="7200" b="1" dirty="0">
                <a:solidFill>
                  <a:srgbClr val="FFFF00"/>
                </a:solidFill>
              </a:rPr>
              <a:t>（あてる君）</a:t>
            </a:r>
            <a:endParaRPr lang="en-US" altLang="ja-JP" sz="7200" b="1" dirty="0">
              <a:solidFill>
                <a:srgbClr val="FFFF00"/>
              </a:solidFill>
            </a:endParaRPr>
          </a:p>
          <a:p>
            <a:pPr algn="ctr"/>
            <a:r>
              <a:rPr kumimoji="1" lang="ja-JP" altLang="en-US" sz="7200" b="1" dirty="0">
                <a:solidFill>
                  <a:srgbClr val="FFFF00"/>
                </a:solidFill>
              </a:rPr>
              <a:t>その後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032C913-2BD6-4215-A32C-D6454D3C39B5}"/>
              </a:ext>
            </a:extLst>
          </p:cNvPr>
          <p:cNvSpPr txBox="1"/>
          <p:nvPr/>
        </p:nvSpPr>
        <p:spPr>
          <a:xfrm>
            <a:off x="2792512" y="4455441"/>
            <a:ext cx="576952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bg1"/>
                </a:solidFill>
              </a:rPr>
              <a:t>2021.4.17</a:t>
            </a:r>
            <a:r>
              <a:rPr kumimoji="1" lang="ja-JP" altLang="en-US" sz="2800" b="1" dirty="0">
                <a:solidFill>
                  <a:schemeClr val="bg1"/>
                </a:solidFill>
              </a:rPr>
              <a:t>　ＣＢＩ研究会３月例会</a:t>
            </a:r>
            <a:endParaRPr kumimoji="1" lang="en-US" altLang="ja-JP" sz="2800" b="1" dirty="0">
              <a:solidFill>
                <a:schemeClr val="bg1"/>
              </a:solidFill>
            </a:endParaRPr>
          </a:p>
          <a:p>
            <a:pPr algn="ctr"/>
            <a:r>
              <a:rPr lang="ja-JP" altLang="en-US" sz="2800" b="1" dirty="0">
                <a:solidFill>
                  <a:schemeClr val="bg1"/>
                </a:solidFill>
              </a:rPr>
              <a:t>横井　弘</a:t>
            </a:r>
            <a:endParaRPr lang="en-US" altLang="ja-JP" sz="2800" b="1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800" b="1" dirty="0">
                <a:solidFill>
                  <a:schemeClr val="bg1"/>
                </a:solidFill>
              </a:rPr>
              <a:t>文京区立茗台中学校理科支援員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3DB9FB-5235-41F0-A5CD-A73B8AA76759}"/>
              </a:ext>
            </a:extLst>
          </p:cNvPr>
          <p:cNvSpPr txBox="1"/>
          <p:nvPr/>
        </p:nvSpPr>
        <p:spPr>
          <a:xfrm>
            <a:off x="2792512" y="2976282"/>
            <a:ext cx="6955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</a:rPr>
              <a:t>ご意見をお願いいたします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" name="スライド ズーム 3">
                <a:extLst>
                  <a:ext uri="{FF2B5EF4-FFF2-40B4-BE49-F238E27FC236}">
                    <a16:creationId xmlns:a16="http://schemas.microsoft.com/office/drawing/2014/main" id="{4C69EF54-34A4-4E00-AEBD-B9AE8E31A5E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53682268"/>
                  </p:ext>
                </p:extLst>
              </p:nvPr>
            </p:nvGraphicFramePr>
            <p:xfrm>
              <a:off x="10733105" y="5995284"/>
              <a:ext cx="1348992" cy="430928"/>
            </p:xfrm>
            <a:graphic>
              <a:graphicData uri="http://schemas.microsoft.com/office/powerpoint/2016/slidezoom">
                <pslz:sldZm>
                  <pslz:sldZmObj sldId="653" cId="1210345904">
                    <pslz:zmPr id="{CF9CFB33-32D7-453D-AD2D-B61929C91460}" returnToParent="0" imageType="cover" transitionDur="1000">
                      <p166:blipFill xmlns:p166="http://schemas.microsoft.com/office/powerpoint/2016/6/main"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348992" cy="43092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" name="スライド ズーム 3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4C69EF54-34A4-4E00-AEBD-B9AE8E31A5E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33105" y="5995284"/>
                <a:ext cx="1348992" cy="43092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3280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1870</TotalTime>
  <Words>709</Words>
  <Application>Microsoft Office PowerPoint</Application>
  <PresentationFormat>ワイド画面</PresentationFormat>
  <Paragraphs>151</Paragraphs>
  <Slides>11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ＭＳ Ｐゴシック</vt:lpstr>
      <vt:lpstr>游ゴシック</vt:lpstr>
      <vt:lpstr>Arial</vt:lpstr>
      <vt:lpstr>Office テーマ</vt:lpstr>
      <vt:lpstr>ＣＢＩ研究会　2021年4月例会</vt:lpstr>
      <vt:lpstr>ＣＢＩ研2021年4月例会　時程　　　2021.4.17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例会予定</vt:lpstr>
      <vt:lpstr>終了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ぺんぎん中学校　２年</dc:title>
  <dc:creator>Hiroshi Yokoi</dc:creator>
  <cp:lastModifiedBy>Yokoi Hiroshi</cp:lastModifiedBy>
  <cp:revision>206</cp:revision>
  <dcterms:created xsi:type="dcterms:W3CDTF">2020-05-30T07:13:18Z</dcterms:created>
  <dcterms:modified xsi:type="dcterms:W3CDTF">2021-04-17T01:59:43Z</dcterms:modified>
</cp:coreProperties>
</file>