
<file path=[Content_Types].xml><?xml version="1.0" encoding="utf-8"?>
<Types xmlns="http://schemas.openxmlformats.org/package/2006/content-types">
  <Default Extension="emf" ContentType="image/x-emf"/>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10" r:id="rId1"/>
  </p:sldMasterIdLst>
  <p:notesMasterIdLst>
    <p:notesMasterId r:id="rId14"/>
  </p:notesMasterIdLst>
  <p:handoutMasterIdLst>
    <p:handoutMasterId r:id="rId15"/>
  </p:handoutMasterIdLst>
  <p:sldIdLst>
    <p:sldId id="447" r:id="rId2"/>
    <p:sldId id="970" r:id="rId3"/>
    <p:sldId id="1449" r:id="rId4"/>
    <p:sldId id="1456" r:id="rId5"/>
    <p:sldId id="1457" r:id="rId6"/>
    <p:sldId id="1454" r:id="rId7"/>
    <p:sldId id="1448" r:id="rId8"/>
    <p:sldId id="1455" r:id="rId9"/>
    <p:sldId id="1451" r:id="rId10"/>
    <p:sldId id="1452" r:id="rId11"/>
    <p:sldId id="1453" r:id="rId12"/>
    <p:sldId id="1458" r:id="rId13"/>
  </p:sldIdLst>
  <p:sldSz cx="9144000" cy="6858000" type="screen4x3"/>
  <p:notesSz cx="6851650" cy="9747250"/>
  <p:custShowLst>
    <p:custShow name="目的別スライド ショー1" id="0">
      <p:sldLst/>
    </p:custShow>
    <p:custShow name="加速度" id="1">
      <p:sldLst/>
    </p:custShow>
    <p:custShow name="等加速度運動" id="2">
      <p:sldLst/>
    </p:custShow>
    <p:custShow name="t 消去公式" id="3">
      <p:sldLst/>
    </p:custShow>
    <p:custShow name="最高点落下点" id="4">
      <p:sldLst/>
    </p:custShow>
    <p:custShow name="要点" id="5">
      <p:sldLst/>
    </p:custShow>
    <p:custShow name="x=∫vdt" id="6">
      <p:sldLst/>
    </p:custShow>
    <p:custShow name="v=∫adx" id="7">
      <p:sldLst/>
    </p:custShow>
    <p:custShow name="自由落下" id="8">
      <p:sldLst/>
    </p:custShow>
    <p:custShow name="グラフ" id="9">
      <p:sldLst/>
    </p:custShow>
    <p:custShow name="放物運動" id="10">
      <p:sldLst/>
    </p:custShow>
    <p:custShow name="速度とグラフ" id="11">
      <p:sldLst/>
    </p:custShow>
    <p:custShow name="速度とグラフ2" id="12">
      <p:sldLst/>
    </p:custShow>
    <p:custShow name="加速度とグラフ" id="13">
      <p:sldLst/>
    </p:custShow>
    <p:custShow name="加速度とグラフ2" id="14">
      <p:sldLst/>
    </p:custShow>
    <p:custShow name="Hamiltonianの導出" id="15">
      <p:sldLst/>
    </p:custShow>
    <p:custShow name="正準方程式" id="16">
      <p:sldLst/>
    </p:custShow>
    <p:custShow name="Hamiltonian定式化" id="17">
      <p:sldLst/>
    </p:custShow>
    <p:custShow name="例１" id="18">
      <p:sldLst/>
    </p:custShow>
    <p:custShow name="例２" id="19">
      <p:sldLst/>
    </p:custShow>
    <p:custShow name="例３" id="20">
      <p:sldLst/>
    </p:custShow>
    <p:custShow name="Hamiltonianの導出　例１" id="21">
      <p:sldLst/>
    </p:custShow>
    <p:custShow name="Hamiltonianの導出　例２" id="22">
      <p:sldLst/>
    </p:custShow>
    <p:custShow name="全エネルギー保存" id="23">
      <p:sldLst/>
    </p:custShow>
    <p:custShow name="例２の２" id="24">
      <p:sldLst/>
    </p:custShow>
    <p:custShow name="例２の３" id="25">
      <p:sldLst/>
    </p:custShow>
    <p:custShow name="例３の２" id="26">
      <p:sldLst/>
    </p:custShow>
    <p:custShow name="例３の３" id="27">
      <p:sldLst/>
    </p:custShow>
    <p:custShow name="例３の４" id="28">
      <p:sldLst/>
    </p:custShow>
    <p:custShow name="例" id="29">
      <p:sldLst/>
    </p:custShow>
  </p:custShowLst>
  <p:defaultTextStyle>
    <a:defPPr>
      <a:defRPr lang="ja-JP"/>
    </a:defPPr>
    <a:lvl1pPr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1pPr>
    <a:lvl2pPr marL="4572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2pPr>
    <a:lvl3pPr marL="9144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3pPr>
    <a:lvl4pPr marL="13716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4pPr>
    <a:lvl5pPr marL="1828800" algn="l" rtl="0" fontAlgn="base">
      <a:spcBef>
        <a:spcPct val="20000"/>
      </a:spcBef>
      <a:spcAft>
        <a:spcPct val="0"/>
      </a:spcAft>
      <a:defRPr kumimoji="1" sz="2800" kern="1200">
        <a:solidFill>
          <a:schemeClr val="tx1"/>
        </a:solidFill>
        <a:latin typeface="Times New Roman" pitchFamily="18" charset="0"/>
        <a:ea typeface="ＭＳ Ｐゴシック" charset="-128"/>
        <a:cs typeface="+mn-cs"/>
      </a:defRPr>
    </a:lvl5pPr>
    <a:lvl6pPr marL="2286000" algn="l" defTabSz="914400" rtl="0" eaLnBrk="1" latinLnBrk="0" hangingPunct="1">
      <a:defRPr kumimoji="1" sz="2800" kern="1200">
        <a:solidFill>
          <a:schemeClr val="tx1"/>
        </a:solidFill>
        <a:latin typeface="Times New Roman" pitchFamily="18" charset="0"/>
        <a:ea typeface="ＭＳ Ｐゴシック" charset="-128"/>
        <a:cs typeface="+mn-cs"/>
      </a:defRPr>
    </a:lvl6pPr>
    <a:lvl7pPr marL="2743200" algn="l" defTabSz="914400" rtl="0" eaLnBrk="1" latinLnBrk="0" hangingPunct="1">
      <a:defRPr kumimoji="1" sz="2800" kern="1200">
        <a:solidFill>
          <a:schemeClr val="tx1"/>
        </a:solidFill>
        <a:latin typeface="Times New Roman" pitchFamily="18" charset="0"/>
        <a:ea typeface="ＭＳ Ｐゴシック" charset="-128"/>
        <a:cs typeface="+mn-cs"/>
      </a:defRPr>
    </a:lvl7pPr>
    <a:lvl8pPr marL="3200400" algn="l" defTabSz="914400" rtl="0" eaLnBrk="1" latinLnBrk="0" hangingPunct="1">
      <a:defRPr kumimoji="1" sz="2800" kern="1200">
        <a:solidFill>
          <a:schemeClr val="tx1"/>
        </a:solidFill>
        <a:latin typeface="Times New Roman" pitchFamily="18" charset="0"/>
        <a:ea typeface="ＭＳ Ｐゴシック" charset="-128"/>
        <a:cs typeface="+mn-cs"/>
      </a:defRPr>
    </a:lvl8pPr>
    <a:lvl9pPr marL="3657600" algn="l" defTabSz="914400" rtl="0" eaLnBrk="1" latinLnBrk="0" hangingPunct="1">
      <a:defRPr kumimoji="1" sz="2800" kern="1200">
        <a:solidFill>
          <a:schemeClr val="tx1"/>
        </a:solidFill>
        <a:latin typeface="Times New Roman" pitchFamily="18"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070">
          <p15:clr>
            <a:srgbClr val="A4A3A4"/>
          </p15:clr>
        </p15:guide>
        <p15:guide id="2" pos="2158">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srgbClr val="FF0000"/>
    </p:penClr>
    <p:extLst>
      <p:ext uri="{EC167BDD-8182-4AB7-AECC-EB403E3ABB37}">
        <p14:laserClr xmlns:p14="http://schemas.microsoft.com/office/powerpoint/2010/main">
          <a:srgbClr val="00FF00"/>
        </p14:laserClr>
      </p:ext>
      <p:ext uri="{2FDB2607-1784-4EEB-B798-7EB5836EED8A}">
        <p14:showMediaCtrls xmlns:p14="http://schemas.microsoft.com/office/powerpoint/2010/main" val="1"/>
      </p:ext>
    </p:extLst>
  </p:showPr>
  <p:clrMru>
    <a:srgbClr val="0000FF"/>
    <a:srgbClr val="9900CC"/>
    <a:srgbClr val="FF99CC"/>
    <a:srgbClr val="FFCCFF"/>
    <a:srgbClr val="FF6699"/>
    <a:srgbClr val="FF7C80"/>
    <a:srgbClr val="FF9933"/>
    <a:srgbClr val="D9D9D9"/>
    <a:srgbClr val="FF00FF"/>
    <a:srgbClr val="3399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中間スタイル 2 - アクセント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中間スタイル 2 - アクセント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2D5ABB26-0587-4C30-8999-92F81FD0307C}" styleName="スタイルなし、表のグリッド線なし">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7556" autoAdjust="0"/>
    <p:restoredTop sz="93429" autoAdjust="0"/>
  </p:normalViewPr>
  <p:slideViewPr>
    <p:cSldViewPr snapToGrid="0">
      <p:cViewPr varScale="1">
        <p:scale>
          <a:sx n="83" d="100"/>
          <a:sy n="83" d="100"/>
        </p:scale>
        <p:origin x="688" y="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varScale="1">
      <p:scale>
        <a:sx n="1" d="1"/>
        <a:sy n="1" d="1"/>
      </p:scale>
      <p:origin x="0" y="-4200"/>
    </p:cViewPr>
  </p:sorterViewPr>
  <p:notesViewPr>
    <p:cSldViewPr snapToGrid="0">
      <p:cViewPr>
        <p:scale>
          <a:sx n="200" d="100"/>
          <a:sy n="200" d="100"/>
        </p:scale>
        <p:origin x="-72" y="3810"/>
      </p:cViewPr>
      <p:guideLst>
        <p:guide orient="horz" pos="3070"/>
        <p:guide pos="2158"/>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1" name="Rectangle 3"/>
          <p:cNvSpPr>
            <a:spLocks noGrp="1" noChangeArrowheads="1"/>
          </p:cNvSpPr>
          <p:nvPr>
            <p:ph type="dt" sz="quarter" idx="1"/>
          </p:nvPr>
        </p:nvSpPr>
        <p:spPr bwMode="auto">
          <a:xfrm>
            <a:off x="3883025" y="0"/>
            <a:ext cx="2968625" cy="487363"/>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endParaRPr lang="en-US" altLang="ja-JP"/>
          </a:p>
        </p:txBody>
      </p:sp>
      <p:sp>
        <p:nvSpPr>
          <p:cNvPr id="58372" name="Rectangle 4"/>
          <p:cNvSpPr>
            <a:spLocks noGrp="1" noChangeArrowheads="1"/>
          </p:cNvSpPr>
          <p:nvPr>
            <p:ph type="ftr" sz="quarter" idx="2"/>
          </p:nvPr>
        </p:nvSpPr>
        <p:spPr bwMode="auto">
          <a:xfrm>
            <a:off x="0"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0" hangingPunct="0">
              <a:spcBef>
                <a:spcPct val="0"/>
              </a:spcBef>
              <a:defRPr sz="1200">
                <a:ea typeface="ＭＳ Ｐゴシック" pitchFamily="50" charset="-128"/>
              </a:defRPr>
            </a:lvl1pPr>
          </a:lstStyle>
          <a:p>
            <a:pPr>
              <a:defRPr/>
            </a:pPr>
            <a:endParaRPr lang="en-US" altLang="ja-JP"/>
          </a:p>
        </p:txBody>
      </p:sp>
      <p:sp>
        <p:nvSpPr>
          <p:cNvPr id="58373" name="Rectangle 5"/>
          <p:cNvSpPr>
            <a:spLocks noGrp="1" noChangeArrowheads="1"/>
          </p:cNvSpPr>
          <p:nvPr>
            <p:ph type="sldNum" sz="quarter" idx="3"/>
          </p:nvPr>
        </p:nvSpPr>
        <p:spPr bwMode="auto">
          <a:xfrm>
            <a:off x="3883025" y="9259888"/>
            <a:ext cx="2968625" cy="487362"/>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0" hangingPunct="0">
              <a:spcBef>
                <a:spcPct val="0"/>
              </a:spcBef>
              <a:defRPr sz="1200">
                <a:ea typeface="ＭＳ Ｐゴシック" pitchFamily="50" charset="-128"/>
              </a:defRPr>
            </a:lvl1pPr>
          </a:lstStyle>
          <a:p>
            <a:pPr>
              <a:defRPr/>
            </a:pPr>
            <a:fld id="{DD6EA795-C2A9-4ED0-A1EC-146A1BFE6C05}" type="slidenum">
              <a:rPr lang="en-US" altLang="ja-JP"/>
              <a:pPr>
                <a:defRPr/>
              </a:pPr>
              <a:t>‹#›</a:t>
            </a:fld>
            <a:endParaRPr lang="en-US" altLang="ja-JP"/>
          </a:p>
        </p:txBody>
      </p:sp>
    </p:spTree>
    <p:extLst>
      <p:ext uri="{BB962C8B-B14F-4D97-AF65-F5344CB8AC3E}">
        <p14:creationId xmlns:p14="http://schemas.microsoft.com/office/powerpoint/2010/main" val="3476035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7410" name="Rectangle 2"/>
          <p:cNvSpPr>
            <a:spLocks noGrp="1" noChangeArrowheads="1"/>
          </p:cNvSpPr>
          <p:nvPr>
            <p:ph type="hdr" sz="quarter"/>
          </p:nvPr>
        </p:nvSpPr>
        <p:spPr bwMode="auto">
          <a:xfrm>
            <a:off x="0"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1" name="Rectangle 3"/>
          <p:cNvSpPr>
            <a:spLocks noGrp="1" noChangeArrowheads="1"/>
          </p:cNvSpPr>
          <p:nvPr>
            <p:ph type="dt" idx="1"/>
          </p:nvPr>
        </p:nvSpPr>
        <p:spPr bwMode="auto">
          <a:xfrm>
            <a:off x="3883025" y="0"/>
            <a:ext cx="2968625" cy="487363"/>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lvl1pPr algn="r">
              <a:spcBef>
                <a:spcPct val="0"/>
              </a:spcBef>
              <a:defRPr sz="1200">
                <a:ea typeface="ＭＳ Ｐゴシック" pitchFamily="50" charset="-128"/>
              </a:defRPr>
            </a:lvl1pPr>
          </a:lstStyle>
          <a:p>
            <a:pPr>
              <a:defRPr/>
            </a:pPr>
            <a:endParaRPr lang="en-US" altLang="ja-JP"/>
          </a:p>
        </p:txBody>
      </p:sp>
      <p:sp>
        <p:nvSpPr>
          <p:cNvPr id="30724" name="Rectangle 4"/>
          <p:cNvSpPr>
            <a:spLocks noGrp="1" noRot="1" noChangeAspect="1" noChangeArrowheads="1" noTextEdit="1"/>
          </p:cNvSpPr>
          <p:nvPr>
            <p:ph type="sldImg" idx="2"/>
          </p:nvPr>
        </p:nvSpPr>
        <p:spPr bwMode="auto">
          <a:xfrm>
            <a:off x="989013" y="731838"/>
            <a:ext cx="4873625" cy="3654425"/>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7413" name="Rectangle 5"/>
          <p:cNvSpPr>
            <a:spLocks noGrp="1" noChangeArrowheads="1"/>
          </p:cNvSpPr>
          <p:nvPr>
            <p:ph type="body" sz="quarter" idx="3"/>
          </p:nvPr>
        </p:nvSpPr>
        <p:spPr bwMode="auto">
          <a:xfrm>
            <a:off x="912813" y="4630738"/>
            <a:ext cx="5026025" cy="4386262"/>
          </a:xfrm>
          <a:prstGeom prst="rect">
            <a:avLst/>
          </a:prstGeom>
          <a:noFill/>
          <a:ln w="12700" cap="sq">
            <a:noFill/>
            <a:miter lim="800000"/>
            <a:headEnd type="none" w="sm" len="sm"/>
            <a:tailEnd type="none" w="sm" len="sm"/>
          </a:ln>
          <a:effectLst/>
        </p:spPr>
        <p:txBody>
          <a:bodyPr vert="horz" wrap="square" lIns="91440" tIns="45720" rIns="91440" bIns="45720" numCol="1" anchor="t" anchorCtr="0" compatLnSpc="1">
            <a:prstTxWarp prst="textNoShape">
              <a:avLst/>
            </a:prstTxWarp>
          </a:bodyPr>
          <a:lstStyle/>
          <a:p>
            <a:pPr lvl="0"/>
            <a:r>
              <a:rPr lang="ja-JP" altLang="en-US" noProof="0"/>
              <a:t>マスター テキストの書式設定</a:t>
            </a:r>
          </a:p>
          <a:p>
            <a:pPr lvl="1"/>
            <a:r>
              <a:rPr lang="ja-JP" altLang="en-US" noProof="0"/>
              <a:t>第 </a:t>
            </a:r>
            <a:r>
              <a:rPr lang="en-US" altLang="ja-JP" noProof="0"/>
              <a:t>2 </a:t>
            </a:r>
            <a:r>
              <a:rPr lang="ja-JP" altLang="en-US" noProof="0"/>
              <a:t>レベル</a:t>
            </a:r>
          </a:p>
          <a:p>
            <a:pPr lvl="2"/>
            <a:r>
              <a:rPr lang="ja-JP" altLang="en-US" noProof="0"/>
              <a:t>第 </a:t>
            </a:r>
            <a:r>
              <a:rPr lang="en-US" altLang="ja-JP" noProof="0"/>
              <a:t>3 </a:t>
            </a:r>
            <a:r>
              <a:rPr lang="ja-JP" altLang="en-US" noProof="0"/>
              <a:t>レベル</a:t>
            </a:r>
          </a:p>
          <a:p>
            <a:pPr lvl="3"/>
            <a:r>
              <a:rPr lang="ja-JP" altLang="en-US" noProof="0"/>
              <a:t>第 </a:t>
            </a:r>
            <a:r>
              <a:rPr lang="en-US" altLang="ja-JP" noProof="0"/>
              <a:t>4 </a:t>
            </a:r>
            <a:r>
              <a:rPr lang="ja-JP" altLang="en-US" noProof="0"/>
              <a:t>レベル</a:t>
            </a:r>
          </a:p>
          <a:p>
            <a:pPr lvl="4"/>
            <a:r>
              <a:rPr lang="ja-JP" altLang="en-US" noProof="0"/>
              <a:t>第 </a:t>
            </a:r>
            <a:r>
              <a:rPr lang="en-US" altLang="ja-JP" noProof="0"/>
              <a:t>5 </a:t>
            </a:r>
            <a:r>
              <a:rPr lang="ja-JP" altLang="en-US" noProof="0"/>
              <a:t>レベル</a:t>
            </a:r>
          </a:p>
        </p:txBody>
      </p:sp>
      <p:sp>
        <p:nvSpPr>
          <p:cNvPr id="17414" name="Rectangle 6"/>
          <p:cNvSpPr>
            <a:spLocks noGrp="1" noChangeArrowheads="1"/>
          </p:cNvSpPr>
          <p:nvPr>
            <p:ph type="ftr" sz="quarter" idx="4"/>
          </p:nvPr>
        </p:nvSpPr>
        <p:spPr bwMode="auto">
          <a:xfrm>
            <a:off x="0"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spcBef>
                <a:spcPct val="0"/>
              </a:spcBef>
              <a:defRPr sz="1200">
                <a:ea typeface="ＭＳ Ｐゴシック" pitchFamily="50" charset="-128"/>
              </a:defRPr>
            </a:lvl1pPr>
          </a:lstStyle>
          <a:p>
            <a:pPr>
              <a:defRPr/>
            </a:pPr>
            <a:endParaRPr lang="en-US" altLang="ja-JP"/>
          </a:p>
        </p:txBody>
      </p:sp>
      <p:sp>
        <p:nvSpPr>
          <p:cNvPr id="17415" name="Rectangle 7"/>
          <p:cNvSpPr>
            <a:spLocks noGrp="1" noChangeArrowheads="1"/>
          </p:cNvSpPr>
          <p:nvPr>
            <p:ph type="sldNum" sz="quarter" idx="5"/>
          </p:nvPr>
        </p:nvSpPr>
        <p:spPr bwMode="auto">
          <a:xfrm>
            <a:off x="3883025" y="9259888"/>
            <a:ext cx="2968625" cy="487362"/>
          </a:xfrm>
          <a:prstGeom prst="rect">
            <a:avLst/>
          </a:prstGeom>
          <a:noFill/>
          <a:ln w="12700" cap="sq">
            <a:noFill/>
            <a:miter lim="800000"/>
            <a:headEnd type="none" w="sm" len="sm"/>
            <a:tailEnd type="none" w="sm" len="sm"/>
          </a:ln>
          <a:effectLst/>
        </p:spPr>
        <p:txBody>
          <a:bodyPr vert="horz" wrap="square" lIns="91440" tIns="45720" rIns="91440" bIns="45720" numCol="1" anchor="b" anchorCtr="0" compatLnSpc="1">
            <a:prstTxWarp prst="textNoShape">
              <a:avLst/>
            </a:prstTxWarp>
          </a:bodyPr>
          <a:lstStyle>
            <a:lvl1pPr algn="r">
              <a:spcBef>
                <a:spcPct val="0"/>
              </a:spcBef>
              <a:defRPr sz="1200">
                <a:ea typeface="ＭＳ Ｐゴシック" pitchFamily="50" charset="-128"/>
              </a:defRPr>
            </a:lvl1pPr>
          </a:lstStyle>
          <a:p>
            <a:pPr>
              <a:defRPr/>
            </a:pPr>
            <a:fld id="{12FB90E9-9E62-4A35-B3B3-8533D9573AE4}" type="slidenum">
              <a:rPr lang="en-US" altLang="ja-JP"/>
              <a:pPr>
                <a:defRPr/>
              </a:pPr>
              <a:t>‹#›</a:t>
            </a:fld>
            <a:endParaRPr lang="en-US" altLang="ja-JP"/>
          </a:p>
        </p:txBody>
      </p:sp>
    </p:spTree>
    <p:extLst>
      <p:ext uri="{BB962C8B-B14F-4D97-AF65-F5344CB8AC3E}">
        <p14:creationId xmlns:p14="http://schemas.microsoft.com/office/powerpoint/2010/main" val="3099557500"/>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1pPr>
    <a:lvl2pPr marL="4572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2pPr>
    <a:lvl3pPr marL="9144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3pPr>
    <a:lvl4pPr marL="13716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4pPr>
    <a:lvl5pPr marL="1828800" algn="l" rtl="0" eaLnBrk="0" fontAlgn="base" hangingPunct="0">
      <a:spcBef>
        <a:spcPct val="30000"/>
      </a:spcBef>
      <a:spcAft>
        <a:spcPct val="0"/>
      </a:spcAft>
      <a:defRPr kumimoji="1" sz="1200" kern="1200">
        <a:solidFill>
          <a:schemeClr val="tx1"/>
        </a:solidFill>
        <a:latin typeface="Times New Roman" pitchFamily="18" charset="0"/>
        <a:ea typeface="ＭＳ Ｐ明朝" pitchFamily="18" charset="-128"/>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タイトル スライド">
    <p:spTree>
      <p:nvGrpSpPr>
        <p:cNvPr id="1" name=""/>
        <p:cNvGrpSpPr/>
        <p:nvPr/>
      </p:nvGrpSpPr>
      <p:grpSpPr>
        <a:xfrm>
          <a:off x="0" y="0"/>
          <a:ext cx="0" cy="0"/>
          <a:chOff x="0" y="0"/>
          <a:chExt cx="0" cy="0"/>
        </a:xfrm>
      </p:grpSpPr>
      <p:sp>
        <p:nvSpPr>
          <p:cNvPr id="2" name="タイトル 1"/>
          <p:cNvSpPr>
            <a:spLocks noGrp="1"/>
          </p:cNvSpPr>
          <p:nvPr>
            <p:ph type="ctrTitle"/>
          </p:nvPr>
        </p:nvSpPr>
        <p:spPr>
          <a:xfrm>
            <a:off x="685800" y="2130425"/>
            <a:ext cx="7772400" cy="1470025"/>
          </a:xfrm>
        </p:spPr>
        <p:txBody>
          <a:bodyPr/>
          <a:lstStyle/>
          <a:p>
            <a:r>
              <a:rPr lang="ja-JP" altLang="en-US"/>
              <a:t>マスタ タイトルの書式設定</a:t>
            </a:r>
          </a:p>
        </p:txBody>
      </p:sp>
      <p:sp>
        <p:nvSpPr>
          <p:cNvPr id="3" name="サブタイトル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ja-JP" altLang="en-US"/>
              <a:t>マスタ サブタイトルの書式設定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0F61AE-5893-4785-AB8F-7E9DD0D8A720}"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9880813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タイトルと縦書きテキスト">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縦書きテキスト プレースホルダ 2"/>
          <p:cNvSpPr>
            <a:spLocks noGrp="1"/>
          </p:cNvSpPr>
          <p:nvPr>
            <p:ph type="body" orient="vert" idx="1"/>
          </p:nvPr>
        </p:nvSpPr>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823063C4-1C5C-47E5-970E-64B73632447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493790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縦書きタイトルと縦書きテキスト">
    <p:spTree>
      <p:nvGrpSpPr>
        <p:cNvPr id="1" name=""/>
        <p:cNvGrpSpPr/>
        <p:nvPr/>
      </p:nvGrpSpPr>
      <p:grpSpPr>
        <a:xfrm>
          <a:off x="0" y="0"/>
          <a:ext cx="0" cy="0"/>
          <a:chOff x="0" y="0"/>
          <a:chExt cx="0" cy="0"/>
        </a:xfrm>
      </p:grpSpPr>
      <p:sp>
        <p:nvSpPr>
          <p:cNvPr id="2" name="縦書きタイトル 1"/>
          <p:cNvSpPr>
            <a:spLocks noGrp="1"/>
          </p:cNvSpPr>
          <p:nvPr>
            <p:ph type="title" orient="vert"/>
          </p:nvPr>
        </p:nvSpPr>
        <p:spPr>
          <a:xfrm>
            <a:off x="6515100" y="609600"/>
            <a:ext cx="1943100" cy="5486400"/>
          </a:xfrm>
        </p:spPr>
        <p:txBody>
          <a:bodyPr vert="eaVert"/>
          <a:lstStyle/>
          <a:p>
            <a:r>
              <a:rPr lang="ja-JP" altLang="en-US"/>
              <a:t>マスタ タイトルの書式設定</a:t>
            </a:r>
          </a:p>
        </p:txBody>
      </p:sp>
      <p:sp>
        <p:nvSpPr>
          <p:cNvPr id="3" name="縦書きテキスト プレースホルダ 2"/>
          <p:cNvSpPr>
            <a:spLocks noGrp="1"/>
          </p:cNvSpPr>
          <p:nvPr>
            <p:ph type="body" orient="vert" idx="1"/>
          </p:nvPr>
        </p:nvSpPr>
        <p:spPr>
          <a:xfrm>
            <a:off x="685800" y="609600"/>
            <a:ext cx="5676900" cy="5486400"/>
          </a:xfrm>
        </p:spPr>
        <p:txBody>
          <a:bodyPr vert="eaVert"/>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278D249-3491-4618-8281-0755E6AE3CE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2842046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タイトルと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idx="1"/>
          </p:nvPr>
        </p:nvSpPr>
        <p:spPr/>
        <p:txBody>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1449F4A5-6ECB-4B21-AF8D-C05CBA9F61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046304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セクション見出し">
    <p:spTree>
      <p:nvGrpSpPr>
        <p:cNvPr id="1" name=""/>
        <p:cNvGrpSpPr/>
        <p:nvPr/>
      </p:nvGrpSpPr>
      <p:grpSpPr>
        <a:xfrm>
          <a:off x="0" y="0"/>
          <a:ext cx="0" cy="0"/>
          <a:chOff x="0" y="0"/>
          <a:chExt cx="0" cy="0"/>
        </a:xfrm>
      </p:grpSpPr>
      <p:sp>
        <p:nvSpPr>
          <p:cNvPr id="2" name="タイトル 1"/>
          <p:cNvSpPr>
            <a:spLocks noGrp="1"/>
          </p:cNvSpPr>
          <p:nvPr>
            <p:ph type="title"/>
          </p:nvPr>
        </p:nvSpPr>
        <p:spPr>
          <a:xfrm>
            <a:off x="722313" y="4406900"/>
            <a:ext cx="7772400" cy="1362075"/>
          </a:xfrm>
        </p:spPr>
        <p:txBody>
          <a:bodyPr anchor="t"/>
          <a:lstStyle>
            <a:lvl1pPr algn="l">
              <a:defRPr sz="4000" b="1" cap="all"/>
            </a:lvl1pPr>
          </a:lstStyle>
          <a:p>
            <a:r>
              <a:rPr lang="ja-JP" altLang="en-US"/>
              <a:t>マスタ タイトルの書式設定</a:t>
            </a:r>
          </a:p>
        </p:txBody>
      </p:sp>
      <p:sp>
        <p:nvSpPr>
          <p:cNvPr id="3" name="テキスト プレースホルダ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ja-JP" altLang="en-US"/>
              <a:t>マスタ テキストの書式設定</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791DDEF-1F04-4DA8-915E-9421B3E0165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4468600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2 つ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コンテンツ プレースホルダ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コンテンツ プレースホルダ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CD8AFE39-59EE-4B4E-AAAD-475BB0AB10D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402065735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較">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4638"/>
            <a:ext cx="8229600" cy="1143000"/>
          </a:xfrm>
        </p:spPr>
        <p:txBody>
          <a:bodyPr/>
          <a:lstStyle>
            <a:lvl1pPr>
              <a:defRPr/>
            </a:lvl1pPr>
          </a:lstStyle>
          <a:p>
            <a:r>
              <a:rPr lang="ja-JP" altLang="en-US"/>
              <a:t>マスタ タイトルの書式設定</a:t>
            </a:r>
          </a:p>
        </p:txBody>
      </p:sp>
      <p:sp>
        <p:nvSpPr>
          <p:cNvPr id="3" name="テキスト プレースホルダ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4" name="コンテンツ プレースホルダ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5" name="テキスト プレースホルダ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ja-JP" altLang="en-US"/>
              <a:t>マスタ テキストの書式設定</a:t>
            </a:r>
          </a:p>
        </p:txBody>
      </p:sp>
      <p:sp>
        <p:nvSpPr>
          <p:cNvPr id="6" name="コンテンツ プレースホルダ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83EBD5D5-4B90-4E82-880C-02E1CDE75FAC}"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207034207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タイトルのみ">
    <p:spTree>
      <p:nvGrpSpPr>
        <p:cNvPr id="1" name=""/>
        <p:cNvGrpSpPr/>
        <p:nvPr/>
      </p:nvGrpSpPr>
      <p:grpSpPr>
        <a:xfrm>
          <a:off x="0" y="0"/>
          <a:ext cx="0" cy="0"/>
          <a:chOff x="0" y="0"/>
          <a:chExt cx="0" cy="0"/>
        </a:xfrm>
      </p:grpSpPr>
      <p:sp>
        <p:nvSpPr>
          <p:cNvPr id="2" name="タイトル 1"/>
          <p:cNvSpPr>
            <a:spLocks noGrp="1"/>
          </p:cNvSpPr>
          <p:nvPr>
            <p:ph type="title"/>
          </p:nvPr>
        </p:nvSpPr>
        <p:spPr/>
        <p:txBody>
          <a:bodyPr/>
          <a:lstStyle/>
          <a:p>
            <a:r>
              <a:rPr lang="ja-JP" altLang="en-US"/>
              <a:t>マスタ タイトルの書式設定</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C9DC0B9A-6974-484A-A940-9E89D87FAF1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0365849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白紙">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A52C6F1-1701-4950-8AF8-345AFC5CCFE8}"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131466774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タイトル付きのコンテンツ">
    <p:spTree>
      <p:nvGrpSpPr>
        <p:cNvPr id="1" name=""/>
        <p:cNvGrpSpPr/>
        <p:nvPr/>
      </p:nvGrpSpPr>
      <p:grpSpPr>
        <a:xfrm>
          <a:off x="0" y="0"/>
          <a:ext cx="0" cy="0"/>
          <a:chOff x="0" y="0"/>
          <a:chExt cx="0" cy="0"/>
        </a:xfrm>
      </p:grpSpPr>
      <p:sp>
        <p:nvSpPr>
          <p:cNvPr id="2" name="タイトル 1"/>
          <p:cNvSpPr>
            <a:spLocks noGrp="1"/>
          </p:cNvSpPr>
          <p:nvPr>
            <p:ph type="title"/>
          </p:nvPr>
        </p:nvSpPr>
        <p:spPr>
          <a:xfrm>
            <a:off x="457200" y="273050"/>
            <a:ext cx="3008313" cy="1162050"/>
          </a:xfrm>
        </p:spPr>
        <p:txBody>
          <a:bodyPr anchor="b"/>
          <a:lstStyle>
            <a:lvl1pPr algn="l">
              <a:defRPr sz="2000" b="1"/>
            </a:lvl1pPr>
          </a:lstStyle>
          <a:p>
            <a:r>
              <a:rPr lang="ja-JP" altLang="en-US"/>
              <a:t>マスタ タイトルの書式設定</a:t>
            </a:r>
          </a:p>
        </p:txBody>
      </p:sp>
      <p:sp>
        <p:nvSpPr>
          <p:cNvPr id="3" name="コンテンツ プレースホルダ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4" name="テキスト プレースホルダ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FDDE0948-7FC4-4C75-8E2A-32CEB357F00D}"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9954557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タイトル付きの図">
    <p:spTree>
      <p:nvGrpSpPr>
        <p:cNvPr id="1" name=""/>
        <p:cNvGrpSpPr/>
        <p:nvPr/>
      </p:nvGrpSpPr>
      <p:grpSpPr>
        <a:xfrm>
          <a:off x="0" y="0"/>
          <a:ext cx="0" cy="0"/>
          <a:chOff x="0" y="0"/>
          <a:chExt cx="0" cy="0"/>
        </a:xfrm>
      </p:grpSpPr>
      <p:sp>
        <p:nvSpPr>
          <p:cNvPr id="2" name="タイトル 1"/>
          <p:cNvSpPr>
            <a:spLocks noGrp="1"/>
          </p:cNvSpPr>
          <p:nvPr>
            <p:ph type="title"/>
          </p:nvPr>
        </p:nvSpPr>
        <p:spPr>
          <a:xfrm>
            <a:off x="1792288" y="4800600"/>
            <a:ext cx="5486400" cy="566738"/>
          </a:xfrm>
        </p:spPr>
        <p:txBody>
          <a:bodyPr anchor="b"/>
          <a:lstStyle>
            <a:lvl1pPr algn="l">
              <a:defRPr sz="2000" b="1"/>
            </a:lvl1pPr>
          </a:lstStyle>
          <a:p>
            <a:r>
              <a:rPr lang="ja-JP" altLang="en-US"/>
              <a:t>マスタ タイトルの書式設定</a:t>
            </a:r>
          </a:p>
        </p:txBody>
      </p:sp>
      <p:sp>
        <p:nvSpPr>
          <p:cNvPr id="3" name="図プレースホルダ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ja-JP" altLang="en-US" noProof="0" dirty="0"/>
          </a:p>
        </p:txBody>
      </p:sp>
      <p:sp>
        <p:nvSpPr>
          <p:cNvPr id="4" name="テキスト プレースホルダ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ja-JP" altLang="en-US"/>
              <a:t>マスタ テキストの書式設定</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ja-JP" dirty="0">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ja-JP" dirty="0">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8B92716-3C0B-4C2C-9716-B859D92F86F5}" type="slidenum">
              <a:rPr lang="ja-JP" altLang="en-US">
                <a:solidFill>
                  <a:srgbClr val="000000"/>
                </a:solidFill>
              </a:rPr>
              <a:pPr>
                <a:defRPr/>
              </a:pPr>
              <a:t>‹#›</a:t>
            </a:fld>
            <a:endParaRPr lang="en-US" altLang="ja-JP" dirty="0">
              <a:solidFill>
                <a:srgbClr val="000000"/>
              </a:solidFill>
            </a:endParaRPr>
          </a:p>
        </p:txBody>
      </p:sp>
    </p:spTree>
    <p:extLst>
      <p:ext uri="{BB962C8B-B14F-4D97-AF65-F5344CB8AC3E}">
        <p14:creationId xmlns:p14="http://schemas.microsoft.com/office/powerpoint/2010/main" val="367233584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ja-JP" altLang="en-US"/>
              <a:t>マスタ タイトルの書式設定</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ja-JP" altLang="en-US"/>
              <a:t>マスタ テキストの書式設定</a:t>
            </a:r>
          </a:p>
          <a:p>
            <a:pPr lvl="1"/>
            <a:r>
              <a:rPr lang="ja-JP" altLang="en-US"/>
              <a:t>第 </a:t>
            </a:r>
            <a:r>
              <a:rPr lang="en-US" altLang="ja-JP"/>
              <a:t>2 </a:t>
            </a:r>
            <a:r>
              <a:rPr lang="ja-JP" altLang="en-US"/>
              <a:t>レベル</a:t>
            </a:r>
          </a:p>
          <a:p>
            <a:pPr lvl="2"/>
            <a:r>
              <a:rPr lang="ja-JP" altLang="en-US"/>
              <a:t>第 </a:t>
            </a:r>
            <a:r>
              <a:rPr lang="en-US" altLang="ja-JP"/>
              <a:t>3 </a:t>
            </a:r>
            <a:r>
              <a:rPr lang="ja-JP" altLang="en-US"/>
              <a:t>レベル</a:t>
            </a:r>
          </a:p>
          <a:p>
            <a:pPr lvl="3"/>
            <a:r>
              <a:rPr lang="ja-JP" altLang="en-US"/>
              <a:t>第 </a:t>
            </a:r>
            <a:r>
              <a:rPr lang="en-US" altLang="ja-JP"/>
              <a:t>4 </a:t>
            </a:r>
            <a:r>
              <a:rPr lang="ja-JP" altLang="en-US"/>
              <a:t>レベル</a:t>
            </a:r>
          </a:p>
          <a:p>
            <a:pPr lvl="4"/>
            <a:r>
              <a:rPr lang="ja-JP" altLang="en-US"/>
              <a:t>第 </a:t>
            </a:r>
            <a:r>
              <a:rPr lang="en-US" altLang="ja-JP"/>
              <a:t>5 </a:t>
            </a:r>
            <a:r>
              <a:rPr lang="ja-JP" altLang="en-US"/>
              <a:t>レベル</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kumimoji="0" sz="1400" b="0">
                <a:ea typeface="ＭＳ Ｐゴシック" pitchFamily="50" charset="-128"/>
              </a:defRPr>
            </a:lvl1pPr>
          </a:lstStyle>
          <a:p>
            <a:pPr fontAlgn="base">
              <a:spcBef>
                <a:spcPct val="0"/>
              </a:spcBef>
              <a:spcAft>
                <a:spcPct val="0"/>
              </a:spcAft>
              <a:defRPr/>
            </a:pPr>
            <a:endParaRPr lang="en-US" altLang="ja-JP" dirty="0">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kumimoji="0" sz="1400" b="0">
                <a:ea typeface="ＭＳ Ｐゴシック" pitchFamily="50" charset="-128"/>
              </a:defRPr>
            </a:lvl1pPr>
          </a:lstStyle>
          <a:p>
            <a:pPr fontAlgn="base">
              <a:spcBef>
                <a:spcPct val="0"/>
              </a:spcBef>
              <a:spcAft>
                <a:spcPct val="0"/>
              </a:spcAft>
              <a:defRPr/>
            </a:pPr>
            <a:fld id="{64B8450C-A50F-4B83-95B2-78C9DEB45559}" type="slidenum">
              <a:rPr lang="ja-JP" altLang="en-US">
                <a:solidFill>
                  <a:srgbClr val="000000"/>
                </a:solidFill>
              </a:rPr>
              <a:pPr fontAlgn="base">
                <a:spcBef>
                  <a:spcPct val="0"/>
                </a:spcBef>
                <a:spcAft>
                  <a:spcPct val="0"/>
                </a:spcAft>
                <a:defRPr/>
              </a:pPr>
              <a:t>‹#›</a:t>
            </a:fld>
            <a:endParaRPr lang="en-US" altLang="ja-JP" dirty="0">
              <a:solidFill>
                <a:srgbClr val="000000"/>
              </a:solidFill>
            </a:endParaRPr>
          </a:p>
        </p:txBody>
      </p:sp>
    </p:spTree>
    <p:extLst>
      <p:ext uri="{BB962C8B-B14F-4D97-AF65-F5344CB8AC3E}">
        <p14:creationId xmlns:p14="http://schemas.microsoft.com/office/powerpoint/2010/main" val="698380250"/>
      </p:ext>
    </p:extLst>
  </p:cSld>
  <p:clrMap bg1="lt1" tx1="dk1" bg2="lt2" tx2="dk2" accent1="accent1" accent2="accent2" accent3="accent3" accent4="accent4" accent5="accent5" accent6="accent6" hlink="hlink" folHlink="folHlink"/>
  <p:sldLayoutIdLst>
    <p:sldLayoutId id="2147483711" r:id="rId1"/>
    <p:sldLayoutId id="2147483712" r:id="rId2"/>
    <p:sldLayoutId id="2147483713" r:id="rId3"/>
    <p:sldLayoutId id="2147483714" r:id="rId4"/>
    <p:sldLayoutId id="2147483715" r:id="rId5"/>
    <p:sldLayoutId id="2147483716" r:id="rId6"/>
    <p:sldLayoutId id="2147483717" r:id="rId7"/>
    <p:sldLayoutId id="2147483718" r:id="rId8"/>
    <p:sldLayoutId id="2147483719" r:id="rId9"/>
    <p:sldLayoutId id="2147483720" r:id="rId10"/>
    <p:sldLayoutId id="2147483721" r:id="rId11"/>
  </p:sldLayoutIdLst>
  <p:txStyles>
    <p:titleStyle>
      <a:lvl1pPr algn="ctr" rtl="0" eaLnBrk="0" fontAlgn="base" hangingPunct="0">
        <a:spcBef>
          <a:spcPct val="0"/>
        </a:spcBef>
        <a:spcAft>
          <a:spcPct val="0"/>
        </a:spcAft>
        <a:defRPr kumimoji="1" sz="4400">
          <a:solidFill>
            <a:schemeClr val="tx2"/>
          </a:solidFill>
          <a:latin typeface="+mj-lt"/>
          <a:ea typeface="+mj-ea"/>
          <a:cs typeface="+mj-cs"/>
        </a:defRPr>
      </a:lvl1pPr>
      <a:lvl2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2pPr>
      <a:lvl3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3pPr>
      <a:lvl4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4pPr>
      <a:lvl5pPr algn="ctr" rtl="0" eaLnBrk="0" fontAlgn="base" hangingPunct="0">
        <a:spcBef>
          <a:spcPct val="0"/>
        </a:spcBef>
        <a:spcAft>
          <a:spcPct val="0"/>
        </a:spcAft>
        <a:defRPr kumimoji="1" sz="4400">
          <a:solidFill>
            <a:schemeClr val="tx2"/>
          </a:solidFill>
          <a:latin typeface="Times New Roman" pitchFamily="18" charset="0"/>
          <a:ea typeface="ＭＳ Ｐゴシック" pitchFamily="50" charset="-128"/>
        </a:defRPr>
      </a:lvl5pPr>
      <a:lvl6pPr marL="457200" algn="ctr" rtl="0" fontAlgn="base">
        <a:spcBef>
          <a:spcPct val="0"/>
        </a:spcBef>
        <a:spcAft>
          <a:spcPct val="0"/>
        </a:spcAft>
        <a:defRPr kumimoji="1" sz="4400">
          <a:solidFill>
            <a:schemeClr val="tx2"/>
          </a:solidFill>
          <a:latin typeface="Times New Roman" pitchFamily="18" charset="0"/>
          <a:ea typeface="ＭＳ Ｐゴシック" pitchFamily="50" charset="-128"/>
        </a:defRPr>
      </a:lvl6pPr>
      <a:lvl7pPr marL="914400" algn="ctr" rtl="0" fontAlgn="base">
        <a:spcBef>
          <a:spcPct val="0"/>
        </a:spcBef>
        <a:spcAft>
          <a:spcPct val="0"/>
        </a:spcAft>
        <a:defRPr kumimoji="1" sz="4400">
          <a:solidFill>
            <a:schemeClr val="tx2"/>
          </a:solidFill>
          <a:latin typeface="Times New Roman" pitchFamily="18" charset="0"/>
          <a:ea typeface="ＭＳ Ｐゴシック" pitchFamily="50" charset="-128"/>
        </a:defRPr>
      </a:lvl7pPr>
      <a:lvl8pPr marL="1371600" algn="ctr" rtl="0" fontAlgn="base">
        <a:spcBef>
          <a:spcPct val="0"/>
        </a:spcBef>
        <a:spcAft>
          <a:spcPct val="0"/>
        </a:spcAft>
        <a:defRPr kumimoji="1" sz="4400">
          <a:solidFill>
            <a:schemeClr val="tx2"/>
          </a:solidFill>
          <a:latin typeface="Times New Roman" pitchFamily="18" charset="0"/>
          <a:ea typeface="ＭＳ Ｐゴシック" pitchFamily="50" charset="-128"/>
        </a:defRPr>
      </a:lvl8pPr>
      <a:lvl9pPr marL="1828800" algn="ctr" rtl="0" fontAlgn="base">
        <a:spcBef>
          <a:spcPct val="0"/>
        </a:spcBef>
        <a:spcAft>
          <a:spcPct val="0"/>
        </a:spcAft>
        <a:defRPr kumimoji="1" sz="4400">
          <a:solidFill>
            <a:schemeClr val="tx2"/>
          </a:solidFill>
          <a:latin typeface="Times New Roman" pitchFamily="18" charset="0"/>
          <a:ea typeface="ＭＳ Ｐゴシック" pitchFamily="50" charset="-128"/>
        </a:defRPr>
      </a:lvl9pPr>
    </p:titleStyle>
    <p:bodyStyle>
      <a:lvl1pPr marL="342900" indent="-342900" algn="l" rtl="0" eaLnBrk="0" fontAlgn="base" hangingPunct="0">
        <a:spcBef>
          <a:spcPct val="20000"/>
        </a:spcBef>
        <a:spcAft>
          <a:spcPct val="0"/>
        </a:spcAft>
        <a:buChar char="•"/>
        <a:defRPr kumimoji="1"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kumimoji="1" sz="2800">
          <a:solidFill>
            <a:schemeClr val="tx1"/>
          </a:solidFill>
          <a:latin typeface="+mn-lt"/>
          <a:ea typeface="+mn-ea"/>
        </a:defRPr>
      </a:lvl2pPr>
      <a:lvl3pPr marL="1143000" indent="-228600" algn="l" rtl="0" eaLnBrk="0" fontAlgn="base" hangingPunct="0">
        <a:spcBef>
          <a:spcPct val="20000"/>
        </a:spcBef>
        <a:spcAft>
          <a:spcPct val="0"/>
        </a:spcAft>
        <a:buChar char="•"/>
        <a:defRPr kumimoji="1" sz="2400">
          <a:solidFill>
            <a:schemeClr val="tx1"/>
          </a:solidFill>
          <a:latin typeface="+mn-lt"/>
          <a:ea typeface="+mn-ea"/>
        </a:defRPr>
      </a:lvl3pPr>
      <a:lvl4pPr marL="1600200" indent="-228600" algn="l" rtl="0" eaLnBrk="0" fontAlgn="base" hangingPunct="0">
        <a:spcBef>
          <a:spcPct val="20000"/>
        </a:spcBef>
        <a:spcAft>
          <a:spcPct val="0"/>
        </a:spcAft>
        <a:buChar char="–"/>
        <a:defRPr kumimoji="1" sz="2000">
          <a:solidFill>
            <a:schemeClr val="tx1"/>
          </a:solidFill>
          <a:latin typeface="+mn-lt"/>
          <a:ea typeface="+mn-ea"/>
        </a:defRPr>
      </a:lvl4pPr>
      <a:lvl5pPr marL="2057400" indent="-228600" algn="l" rtl="0" eaLnBrk="0" fontAlgn="base" hangingPunct="0">
        <a:spcBef>
          <a:spcPct val="20000"/>
        </a:spcBef>
        <a:spcAft>
          <a:spcPct val="0"/>
        </a:spcAft>
        <a:buChar char="»"/>
        <a:defRPr kumimoji="1" sz="2000">
          <a:solidFill>
            <a:schemeClr val="tx1"/>
          </a:solidFill>
          <a:latin typeface="+mn-lt"/>
          <a:ea typeface="+mn-ea"/>
        </a:defRPr>
      </a:lvl5pPr>
      <a:lvl6pPr marL="2514600" indent="-228600" algn="l" rtl="0" fontAlgn="base">
        <a:spcBef>
          <a:spcPct val="20000"/>
        </a:spcBef>
        <a:spcAft>
          <a:spcPct val="0"/>
        </a:spcAft>
        <a:buChar char="»"/>
        <a:defRPr kumimoji="1" sz="2000">
          <a:solidFill>
            <a:schemeClr val="tx1"/>
          </a:solidFill>
          <a:latin typeface="+mn-lt"/>
          <a:ea typeface="+mn-ea"/>
        </a:defRPr>
      </a:lvl6pPr>
      <a:lvl7pPr marL="2971800" indent="-228600" algn="l" rtl="0" fontAlgn="base">
        <a:spcBef>
          <a:spcPct val="20000"/>
        </a:spcBef>
        <a:spcAft>
          <a:spcPct val="0"/>
        </a:spcAft>
        <a:buChar char="»"/>
        <a:defRPr kumimoji="1" sz="2000">
          <a:solidFill>
            <a:schemeClr val="tx1"/>
          </a:solidFill>
          <a:latin typeface="+mn-lt"/>
          <a:ea typeface="+mn-ea"/>
        </a:defRPr>
      </a:lvl7pPr>
      <a:lvl8pPr marL="3429000" indent="-228600" algn="l" rtl="0" fontAlgn="base">
        <a:spcBef>
          <a:spcPct val="20000"/>
        </a:spcBef>
        <a:spcAft>
          <a:spcPct val="0"/>
        </a:spcAft>
        <a:buChar char="»"/>
        <a:defRPr kumimoji="1" sz="2000">
          <a:solidFill>
            <a:schemeClr val="tx1"/>
          </a:solidFill>
          <a:latin typeface="+mn-lt"/>
          <a:ea typeface="+mn-ea"/>
        </a:defRPr>
      </a:lvl8pPr>
      <a:lvl9pPr marL="3886200" indent="-228600" algn="l" rtl="0" fontAlgn="base">
        <a:spcBef>
          <a:spcPct val="20000"/>
        </a:spcBef>
        <a:spcAft>
          <a:spcPct val="0"/>
        </a:spcAft>
        <a:buChar char="»"/>
        <a:defRPr kumimoji="1" sz="2000">
          <a:solidFill>
            <a:schemeClr val="tx1"/>
          </a:solidFill>
          <a:latin typeface="+mn-lt"/>
          <a:ea typeface="+mn-ea"/>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emf"/><Relationship Id="rId1" Type="http://schemas.openxmlformats.org/officeDocument/2006/relationships/slideLayout" Target="../slideLayouts/slideLayout4.xml"/><Relationship Id="rId5" Type="http://schemas.openxmlformats.org/officeDocument/2006/relationships/image" Target="../media/image6.emf"/><Relationship Id="rId4" Type="http://schemas.openxmlformats.org/officeDocument/2006/relationships/image" Target="../media/image5.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
          <p:cNvSpPr txBox="1">
            <a:spLocks noChangeArrowheads="1"/>
          </p:cNvSpPr>
          <p:nvPr/>
        </p:nvSpPr>
        <p:spPr bwMode="auto">
          <a:xfrm>
            <a:off x="0" y="524256"/>
            <a:ext cx="9144000" cy="5742432"/>
          </a:xfrm>
          <a:prstGeom prst="rect">
            <a:avLst/>
          </a:prstGeom>
          <a:solidFill>
            <a:schemeClr val="accent2"/>
          </a:solidFill>
          <a:ln w="9525">
            <a:noFill/>
            <a:miter lim="800000"/>
            <a:headEnd/>
            <a:tailEnd/>
          </a:ln>
          <a:effectLst>
            <a:outerShdw blurRad="50800" dist="38100" dir="5400000" algn="t" rotWithShape="0">
              <a:prstClr val="black">
                <a:alpha val="40000"/>
              </a:prstClr>
            </a:outerShdw>
            <a:softEdge rad="317500"/>
          </a:effectLst>
        </p:spPr>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r>
              <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2021. 3.20  CBI</a:t>
            </a: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研究会発表</a:t>
            </a:r>
            <a:endParaRPr kumimoji="1" lang="en-US" altLang="ja-JP"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endPar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lvl="0" algn="ctr">
              <a:spcBef>
                <a:spcPct val="0"/>
              </a:spcBef>
              <a:defRPr/>
            </a:pPr>
            <a:r>
              <a:rPr lang="ja-JP" altLang="en-US" sz="3600" b="1" kern="0" dirty="0">
                <a:solidFill>
                  <a:srgbClr val="FFFFFF"/>
                </a:solidFill>
                <a:effectLst>
                  <a:outerShdw blurRad="38100" dist="38100" dir="2700000" algn="tl">
                    <a:srgbClr val="000000">
                      <a:alpha val="43137"/>
                    </a:srgbClr>
                  </a:outerShdw>
                </a:effectLst>
                <a:latin typeface="Times New Roman"/>
                <a:ea typeface="ＭＳ Ｐゴシック"/>
              </a:rPr>
              <a:t>日本物理学会年会報告</a:t>
            </a:r>
            <a:endParaRPr lang="en-US" altLang="ja-JP" sz="3600" b="1" kern="0" dirty="0">
              <a:solidFill>
                <a:srgbClr val="FFFFFF"/>
              </a:solidFill>
              <a:effectLst>
                <a:outerShdw blurRad="38100" dist="38100" dir="2700000" algn="tl">
                  <a:srgbClr val="000000">
                    <a:alpha val="43137"/>
                  </a:srgbClr>
                </a:outerShdw>
              </a:effectLst>
              <a:latin typeface="Times New Roman"/>
              <a:ea typeface="ＭＳ Ｐゴシック"/>
            </a:endParaRPr>
          </a:p>
          <a:p>
            <a:pPr lvl="0" algn="ctr">
              <a:spcBef>
                <a:spcPct val="0"/>
              </a:spcBef>
              <a:defRPr/>
            </a:pPr>
            <a:endParaRPr kumimoji="1" lang="en-US" altLang="ja-JP" sz="36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endParaRPr>
          </a:p>
          <a:p>
            <a:pPr marL="0" marR="0" lvl="0" indent="0" algn="ctr" defTabSz="914400" rtl="0" eaLnBrk="1" fontAlgn="base" latinLnBrk="0" hangingPunct="1">
              <a:lnSpc>
                <a:spcPct val="100000"/>
              </a:lnSpc>
              <a:spcBef>
                <a:spcPct val="0"/>
              </a:spcBef>
              <a:spcAft>
                <a:spcPct val="0"/>
              </a:spcAft>
              <a:buClrTx/>
              <a:buSzTx/>
              <a:buFontTx/>
              <a:buNone/>
              <a:tabLst/>
              <a:defRPr/>
            </a:pPr>
            <a:r>
              <a:rPr kumimoji="1" lang="ja-JP" altLang="en-US" sz="2800" b="1" i="0" u="none" strike="noStrike" kern="0" cap="none" spc="0" normalizeH="0" baseline="0" noProof="0" dirty="0">
                <a:ln>
                  <a:noFill/>
                </a:ln>
                <a:solidFill>
                  <a:srgbClr val="FFFFFF"/>
                </a:solidFill>
                <a:effectLst>
                  <a:outerShdw blurRad="38100" dist="38100" dir="2700000" algn="tl">
                    <a:srgbClr val="000000">
                      <a:alpha val="43137"/>
                    </a:srgbClr>
                  </a:outerShdw>
                </a:effectLst>
                <a:uLnTx/>
                <a:uFillTx/>
                <a:latin typeface="Times New Roman"/>
                <a:ea typeface="ＭＳ Ｐゴシック"/>
                <a:cs typeface="+mn-cs"/>
              </a:rPr>
              <a:t>埼玉医大　赤間啓一</a:t>
            </a:r>
          </a:p>
        </p:txBody>
      </p:sp>
    </p:spTree>
    <p:extLst>
      <p:ext uri="{BB962C8B-B14F-4D97-AF65-F5344CB8AC3E}">
        <p14:creationId xmlns:p14="http://schemas.microsoft.com/office/powerpoint/2010/main" val="2318386301"/>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0" presetClass="entr" presetSubtype="0"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F235C9F-E4D6-433D-A026-393557949BE7}"/>
              </a:ext>
            </a:extLst>
          </p:cNvPr>
          <p:cNvSpPr/>
          <p:nvPr/>
        </p:nvSpPr>
        <p:spPr>
          <a:xfrm>
            <a:off x="0" y="0"/>
            <a:ext cx="9144000" cy="523220"/>
          </a:xfrm>
          <a:prstGeom prst="rect">
            <a:avLst/>
          </a:prstGeom>
        </p:spPr>
        <p:txBody>
          <a:bodyPr wrap="square">
            <a:spAutoFit/>
          </a:bodyPr>
          <a:lstStyle/>
          <a:p>
            <a:r>
              <a:rPr lang="ja-JP" altLang="en-US" dirty="0"/>
              <a:t>３年次２学期統　計力学</a:t>
            </a:r>
            <a:r>
              <a:rPr lang="en-US" altLang="ja-JP" dirty="0"/>
              <a:t>II</a:t>
            </a:r>
            <a:r>
              <a:rPr lang="ja-JP" altLang="en-US" dirty="0"/>
              <a:t> （量子統計　受講者約</a:t>
            </a:r>
            <a:r>
              <a:rPr lang="en-US" altLang="ja-JP" dirty="0"/>
              <a:t>40 </a:t>
            </a:r>
            <a:r>
              <a:rPr lang="ja-JP" altLang="en-US" dirty="0"/>
              <a:t>名）</a:t>
            </a:r>
          </a:p>
        </p:txBody>
      </p:sp>
      <p:sp>
        <p:nvSpPr>
          <p:cNvPr id="10" name="正方形/長方形 9">
            <a:extLst>
              <a:ext uri="{FF2B5EF4-FFF2-40B4-BE49-F238E27FC236}">
                <a16:creationId xmlns:a16="http://schemas.microsoft.com/office/drawing/2014/main" id="{11343D44-786F-4DEC-A4A9-5999F6F7D36D}"/>
              </a:ext>
            </a:extLst>
          </p:cNvPr>
          <p:cNvSpPr/>
          <p:nvPr/>
        </p:nvSpPr>
        <p:spPr>
          <a:xfrm>
            <a:off x="0" y="1151906"/>
            <a:ext cx="3264195" cy="353943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試験の成績</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t>（計力学</a:t>
            </a:r>
            <a:r>
              <a:rPr lang="en-US" altLang="ja-JP" dirty="0"/>
              <a:t>II</a:t>
            </a:r>
            <a:r>
              <a:rPr lang="ja-JP" altLang="en-US" dirty="0"/>
              <a:t>）</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従来型の</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授業に比べて</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改善が見られ、</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特に不合格となる</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低得点者の</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割合が減少した</a:t>
            </a:r>
            <a:endParaRPr lang="en-US" altLang="ja-JP" dirty="0"/>
          </a:p>
        </p:txBody>
      </p:sp>
      <p:pic>
        <p:nvPicPr>
          <p:cNvPr id="3" name="図 2">
            <a:extLst>
              <a:ext uri="{FF2B5EF4-FFF2-40B4-BE49-F238E27FC236}">
                <a16:creationId xmlns:a16="http://schemas.microsoft.com/office/drawing/2014/main" id="{463E58F4-2021-418C-BE52-8E009527013F}"/>
              </a:ext>
            </a:extLst>
          </p:cNvPr>
          <p:cNvPicPr>
            <a:picLocks noChangeAspect="1"/>
          </p:cNvPicPr>
          <p:nvPr/>
        </p:nvPicPr>
        <p:blipFill>
          <a:blip r:embed="rId2"/>
          <a:stretch>
            <a:fillRect/>
          </a:stretch>
        </p:blipFill>
        <p:spPr>
          <a:xfrm>
            <a:off x="3350700" y="1112581"/>
            <a:ext cx="5793299" cy="5033038"/>
          </a:xfrm>
          <a:prstGeom prst="rect">
            <a:avLst/>
          </a:prstGeom>
        </p:spPr>
      </p:pic>
      <p:sp>
        <p:nvSpPr>
          <p:cNvPr id="15" name="正方形/長方形 14">
            <a:extLst>
              <a:ext uri="{FF2B5EF4-FFF2-40B4-BE49-F238E27FC236}">
                <a16:creationId xmlns:a16="http://schemas.microsoft.com/office/drawing/2014/main" id="{5D50013D-56FB-4B12-BCDB-47107A92EE89}"/>
              </a:ext>
            </a:extLst>
          </p:cNvPr>
          <p:cNvSpPr/>
          <p:nvPr/>
        </p:nvSpPr>
        <p:spPr>
          <a:xfrm>
            <a:off x="0" y="462403"/>
            <a:ext cx="9144000" cy="523220"/>
          </a:xfrm>
          <a:prstGeom prst="rect">
            <a:avLst/>
          </a:prstGeom>
        </p:spPr>
        <p:txBody>
          <a:bodyPr wrap="square">
            <a:spAutoFit/>
          </a:bodyPr>
          <a:lstStyle/>
          <a:p>
            <a:r>
              <a:rPr lang="ja-JP" altLang="en-US" dirty="0"/>
              <a:t>１年次１学期　物理学基礎</a:t>
            </a:r>
            <a:r>
              <a:rPr lang="en-US" altLang="ja-JP" dirty="0"/>
              <a:t>AI</a:t>
            </a:r>
            <a:r>
              <a:rPr lang="ja-JP" altLang="en-US" dirty="0"/>
              <a:t>（力学　受講者約</a:t>
            </a:r>
            <a:r>
              <a:rPr lang="en-US" altLang="ja-JP" dirty="0"/>
              <a:t>100 </a:t>
            </a:r>
            <a:r>
              <a:rPr lang="ja-JP" altLang="en-US" dirty="0"/>
              <a:t>名）</a:t>
            </a:r>
          </a:p>
        </p:txBody>
      </p:sp>
    </p:spTree>
    <p:extLst>
      <p:ext uri="{BB962C8B-B14F-4D97-AF65-F5344CB8AC3E}">
        <p14:creationId xmlns:p14="http://schemas.microsoft.com/office/powerpoint/2010/main" val="2929234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5"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F235C9F-E4D6-433D-A026-393557949BE7}"/>
              </a:ext>
            </a:extLst>
          </p:cNvPr>
          <p:cNvSpPr/>
          <p:nvPr/>
        </p:nvSpPr>
        <p:spPr>
          <a:xfrm>
            <a:off x="0" y="0"/>
            <a:ext cx="9144000" cy="523220"/>
          </a:xfrm>
          <a:prstGeom prst="rect">
            <a:avLst/>
          </a:prstGeom>
        </p:spPr>
        <p:txBody>
          <a:bodyPr wrap="square">
            <a:spAutoFit/>
          </a:bodyPr>
          <a:lstStyle/>
          <a:p>
            <a:r>
              <a:rPr lang="ja-JP" altLang="en-US" dirty="0">
                <a:solidFill>
                  <a:srgbClr val="000000"/>
                </a:solidFill>
                <a:latin typeface="Times New Roman"/>
                <a:ea typeface="ＭＳ Ｐゴシック"/>
              </a:rPr>
              <a:t>授業評価アンケート結果（</a:t>
            </a:r>
            <a:r>
              <a:rPr lang="ja-JP" altLang="en-US" dirty="0"/>
              <a:t>物理学基礎</a:t>
            </a:r>
            <a:r>
              <a:rPr lang="en-US" altLang="ja-JP" dirty="0"/>
              <a:t>AI </a:t>
            </a:r>
            <a:r>
              <a:rPr lang="ja-JP" altLang="en-US" dirty="0">
                <a:solidFill>
                  <a:srgbClr val="000000"/>
                </a:solidFill>
                <a:latin typeface="Times New Roman"/>
                <a:ea typeface="ＭＳ Ｐゴシック"/>
              </a:rPr>
              <a:t>）</a:t>
            </a:r>
            <a:endParaRPr lang="ja-JP" altLang="en-US" dirty="0"/>
          </a:p>
        </p:txBody>
      </p:sp>
      <p:pic>
        <p:nvPicPr>
          <p:cNvPr id="8" name="図 7">
            <a:extLst>
              <a:ext uri="{FF2B5EF4-FFF2-40B4-BE49-F238E27FC236}">
                <a16:creationId xmlns:a16="http://schemas.microsoft.com/office/drawing/2014/main" id="{5ADAEEB1-58B2-4AE6-8B69-AD2AB0FE8853}"/>
              </a:ext>
            </a:extLst>
          </p:cNvPr>
          <p:cNvPicPr>
            <a:picLocks noChangeAspect="1"/>
          </p:cNvPicPr>
          <p:nvPr/>
        </p:nvPicPr>
        <p:blipFill>
          <a:blip r:embed="rId2"/>
          <a:stretch>
            <a:fillRect/>
          </a:stretch>
        </p:blipFill>
        <p:spPr>
          <a:xfrm>
            <a:off x="373296" y="422022"/>
            <a:ext cx="8397407" cy="5985989"/>
          </a:xfrm>
          <a:prstGeom prst="rect">
            <a:avLst/>
          </a:prstGeom>
        </p:spPr>
      </p:pic>
      <p:sp>
        <p:nvSpPr>
          <p:cNvPr id="7" name="正方形/長方形 6">
            <a:extLst>
              <a:ext uri="{FF2B5EF4-FFF2-40B4-BE49-F238E27FC236}">
                <a16:creationId xmlns:a16="http://schemas.microsoft.com/office/drawing/2014/main" id="{6D8AB56B-441A-4257-A530-89F7D41BC64A}"/>
              </a:ext>
            </a:extLst>
          </p:cNvPr>
          <p:cNvSpPr/>
          <p:nvPr/>
        </p:nvSpPr>
        <p:spPr>
          <a:xfrm>
            <a:off x="478465" y="6334780"/>
            <a:ext cx="7666074" cy="523220"/>
          </a:xfrm>
          <a:prstGeom prst="rect">
            <a:avLst/>
          </a:prstGeom>
        </p:spPr>
        <p:txBody>
          <a:bodyPr wrap="square">
            <a:spAutoFit/>
          </a:bodyPr>
          <a:lstStyle/>
          <a:p>
            <a:r>
              <a:rPr lang="ja-JP" altLang="en-US" dirty="0">
                <a:solidFill>
                  <a:srgbClr val="000000"/>
                </a:solidFill>
                <a:latin typeface="Times New Roman"/>
                <a:ea typeface="ＭＳ Ｐゴシック"/>
              </a:rPr>
              <a:t>出席率　約</a:t>
            </a:r>
            <a:r>
              <a:rPr lang="en-US" altLang="ja-JP" dirty="0">
                <a:solidFill>
                  <a:srgbClr val="000000"/>
                </a:solidFill>
                <a:latin typeface="Times New Roman"/>
                <a:ea typeface="ＭＳ Ｐゴシック"/>
              </a:rPr>
              <a:t>10%</a:t>
            </a:r>
            <a:r>
              <a:rPr lang="ja-JP" altLang="en-US" dirty="0">
                <a:solidFill>
                  <a:srgbClr val="000000"/>
                </a:solidFill>
                <a:latin typeface="Times New Roman"/>
                <a:ea typeface="ＭＳ Ｐゴシック"/>
              </a:rPr>
              <a:t>向上　自宅学習時間　約</a:t>
            </a:r>
            <a:r>
              <a:rPr lang="en-US" altLang="ja-JP" dirty="0">
                <a:solidFill>
                  <a:srgbClr val="000000"/>
                </a:solidFill>
                <a:latin typeface="Times New Roman"/>
                <a:ea typeface="ＭＳ Ｐゴシック"/>
              </a:rPr>
              <a:t>70%</a:t>
            </a:r>
            <a:r>
              <a:rPr lang="ja-JP" altLang="en-US" dirty="0">
                <a:solidFill>
                  <a:srgbClr val="000000"/>
                </a:solidFill>
                <a:latin typeface="Times New Roman"/>
                <a:ea typeface="ＭＳ Ｐゴシック"/>
              </a:rPr>
              <a:t>増加</a:t>
            </a:r>
            <a:endParaRPr lang="en-US" altLang="ja-JP" dirty="0">
              <a:solidFill>
                <a:srgbClr val="000000"/>
              </a:solidFill>
              <a:latin typeface="Times New Roman"/>
              <a:ea typeface="ＭＳ Ｐゴシック"/>
            </a:endParaRPr>
          </a:p>
        </p:txBody>
      </p:sp>
    </p:spTree>
    <p:extLst>
      <p:ext uri="{BB962C8B-B14F-4D97-AF65-F5344CB8AC3E}">
        <p14:creationId xmlns:p14="http://schemas.microsoft.com/office/powerpoint/2010/main" val="213594270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7"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a:extLst>
              <a:ext uri="{FF2B5EF4-FFF2-40B4-BE49-F238E27FC236}">
                <a16:creationId xmlns:a16="http://schemas.microsoft.com/office/drawing/2014/main" id="{EDAB238F-9CC8-4D68-B85C-567FC59016D5}"/>
              </a:ext>
            </a:extLst>
          </p:cNvPr>
          <p:cNvSpPr/>
          <p:nvPr/>
        </p:nvSpPr>
        <p:spPr>
          <a:xfrm>
            <a:off x="0" y="-7684"/>
            <a:ext cx="7690934"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FF"/>
                </a:solidFill>
                <a:latin typeface="Times New Roman"/>
                <a:ea typeface="ＭＳ Ｐゴシック"/>
              </a:rPr>
              <a:t>物理学会物理教育セッションの講演</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の紹介</a:t>
            </a:r>
          </a:p>
        </p:txBody>
      </p:sp>
      <p:sp>
        <p:nvSpPr>
          <p:cNvPr id="6" name="正方形/長方形 5">
            <a:extLst>
              <a:ext uri="{FF2B5EF4-FFF2-40B4-BE49-F238E27FC236}">
                <a16:creationId xmlns:a16="http://schemas.microsoft.com/office/drawing/2014/main" id="{1913C7C5-354A-4A67-93EA-0DC590BD144B}"/>
              </a:ext>
            </a:extLst>
          </p:cNvPr>
          <p:cNvSpPr/>
          <p:nvPr/>
        </p:nvSpPr>
        <p:spPr>
          <a:xfrm>
            <a:off x="0" y="479700"/>
            <a:ext cx="9144000" cy="400110"/>
          </a:xfrm>
          <a:prstGeom prst="rect">
            <a:avLst/>
          </a:prstGeom>
        </p:spPr>
        <p:txBody>
          <a:bodyPr wrap="square">
            <a:spAutoFit/>
          </a:bodyPr>
          <a:lstStyle/>
          <a:p>
            <a:r>
              <a:rPr lang="ja-JP" altLang="en-US" sz="2000" dirty="0">
                <a:solidFill>
                  <a:srgbClr val="000000"/>
                </a:solidFill>
                <a:latin typeface="Times New Roman"/>
                <a:ea typeface="ＭＳ Ｐゴシック"/>
              </a:rPr>
              <a:t>高大生の運動の法則にお け る因果関係の理解　</a:t>
            </a:r>
            <a:r>
              <a:rPr lang="ja-JP" altLang="en-US" sz="2000" dirty="0"/>
              <a:t>鷲見拓哉（兵庫教育大学）</a:t>
            </a:r>
          </a:p>
        </p:txBody>
      </p:sp>
      <p:sp>
        <p:nvSpPr>
          <p:cNvPr id="9" name="正方形/長方形 8">
            <a:extLst>
              <a:ext uri="{FF2B5EF4-FFF2-40B4-BE49-F238E27FC236}">
                <a16:creationId xmlns:a16="http://schemas.microsoft.com/office/drawing/2014/main" id="{89D281BE-FF18-46F2-B543-CE66717A9FE6}"/>
              </a:ext>
            </a:extLst>
          </p:cNvPr>
          <p:cNvSpPr/>
          <p:nvPr/>
        </p:nvSpPr>
        <p:spPr>
          <a:xfrm>
            <a:off x="0" y="1002920"/>
            <a:ext cx="9200030" cy="400110"/>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深度カメラを用いた</a:t>
            </a:r>
            <a:r>
              <a:rPr lang="en-US" altLang="ja-JP" sz="2000" dirty="0">
                <a:solidFill>
                  <a:srgbClr val="000000"/>
                </a:solidFill>
                <a:latin typeface="Times New Roman"/>
                <a:ea typeface="ＭＳ Ｐゴシック"/>
              </a:rPr>
              <a:t>AR</a:t>
            </a:r>
            <a:r>
              <a:rPr lang="ja-JP" altLang="en-US" sz="2000" dirty="0">
                <a:solidFill>
                  <a:srgbClr val="000000"/>
                </a:solidFill>
                <a:latin typeface="Times New Roman"/>
                <a:ea typeface="ＭＳ Ｐゴシック"/>
              </a:rPr>
              <a:t>実験教材の開発</a:t>
            </a:r>
            <a:r>
              <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rPr>
              <a:t>　</a:t>
            </a:r>
            <a:r>
              <a:rPr lang="zh-TW" altLang="en-US" sz="2000" dirty="0">
                <a:solidFill>
                  <a:srgbClr val="000000"/>
                </a:solidFill>
                <a:latin typeface="Times New Roman"/>
                <a:ea typeface="ＭＳ Ｐゴシック"/>
              </a:rPr>
              <a:t>青木悠樹</a:t>
            </a:r>
            <a:r>
              <a:rPr lang="ja-JP" altLang="en-US" sz="2000" dirty="0">
                <a:solidFill>
                  <a:srgbClr val="000000"/>
                </a:solidFill>
                <a:latin typeface="Times New Roman"/>
                <a:ea typeface="ＭＳ Ｐゴシック"/>
              </a:rPr>
              <a:t>（</a:t>
            </a:r>
            <a:r>
              <a:rPr lang="zh-TW" altLang="en-US" sz="2000" dirty="0">
                <a:solidFill>
                  <a:srgbClr val="000000"/>
                </a:solidFill>
                <a:latin typeface="Times New Roman"/>
                <a:ea typeface="ＭＳ Ｐゴシック"/>
              </a:rPr>
              <a:t>群大教育</a:t>
            </a:r>
            <a:r>
              <a:rPr lang="ja-JP" altLang="en-US" sz="2000" dirty="0">
                <a:solidFill>
                  <a:srgbClr val="000000"/>
                </a:solidFill>
                <a:latin typeface="Times New Roman"/>
                <a:ea typeface="ＭＳ Ｐゴシック"/>
              </a:rPr>
              <a:t>）</a:t>
            </a:r>
            <a:endPar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endParaRPr>
          </a:p>
        </p:txBody>
      </p:sp>
      <p:sp>
        <p:nvSpPr>
          <p:cNvPr id="10" name="正方形/長方形 9">
            <a:extLst>
              <a:ext uri="{FF2B5EF4-FFF2-40B4-BE49-F238E27FC236}">
                <a16:creationId xmlns:a16="http://schemas.microsoft.com/office/drawing/2014/main" id="{89597F3C-1F42-483D-876F-F360B68ABFD7}"/>
              </a:ext>
            </a:extLst>
          </p:cNvPr>
          <p:cNvSpPr/>
          <p:nvPr/>
        </p:nvSpPr>
        <p:spPr>
          <a:xfrm>
            <a:off x="0" y="1518355"/>
            <a:ext cx="9144000" cy="707886"/>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大学物理講義における反転授業の実践　−内容を減らさず負担を増やさず，対面でもオンラインでも授業改善　大野義章</a:t>
            </a:r>
            <a:r>
              <a:rPr lang="ja-JP" altLang="en-US" sz="2000" dirty="0"/>
              <a:t>（</a:t>
            </a:r>
            <a:r>
              <a:rPr lang="ja-JP" altLang="en-US" sz="2000" dirty="0">
                <a:solidFill>
                  <a:srgbClr val="000000"/>
                </a:solidFill>
                <a:latin typeface="Times New Roman"/>
                <a:ea typeface="ＭＳ Ｐゴシック"/>
              </a:rPr>
              <a:t>新潟大理） </a:t>
            </a:r>
            <a:endParaRPr kumimoji="1" lang="ja-JP" altLang="en-US" sz="2000" b="0" i="0" u="none" strike="noStrike" kern="1200" cap="none" spc="0" normalizeH="0" baseline="0" noProof="0" dirty="0">
              <a:ln>
                <a:noFill/>
              </a:ln>
              <a:solidFill>
                <a:srgbClr val="000000"/>
              </a:solidFill>
              <a:effectLst/>
              <a:uLnTx/>
              <a:uFillTx/>
              <a:latin typeface="Times New Roman"/>
              <a:ea typeface="ＭＳ Ｐゴシック"/>
            </a:endParaRPr>
          </a:p>
        </p:txBody>
      </p:sp>
      <p:sp>
        <p:nvSpPr>
          <p:cNvPr id="12" name="正方形/長方形 11">
            <a:extLst>
              <a:ext uri="{FF2B5EF4-FFF2-40B4-BE49-F238E27FC236}">
                <a16:creationId xmlns:a16="http://schemas.microsoft.com/office/drawing/2014/main" id="{47E1DEAE-4B45-4D85-8B94-1E686A915F32}"/>
              </a:ext>
            </a:extLst>
          </p:cNvPr>
          <p:cNvSpPr/>
          <p:nvPr/>
        </p:nvSpPr>
        <p:spPr>
          <a:xfrm>
            <a:off x="0" y="2307299"/>
            <a:ext cx="9144000" cy="707886"/>
          </a:xfrm>
          <a:prstGeom prst="rect">
            <a:avLst/>
          </a:prstGeom>
        </p:spPr>
        <p:txBody>
          <a:bodyPr wrap="square">
            <a:spAutoFit/>
          </a:bodyPr>
          <a:lstStyle/>
          <a:p>
            <a:pPr lvl="0" fontAlgn="auto">
              <a:spcBef>
                <a:spcPts val="0"/>
              </a:spcBef>
              <a:spcAft>
                <a:spcPts val="0"/>
              </a:spcAft>
              <a:defRPr/>
            </a:pPr>
            <a:r>
              <a:rPr lang="en-US" altLang="ja-JP" sz="2000" dirty="0">
                <a:solidFill>
                  <a:srgbClr val="000000"/>
                </a:solidFill>
                <a:latin typeface="Times New Roman"/>
                <a:ea typeface="ＭＳ Ｐゴシック"/>
              </a:rPr>
              <a:t>p-prims</a:t>
            </a:r>
            <a:r>
              <a:rPr lang="ja-JP" altLang="en-US" sz="2000" dirty="0">
                <a:solidFill>
                  <a:srgbClr val="000000"/>
                </a:solidFill>
                <a:latin typeface="Times New Roman"/>
                <a:ea typeface="ＭＳ Ｐゴシック"/>
              </a:rPr>
              <a:t>理論を用いた「運動の法則」への気づきを促す授業の開発と実践　渡邉里佳，谷口和成，山田吉英</a:t>
            </a:r>
            <a:r>
              <a:rPr lang="en-US" altLang="ja-JP" sz="2000" dirty="0">
                <a:solidFill>
                  <a:srgbClr val="000000"/>
                </a:solidFill>
                <a:latin typeface="Times New Roman"/>
                <a:ea typeface="ＭＳ Ｐゴシック"/>
              </a:rPr>
              <a:t>A </a:t>
            </a:r>
            <a:r>
              <a:rPr lang="ja-JP" altLang="en-US" sz="2000" dirty="0">
                <a:solidFill>
                  <a:srgbClr val="000000"/>
                </a:solidFill>
                <a:latin typeface="Times New Roman"/>
                <a:ea typeface="ＭＳ Ｐゴシック"/>
              </a:rPr>
              <a:t>（京教大物理，福井大院教育</a:t>
            </a:r>
            <a:r>
              <a:rPr lang="en-US" altLang="ja-JP" sz="2000" dirty="0">
                <a:solidFill>
                  <a:srgbClr val="000000"/>
                </a:solidFill>
                <a:latin typeface="Times New Roman"/>
                <a:ea typeface="ＭＳ Ｐゴシック"/>
              </a:rPr>
              <a:t>A</a:t>
            </a:r>
            <a:r>
              <a:rPr lang="ja-JP" altLang="en-US" sz="2000" dirty="0">
                <a:solidFill>
                  <a:srgbClr val="000000"/>
                </a:solidFill>
                <a:latin typeface="Times New Roman"/>
                <a:ea typeface="ＭＳ Ｐゴシック"/>
              </a:rPr>
              <a:t>）</a:t>
            </a:r>
            <a:endParaRPr lang="en-US" altLang="ja-JP" sz="2000" dirty="0">
              <a:solidFill>
                <a:srgbClr val="000000"/>
              </a:solidFill>
              <a:latin typeface="Times New Roman"/>
              <a:ea typeface="ＭＳ Ｐゴシック"/>
            </a:endParaRPr>
          </a:p>
        </p:txBody>
      </p:sp>
      <p:sp>
        <p:nvSpPr>
          <p:cNvPr id="14" name="正方形/長方形 13">
            <a:extLst>
              <a:ext uri="{FF2B5EF4-FFF2-40B4-BE49-F238E27FC236}">
                <a16:creationId xmlns:a16="http://schemas.microsoft.com/office/drawing/2014/main" id="{A4BFE7BF-A3FC-41F5-B70D-88CCBFA1C1C3}"/>
              </a:ext>
            </a:extLst>
          </p:cNvPr>
          <p:cNvSpPr/>
          <p:nvPr/>
        </p:nvSpPr>
        <p:spPr>
          <a:xfrm>
            <a:off x="0" y="3063048"/>
            <a:ext cx="9144000" cy="707886"/>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明治期女子師範学校生徒の物理筆記に記載された水圧実験に対する欧米教科書の影響　興治文子，小林昭三 （東理大教職セ，新潟大教育）</a:t>
            </a:r>
            <a:endParaRPr lang="en-US" altLang="ja-JP" sz="2000" dirty="0">
              <a:solidFill>
                <a:srgbClr val="000000"/>
              </a:solidFill>
              <a:latin typeface="Times New Roman"/>
              <a:ea typeface="ＭＳ Ｐゴシック"/>
            </a:endParaRPr>
          </a:p>
        </p:txBody>
      </p:sp>
      <p:sp>
        <p:nvSpPr>
          <p:cNvPr id="15" name="正方形/長方形 14">
            <a:extLst>
              <a:ext uri="{FF2B5EF4-FFF2-40B4-BE49-F238E27FC236}">
                <a16:creationId xmlns:a16="http://schemas.microsoft.com/office/drawing/2014/main" id="{31C728A8-97F9-40F8-AA65-FCBABFF5918D}"/>
              </a:ext>
            </a:extLst>
          </p:cNvPr>
          <p:cNvSpPr/>
          <p:nvPr/>
        </p:nvSpPr>
        <p:spPr>
          <a:xfrm>
            <a:off x="0" y="3856539"/>
            <a:ext cx="9200030" cy="707886"/>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群馬県師範学校教師瀧澤菊太郎の物理定期試験問題　玉置豊美，高橋浩</a:t>
            </a:r>
            <a:r>
              <a:rPr lang="en-US" altLang="ja-JP" sz="2000" dirty="0">
                <a:solidFill>
                  <a:srgbClr val="000000"/>
                </a:solidFill>
                <a:latin typeface="Times New Roman"/>
                <a:ea typeface="ＭＳ Ｐゴシック"/>
              </a:rPr>
              <a:t>A</a:t>
            </a:r>
            <a:r>
              <a:rPr lang="ja-JP" altLang="en-US" sz="2000" dirty="0">
                <a:solidFill>
                  <a:srgbClr val="000000"/>
                </a:solidFill>
                <a:latin typeface="Times New Roman"/>
                <a:ea typeface="ＭＳ Ｐゴシック"/>
              </a:rPr>
              <a:t>，</a:t>
            </a:r>
            <a:endParaRPr lang="en-US" altLang="ja-JP" sz="2000" dirty="0">
              <a:solidFill>
                <a:srgbClr val="000000"/>
              </a:solidFill>
              <a:latin typeface="Times New Roman"/>
              <a:ea typeface="ＭＳ Ｐゴシック"/>
            </a:endParaRPr>
          </a:p>
          <a:p>
            <a:pPr lvl="0" fontAlgn="auto">
              <a:spcBef>
                <a:spcPts val="0"/>
              </a:spcBef>
              <a:spcAft>
                <a:spcPts val="0"/>
              </a:spcAft>
              <a:defRPr/>
            </a:pPr>
            <a:r>
              <a:rPr lang="ja-JP" altLang="en-US" sz="2000" dirty="0">
                <a:solidFill>
                  <a:srgbClr val="000000"/>
                </a:solidFill>
                <a:latin typeface="Times New Roman"/>
                <a:ea typeface="ＭＳ Ｐゴシック"/>
              </a:rPr>
              <a:t>所澤潤</a:t>
            </a:r>
            <a:r>
              <a:rPr lang="en-US" altLang="ja-JP" sz="2000" dirty="0">
                <a:solidFill>
                  <a:srgbClr val="000000"/>
                </a:solidFill>
                <a:latin typeface="Times New Roman"/>
                <a:ea typeface="ＭＳ Ｐゴシック"/>
              </a:rPr>
              <a:t>B</a:t>
            </a:r>
            <a:r>
              <a:rPr lang="ja-JP" altLang="en-US" sz="2000" dirty="0">
                <a:solidFill>
                  <a:srgbClr val="000000"/>
                </a:solidFill>
                <a:latin typeface="Times New Roman"/>
                <a:ea typeface="ＭＳ Ｐゴシック"/>
              </a:rPr>
              <a:t>，赤羽明</a:t>
            </a:r>
            <a:r>
              <a:rPr lang="en-US" altLang="ja-JP" sz="2000" dirty="0">
                <a:solidFill>
                  <a:srgbClr val="000000"/>
                </a:solidFill>
                <a:latin typeface="Times New Roman"/>
                <a:ea typeface="ＭＳ Ｐゴシック"/>
              </a:rPr>
              <a:t>C (</a:t>
            </a:r>
            <a:r>
              <a:rPr lang="ja-JP" altLang="en-US" sz="2000" dirty="0">
                <a:solidFill>
                  <a:srgbClr val="000000"/>
                </a:solidFill>
                <a:latin typeface="Times New Roman"/>
                <a:ea typeface="ＭＳ Ｐゴシック"/>
              </a:rPr>
              <a:t>数理設計研，群馬大院理工</a:t>
            </a:r>
            <a:r>
              <a:rPr lang="en-US" altLang="ja-JP" sz="2000" dirty="0">
                <a:solidFill>
                  <a:srgbClr val="000000"/>
                </a:solidFill>
                <a:latin typeface="Times New Roman"/>
                <a:ea typeface="ＭＳ Ｐゴシック"/>
              </a:rPr>
              <a:t>A</a:t>
            </a:r>
            <a:r>
              <a:rPr lang="ja-JP" altLang="en-US" sz="2000" dirty="0">
                <a:solidFill>
                  <a:srgbClr val="000000"/>
                </a:solidFill>
                <a:latin typeface="Times New Roman"/>
                <a:ea typeface="ＭＳ Ｐゴシック"/>
              </a:rPr>
              <a:t>，慶応大院</a:t>
            </a:r>
            <a:r>
              <a:rPr lang="en-US" altLang="ja-JP" sz="2000" dirty="0">
                <a:solidFill>
                  <a:srgbClr val="000000"/>
                </a:solidFill>
                <a:latin typeface="Times New Roman"/>
                <a:ea typeface="ＭＳ Ｐゴシック"/>
              </a:rPr>
              <a:t>B</a:t>
            </a:r>
            <a:r>
              <a:rPr lang="ja-JP" altLang="en-US" sz="2000" dirty="0">
                <a:solidFill>
                  <a:srgbClr val="000000"/>
                </a:solidFill>
                <a:latin typeface="Times New Roman"/>
                <a:ea typeface="ＭＳ Ｐゴシック"/>
              </a:rPr>
              <a:t>，埼玉医大医</a:t>
            </a:r>
            <a:r>
              <a:rPr lang="en-US" altLang="ja-JP" sz="2000" dirty="0">
                <a:solidFill>
                  <a:srgbClr val="000000"/>
                </a:solidFill>
                <a:latin typeface="Times New Roman"/>
                <a:ea typeface="ＭＳ Ｐゴシック"/>
              </a:rPr>
              <a:t>C)</a:t>
            </a:r>
          </a:p>
        </p:txBody>
      </p:sp>
      <p:sp>
        <p:nvSpPr>
          <p:cNvPr id="16" name="正方形/長方形 15">
            <a:extLst>
              <a:ext uri="{FF2B5EF4-FFF2-40B4-BE49-F238E27FC236}">
                <a16:creationId xmlns:a16="http://schemas.microsoft.com/office/drawing/2014/main" id="{7783A739-E3B0-4C06-AA67-2AC633DE7347}"/>
              </a:ext>
            </a:extLst>
          </p:cNvPr>
          <p:cNvSpPr/>
          <p:nvPr/>
        </p:nvSpPr>
        <p:spPr>
          <a:xfrm>
            <a:off x="-28015" y="4671422"/>
            <a:ext cx="9200030" cy="707886"/>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機械学習を用いた国際論文の解析</a:t>
            </a:r>
            <a:r>
              <a:rPr lang="en-US" altLang="ja-JP" sz="2000" dirty="0">
                <a:solidFill>
                  <a:srgbClr val="000000"/>
                </a:solidFill>
                <a:latin typeface="Times New Roman"/>
                <a:ea typeface="ＭＳ Ｐゴシック"/>
              </a:rPr>
              <a:t>web</a:t>
            </a:r>
            <a:r>
              <a:rPr lang="ja-JP" altLang="en-US" sz="2000" dirty="0">
                <a:solidFill>
                  <a:srgbClr val="000000"/>
                </a:solidFill>
                <a:latin typeface="Times New Roman"/>
                <a:ea typeface="ＭＳ Ｐゴシック"/>
              </a:rPr>
              <a:t>サービスの開発　</a:t>
            </a:r>
            <a:endParaRPr lang="en-US" altLang="ja-JP" sz="2000" dirty="0">
              <a:solidFill>
                <a:srgbClr val="000000"/>
              </a:solidFill>
              <a:latin typeface="Times New Roman"/>
              <a:ea typeface="ＭＳ Ｐゴシック"/>
            </a:endParaRPr>
          </a:p>
          <a:p>
            <a:pPr lvl="0" fontAlgn="auto">
              <a:spcBef>
                <a:spcPts val="0"/>
              </a:spcBef>
              <a:spcAft>
                <a:spcPts val="0"/>
              </a:spcAft>
              <a:defRPr/>
            </a:pPr>
            <a:r>
              <a:rPr lang="ja-JP" altLang="en-US" sz="2000" dirty="0">
                <a:solidFill>
                  <a:srgbClr val="000000"/>
                </a:solidFill>
                <a:latin typeface="Times New Roman"/>
                <a:ea typeface="ＭＳ Ｐゴシック"/>
              </a:rPr>
              <a:t>山崎勇人，鈴木隆志</a:t>
            </a:r>
            <a:r>
              <a:rPr lang="en-US" altLang="ja-JP" sz="2000" dirty="0">
                <a:solidFill>
                  <a:srgbClr val="000000"/>
                </a:solidFill>
                <a:latin typeface="Times New Roman"/>
                <a:ea typeface="ＭＳ Ｐゴシック"/>
              </a:rPr>
              <a:t>A </a:t>
            </a:r>
            <a:r>
              <a:rPr lang="ja-JP" altLang="en-US" sz="2000" dirty="0">
                <a:solidFill>
                  <a:srgbClr val="000000"/>
                </a:solidFill>
                <a:latin typeface="Times New Roman"/>
                <a:ea typeface="ＭＳ Ｐゴシック"/>
              </a:rPr>
              <a:t>（東理大院理，オーパス</a:t>
            </a:r>
            <a:r>
              <a:rPr lang="en-US" altLang="ja-JP" sz="2000" dirty="0">
                <a:solidFill>
                  <a:srgbClr val="000000"/>
                </a:solidFill>
                <a:latin typeface="Times New Roman"/>
                <a:ea typeface="ＭＳ Ｐゴシック"/>
              </a:rPr>
              <a:t>A</a:t>
            </a:r>
            <a:r>
              <a:rPr lang="ja-JP" altLang="en-US" sz="2000" dirty="0">
                <a:solidFill>
                  <a:srgbClr val="000000"/>
                </a:solidFill>
                <a:latin typeface="Times New Roman"/>
                <a:ea typeface="ＭＳ Ｐゴシック"/>
              </a:rPr>
              <a:t>）</a:t>
            </a:r>
            <a:endParaRPr lang="en-US" altLang="ja-JP" sz="2000" dirty="0">
              <a:solidFill>
                <a:srgbClr val="000000"/>
              </a:solidFill>
              <a:latin typeface="Times New Roman"/>
              <a:ea typeface="ＭＳ Ｐゴシック"/>
            </a:endParaRPr>
          </a:p>
        </p:txBody>
      </p:sp>
      <p:sp>
        <p:nvSpPr>
          <p:cNvPr id="17" name="正方形/長方形 16">
            <a:extLst>
              <a:ext uri="{FF2B5EF4-FFF2-40B4-BE49-F238E27FC236}">
                <a16:creationId xmlns:a16="http://schemas.microsoft.com/office/drawing/2014/main" id="{2E90D49D-ACDE-4F3A-94B9-D2F926990A6D}"/>
              </a:ext>
            </a:extLst>
          </p:cNvPr>
          <p:cNvSpPr/>
          <p:nvPr/>
        </p:nvSpPr>
        <p:spPr>
          <a:xfrm>
            <a:off x="0" y="5464913"/>
            <a:ext cx="9200030" cy="707886"/>
          </a:xfrm>
          <a:prstGeom prst="rect">
            <a:avLst/>
          </a:prstGeom>
        </p:spPr>
        <p:txBody>
          <a:bodyPr wrap="square">
            <a:spAutoFit/>
          </a:bodyPr>
          <a:lstStyle/>
          <a:p>
            <a:pPr lvl="0" fontAlgn="auto">
              <a:spcBef>
                <a:spcPts val="0"/>
              </a:spcBef>
              <a:spcAft>
                <a:spcPts val="0"/>
              </a:spcAft>
              <a:defRPr/>
            </a:pPr>
            <a:r>
              <a:rPr lang="ja-JP" altLang="en-US" sz="2000" dirty="0">
                <a:solidFill>
                  <a:srgbClr val="000000"/>
                </a:solidFill>
                <a:latin typeface="Times New Roman"/>
                <a:ea typeface="ＭＳ Ｐゴシック"/>
              </a:rPr>
              <a:t>近代日本の黎明期における「熱概念」の受容の変遷について</a:t>
            </a:r>
            <a:r>
              <a:rPr lang="en-US" altLang="ja-JP" sz="2000" dirty="0">
                <a:solidFill>
                  <a:srgbClr val="000000"/>
                </a:solidFill>
                <a:latin typeface="Times New Roman"/>
                <a:ea typeface="ＭＳ Ｐゴシック"/>
              </a:rPr>
              <a:t>(3) </a:t>
            </a:r>
            <a:r>
              <a:rPr lang="ja-JP" altLang="en-US" sz="2000" dirty="0">
                <a:solidFill>
                  <a:srgbClr val="000000"/>
                </a:solidFill>
                <a:latin typeface="Times New Roman"/>
                <a:ea typeface="ＭＳ Ｐゴシック"/>
              </a:rPr>
              <a:t>「温度計」という学術用語誕生の難産 その</a:t>
            </a:r>
            <a:r>
              <a:rPr lang="en-US" altLang="ja-JP" sz="2000" dirty="0">
                <a:solidFill>
                  <a:srgbClr val="000000"/>
                </a:solidFill>
                <a:latin typeface="Times New Roman"/>
                <a:ea typeface="ＭＳ Ｐゴシック"/>
              </a:rPr>
              <a:t>(1)-</a:t>
            </a:r>
            <a:r>
              <a:rPr lang="ja-JP" altLang="en-US" sz="2000" dirty="0">
                <a:solidFill>
                  <a:srgbClr val="000000"/>
                </a:solidFill>
                <a:latin typeface="Times New Roman"/>
                <a:ea typeface="ＭＳ Ｐゴシック"/>
              </a:rPr>
              <a:t>五十嵐靖則 独文研，（元東理大）</a:t>
            </a:r>
          </a:p>
        </p:txBody>
      </p:sp>
    </p:spTree>
    <p:extLst>
      <p:ext uri="{BB962C8B-B14F-4D97-AF65-F5344CB8AC3E}">
        <p14:creationId xmlns:p14="http://schemas.microsoft.com/office/powerpoint/2010/main" val="30002566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2"/>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9" grpId="0"/>
      <p:bldP spid="10" grpId="0"/>
      <p:bldP spid="12" grpId="0"/>
      <p:bldP spid="14" grpId="0"/>
      <p:bldP spid="15" grpId="0"/>
      <p:bldP spid="16" grpId="0"/>
      <p:bldP spid="17"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 name="正方形/長方形 32"/>
          <p:cNvSpPr/>
          <p:nvPr/>
        </p:nvSpPr>
        <p:spPr>
          <a:xfrm>
            <a:off x="0" y="-16742"/>
            <a:ext cx="695369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物理学会年会　</a:t>
            </a:r>
            <a:r>
              <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rPr>
              <a:t>3/12~15 Zoom</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で開催</a:t>
            </a:r>
            <a:endParaRPr kumimoji="1" lang="en-US" altLang="ja-JP" b="0" i="0" u="none" strike="noStrike" kern="1200" cap="none" spc="0" normalizeH="0" baseline="0" noProof="0" dirty="0">
              <a:ln>
                <a:noFill/>
              </a:ln>
              <a:solidFill>
                <a:srgbClr val="0000FF"/>
              </a:solidFill>
              <a:effectLst/>
              <a:uLnTx/>
              <a:uFillTx/>
              <a:latin typeface="Times New Roman"/>
              <a:ea typeface="ＭＳ Ｐゴシック"/>
              <a:cs typeface="+mn-cs"/>
            </a:endParaRPr>
          </a:p>
        </p:txBody>
      </p:sp>
      <p:sp>
        <p:nvSpPr>
          <p:cNvPr id="3" name="正方形/長方形 2">
            <a:extLst>
              <a:ext uri="{FF2B5EF4-FFF2-40B4-BE49-F238E27FC236}">
                <a16:creationId xmlns:a16="http://schemas.microsoft.com/office/drawing/2014/main" id="{A6FA4E77-275F-4ED1-9BB6-5A522069A3A0}"/>
              </a:ext>
            </a:extLst>
          </p:cNvPr>
          <p:cNvSpPr/>
          <p:nvPr/>
        </p:nvSpPr>
        <p:spPr>
          <a:xfrm>
            <a:off x="666307" y="903759"/>
            <a:ext cx="7195648" cy="523220"/>
          </a:xfrm>
          <a:prstGeom prst="rect">
            <a:avLst/>
          </a:prstGeom>
        </p:spPr>
        <p:txBody>
          <a:bodyPr wrap="square">
            <a:spAutoFit/>
          </a:bodyPr>
          <a:lstStyle/>
          <a:p>
            <a:pPr lvl="0" fontAlgn="auto">
              <a:spcBef>
                <a:spcPts val="0"/>
              </a:spcBef>
              <a:spcAft>
                <a:spcPts val="0"/>
              </a:spcAft>
              <a:defRPr/>
            </a:pPr>
            <a:r>
              <a:rPr lang="en-US" altLang="ja-JP" dirty="0">
                <a:solidFill>
                  <a:srgbClr val="000000"/>
                </a:solidFill>
                <a:latin typeface="Times New Roman"/>
                <a:ea typeface="ＭＳ Ｐゴシック"/>
              </a:rPr>
              <a:t>quark gluon cluster―</a:t>
            </a:r>
            <a:r>
              <a:rPr lang="ja-JP" altLang="en-US" dirty="0">
                <a:solidFill>
                  <a:srgbClr val="000000"/>
                </a:solidFill>
                <a:latin typeface="Times New Roman"/>
                <a:ea typeface="ＭＳ Ｐゴシック"/>
              </a:rPr>
              <a:t>統計力学的定式化</a:t>
            </a:r>
            <a:endParaRPr kumimoji="1" lang="en-US" altLang="ja-JP" b="0" i="0" u="none" strike="noStrike" kern="1200" cap="none" spc="0" normalizeH="0" baseline="0" noProof="0" dirty="0">
              <a:ln>
                <a:noFill/>
              </a:ln>
              <a:solidFill>
                <a:srgbClr val="3333CC"/>
              </a:solidFill>
              <a:effectLst/>
              <a:uLnTx/>
              <a:uFillTx/>
              <a:latin typeface="Times New Roman"/>
              <a:ea typeface="ＭＳ Ｐゴシック"/>
            </a:endParaRPr>
          </a:p>
        </p:txBody>
      </p:sp>
      <p:sp>
        <p:nvSpPr>
          <p:cNvPr id="23" name="正方形/長方形 22">
            <a:extLst>
              <a:ext uri="{FF2B5EF4-FFF2-40B4-BE49-F238E27FC236}">
                <a16:creationId xmlns:a16="http://schemas.microsoft.com/office/drawing/2014/main" id="{D5A37D11-D75B-4801-B24C-A9404C1E6CD6}"/>
              </a:ext>
            </a:extLst>
          </p:cNvPr>
          <p:cNvSpPr/>
          <p:nvPr/>
        </p:nvSpPr>
        <p:spPr>
          <a:xfrm>
            <a:off x="176060" y="506478"/>
            <a:ext cx="2385541" cy="523220"/>
          </a:xfrm>
          <a:prstGeom prst="rect">
            <a:avLst/>
          </a:prstGeom>
        </p:spPr>
        <p:txBody>
          <a:bodyPr wrap="square">
            <a:spAutoFit/>
          </a:bodyPr>
          <a:lstStyle/>
          <a:p>
            <a:pPr lvl="0" fontAlgn="auto">
              <a:spcBef>
                <a:spcPts val="0"/>
              </a:spcBef>
              <a:spcAft>
                <a:spcPts val="0"/>
              </a:spcAft>
            </a:pPr>
            <a:r>
              <a:rPr lang="ja-JP" altLang="en-US" dirty="0">
                <a:solidFill>
                  <a:srgbClr val="0000FF"/>
                </a:solidFill>
                <a:latin typeface="Times New Roman"/>
                <a:ea typeface="ＭＳ Ｐゴシック"/>
              </a:rPr>
              <a:t>自分の発表</a:t>
            </a:r>
            <a:endParaRPr kumimoji="1" lang="ja-JP" altLang="en-US" b="0" i="0" u="none" strike="noStrike" kern="1200" cap="none" spc="0" normalizeH="0" baseline="0" noProof="0" dirty="0">
              <a:ln>
                <a:noFill/>
              </a:ln>
              <a:solidFill>
                <a:srgbClr val="0000FF"/>
              </a:solidFill>
              <a:effectLst/>
              <a:uLnTx/>
              <a:uFillTx/>
              <a:latin typeface="Times New Roman"/>
              <a:ea typeface="ＭＳ Ｐゴシック"/>
            </a:endParaRPr>
          </a:p>
        </p:txBody>
      </p:sp>
      <p:sp>
        <p:nvSpPr>
          <p:cNvPr id="24" name="正方形/長方形 23">
            <a:extLst>
              <a:ext uri="{FF2B5EF4-FFF2-40B4-BE49-F238E27FC236}">
                <a16:creationId xmlns:a16="http://schemas.microsoft.com/office/drawing/2014/main" id="{9C1A1607-7F2E-44AA-8A21-67E97E5A1F8C}"/>
              </a:ext>
            </a:extLst>
          </p:cNvPr>
          <p:cNvSpPr/>
          <p:nvPr/>
        </p:nvSpPr>
        <p:spPr>
          <a:xfrm>
            <a:off x="176060" y="2487919"/>
            <a:ext cx="3943453" cy="52322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ja-JP" altLang="en-US" dirty="0">
                <a:solidFill>
                  <a:srgbClr val="0000FF"/>
                </a:solidFill>
                <a:latin typeface="Times New Roman"/>
                <a:ea typeface="ＭＳ Ｐゴシック"/>
              </a:rPr>
              <a:t>他の講演</a:t>
            </a:r>
            <a:r>
              <a:rPr kumimoji="1" lang="ja-JP" altLang="en-US" b="0" i="0" u="none" strike="noStrike" kern="1200" cap="none" spc="0" normalizeH="0" baseline="0" noProof="0" dirty="0">
                <a:ln>
                  <a:noFill/>
                </a:ln>
                <a:solidFill>
                  <a:srgbClr val="0000FF"/>
                </a:solidFill>
                <a:effectLst/>
                <a:uLnTx/>
                <a:uFillTx/>
                <a:latin typeface="Times New Roman"/>
                <a:ea typeface="ＭＳ Ｐゴシック"/>
                <a:cs typeface="+mn-cs"/>
              </a:rPr>
              <a:t>の紹介</a:t>
            </a:r>
          </a:p>
        </p:txBody>
      </p:sp>
      <p:sp>
        <p:nvSpPr>
          <p:cNvPr id="28" name="正方形/長方形 27">
            <a:extLst>
              <a:ext uri="{FF2B5EF4-FFF2-40B4-BE49-F238E27FC236}">
                <a16:creationId xmlns:a16="http://schemas.microsoft.com/office/drawing/2014/main" id="{7646F6EE-96FA-47C5-80BE-B6E9CCB01C5E}"/>
              </a:ext>
            </a:extLst>
          </p:cNvPr>
          <p:cNvSpPr/>
          <p:nvPr/>
        </p:nvSpPr>
        <p:spPr>
          <a:xfrm>
            <a:off x="666307" y="1347206"/>
            <a:ext cx="8075344" cy="954107"/>
          </a:xfrm>
          <a:prstGeom prst="rect">
            <a:avLst/>
          </a:prstGeom>
        </p:spPr>
        <p:txBody>
          <a:bodyPr wrap="square">
            <a:spAutoFit/>
          </a:bodyPr>
          <a:lstStyle/>
          <a:p>
            <a:pPr lvl="0" fontAlgn="auto">
              <a:spcBef>
                <a:spcPts val="0"/>
              </a:spcBef>
              <a:spcAft>
                <a:spcPts val="0"/>
              </a:spcAft>
              <a:defRPr/>
            </a:pPr>
            <a:r>
              <a:rPr lang="en-US" altLang="ja-JP" dirty="0">
                <a:solidFill>
                  <a:srgbClr val="000000"/>
                </a:solidFill>
                <a:latin typeface="Times New Roman"/>
                <a:ea typeface="ＭＳ Ｐゴシック"/>
              </a:rPr>
              <a:t>online</a:t>
            </a:r>
            <a:r>
              <a:rPr lang="ja-JP" altLang="en-US" dirty="0">
                <a:solidFill>
                  <a:srgbClr val="000000"/>
                </a:solidFill>
                <a:latin typeface="Times New Roman"/>
                <a:ea typeface="ＭＳ Ｐゴシック"/>
              </a:rPr>
              <a:t>授業の資料としての</a:t>
            </a:r>
          </a:p>
          <a:p>
            <a:pPr lvl="0" fontAlgn="auto">
              <a:spcBef>
                <a:spcPts val="0"/>
              </a:spcBef>
              <a:spcAft>
                <a:spcPts val="0"/>
              </a:spcAft>
              <a:defRPr/>
            </a:pPr>
            <a:r>
              <a:rPr lang="ja-JP" altLang="en-US" dirty="0">
                <a:solidFill>
                  <a:srgbClr val="000000"/>
                </a:solidFill>
                <a:latin typeface="Times New Roman"/>
                <a:ea typeface="ＭＳ Ｐゴシック"/>
              </a:rPr>
              <a:t>「動くスライド」と「講義動画」の比較</a:t>
            </a:r>
          </a:p>
        </p:txBody>
      </p:sp>
      <p:sp>
        <p:nvSpPr>
          <p:cNvPr id="11" name="正方形/長方形 10">
            <a:extLst>
              <a:ext uri="{FF2B5EF4-FFF2-40B4-BE49-F238E27FC236}">
                <a16:creationId xmlns:a16="http://schemas.microsoft.com/office/drawing/2014/main" id="{DF235C9F-E4D6-433D-A026-393557949BE7}"/>
              </a:ext>
            </a:extLst>
          </p:cNvPr>
          <p:cNvSpPr/>
          <p:nvPr/>
        </p:nvSpPr>
        <p:spPr>
          <a:xfrm>
            <a:off x="534328" y="3011139"/>
            <a:ext cx="8609672" cy="1040285"/>
          </a:xfrm>
          <a:prstGeom prst="rect">
            <a:avLst/>
          </a:prstGeom>
        </p:spPr>
        <p:txBody>
          <a:bodyPr wrap="square">
            <a:spAutoFit/>
          </a:bodyPr>
          <a:lstStyle/>
          <a:p>
            <a:r>
              <a:rPr lang="ja-JP" altLang="en-US" dirty="0">
                <a:solidFill>
                  <a:srgbClr val="000000"/>
                </a:solidFill>
                <a:latin typeface="Times New Roman"/>
                <a:ea typeface="ＭＳ Ｐゴシック"/>
              </a:rPr>
              <a:t>高大生の運動の法則にお け る因果関係の理解</a:t>
            </a:r>
            <a:endParaRPr lang="en-US" altLang="ja-JP" dirty="0">
              <a:solidFill>
                <a:srgbClr val="000000"/>
              </a:solidFill>
              <a:latin typeface="Times New Roman"/>
              <a:ea typeface="ＭＳ Ｐゴシック"/>
            </a:endParaRPr>
          </a:p>
          <a:p>
            <a:r>
              <a:rPr lang="ja-JP" altLang="en-US" dirty="0">
                <a:solidFill>
                  <a:srgbClr val="000000"/>
                </a:solidFill>
                <a:latin typeface="Times New Roman"/>
                <a:ea typeface="ＭＳ Ｐゴシック"/>
              </a:rPr>
              <a:t>　</a:t>
            </a:r>
            <a:r>
              <a:rPr lang="ja-JP" altLang="en-US" dirty="0"/>
              <a:t>鷲見拓哉先生（兵庫教育大学）</a:t>
            </a:r>
          </a:p>
        </p:txBody>
      </p:sp>
      <p:sp>
        <p:nvSpPr>
          <p:cNvPr id="12" name="正方形/長方形 11">
            <a:extLst>
              <a:ext uri="{FF2B5EF4-FFF2-40B4-BE49-F238E27FC236}">
                <a16:creationId xmlns:a16="http://schemas.microsoft.com/office/drawing/2014/main" id="{E70BA10F-4CE4-4388-8EDC-B28609F6B577}"/>
              </a:ext>
            </a:extLst>
          </p:cNvPr>
          <p:cNvSpPr/>
          <p:nvPr/>
        </p:nvSpPr>
        <p:spPr>
          <a:xfrm>
            <a:off x="534328" y="4137567"/>
            <a:ext cx="8609672" cy="954107"/>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深度カメラを用いた</a:t>
            </a:r>
            <a:r>
              <a:rPr lang="en-US" altLang="ja-JP" dirty="0">
                <a:solidFill>
                  <a:srgbClr val="000000"/>
                </a:solidFill>
                <a:latin typeface="Times New Roman"/>
                <a:ea typeface="ＭＳ Ｐゴシック"/>
              </a:rPr>
              <a:t>AR</a:t>
            </a:r>
            <a:r>
              <a:rPr lang="ja-JP" altLang="en-US" dirty="0">
                <a:solidFill>
                  <a:srgbClr val="000000"/>
                </a:solidFill>
                <a:latin typeface="Times New Roman"/>
                <a:ea typeface="ＭＳ Ｐゴシック"/>
              </a:rPr>
              <a:t>実験教材の開発</a:t>
            </a:r>
            <a:endParaRPr lang="en-US" altLang="ja-JP" dirty="0">
              <a:solidFill>
                <a:srgbClr val="000000"/>
              </a:solidFill>
              <a:latin typeface="Times New Roman"/>
              <a:ea typeface="ＭＳ Ｐゴシック"/>
            </a:endParaRPr>
          </a:p>
          <a:p>
            <a:pPr lvl="0" fontAlgn="auto">
              <a:spcBef>
                <a:spcPts val="0"/>
              </a:spcBef>
              <a:spcAft>
                <a:spcPts val="0"/>
              </a:spcAft>
              <a:defRPr/>
            </a:pPr>
            <a:r>
              <a:rPr kumimoji="1" lang="ja-JP" altLang="en-US" b="0" i="0" u="none" strike="noStrike" kern="1200" cap="none" spc="0" normalizeH="0" baseline="0" noProof="0" dirty="0">
                <a:ln>
                  <a:noFill/>
                </a:ln>
                <a:solidFill>
                  <a:srgbClr val="000000"/>
                </a:solidFill>
                <a:effectLst/>
                <a:uLnTx/>
                <a:uFillTx/>
                <a:latin typeface="Times New Roman"/>
                <a:ea typeface="ＭＳ Ｐゴシック"/>
              </a:rPr>
              <a:t>　</a:t>
            </a:r>
            <a:r>
              <a:rPr lang="zh-TW" altLang="en-US" dirty="0">
                <a:solidFill>
                  <a:srgbClr val="000000"/>
                </a:solidFill>
                <a:latin typeface="Times New Roman"/>
                <a:ea typeface="ＭＳ Ｐゴシック"/>
              </a:rPr>
              <a:t>青木悠樹</a:t>
            </a:r>
            <a:r>
              <a:rPr lang="ja-JP" altLang="en-US" dirty="0"/>
              <a:t>先生</a:t>
            </a:r>
            <a:r>
              <a:rPr lang="ja-JP" altLang="en-US" dirty="0">
                <a:solidFill>
                  <a:srgbClr val="000000"/>
                </a:solidFill>
                <a:latin typeface="Times New Roman"/>
                <a:ea typeface="ＭＳ Ｐゴシック"/>
              </a:rPr>
              <a:t>（</a:t>
            </a:r>
            <a:r>
              <a:rPr lang="zh-TW" altLang="en-US" dirty="0">
                <a:solidFill>
                  <a:srgbClr val="000000"/>
                </a:solidFill>
                <a:latin typeface="Times New Roman"/>
                <a:ea typeface="ＭＳ Ｐゴシック"/>
              </a:rPr>
              <a:t>群大教育</a:t>
            </a:r>
            <a:r>
              <a:rPr lang="ja-JP" altLang="en-US" dirty="0">
                <a:solidFill>
                  <a:srgbClr val="000000"/>
                </a:solidFill>
                <a:latin typeface="Times New Roman"/>
                <a:ea typeface="ＭＳ Ｐゴシック"/>
              </a:rPr>
              <a:t>）</a:t>
            </a:r>
            <a:endParaRPr kumimoji="1" lang="ja-JP" altLang="en-US" b="0" i="0" u="none" strike="noStrike" kern="1200" cap="none" spc="0" normalizeH="0" baseline="0" noProof="0" dirty="0">
              <a:ln>
                <a:noFill/>
              </a:ln>
              <a:solidFill>
                <a:srgbClr val="000000"/>
              </a:solidFill>
              <a:effectLst/>
              <a:uLnTx/>
              <a:uFillTx/>
              <a:latin typeface="Times New Roman"/>
              <a:ea typeface="ＭＳ Ｐゴシック"/>
            </a:endParaRPr>
          </a:p>
        </p:txBody>
      </p:sp>
      <p:sp>
        <p:nvSpPr>
          <p:cNvPr id="13" name="正方形/長方形 12">
            <a:extLst>
              <a:ext uri="{FF2B5EF4-FFF2-40B4-BE49-F238E27FC236}">
                <a16:creationId xmlns:a16="http://schemas.microsoft.com/office/drawing/2014/main" id="{EF247B9A-146A-4D40-9CDD-BDBF6C0F84EA}"/>
              </a:ext>
            </a:extLst>
          </p:cNvPr>
          <p:cNvSpPr/>
          <p:nvPr/>
        </p:nvSpPr>
        <p:spPr>
          <a:xfrm>
            <a:off x="534328" y="5177817"/>
            <a:ext cx="8609672" cy="1384995"/>
          </a:xfrm>
          <a:prstGeom prst="rect">
            <a:avLst/>
          </a:prstGeom>
        </p:spPr>
        <p:txBody>
          <a:bodyPr wrap="square">
            <a:spAutoFit/>
          </a:bodyPr>
          <a:lstStyle/>
          <a:p>
            <a:pPr lvl="0" fontAlgn="auto">
              <a:spcBef>
                <a:spcPts val="0"/>
              </a:spcBef>
              <a:spcAft>
                <a:spcPts val="0"/>
              </a:spcAft>
              <a:defRPr/>
            </a:pPr>
            <a:r>
              <a:rPr lang="ja-JP" altLang="en-US" dirty="0">
                <a:solidFill>
                  <a:srgbClr val="000000"/>
                </a:solidFill>
                <a:latin typeface="Times New Roman"/>
                <a:ea typeface="ＭＳ Ｐゴシック"/>
              </a:rPr>
              <a:t>大学物理講義における反転授業の実践　−内容を減らさず負担を増やさず，対面でもオンラインでも授業改善</a:t>
            </a:r>
          </a:p>
          <a:p>
            <a:pPr lvl="0" fontAlgn="auto">
              <a:spcBef>
                <a:spcPts val="0"/>
              </a:spcBef>
              <a:spcAft>
                <a:spcPts val="0"/>
              </a:spcAft>
              <a:defRPr/>
            </a:pPr>
            <a:r>
              <a:rPr lang="ja-JP" altLang="en-US" dirty="0">
                <a:solidFill>
                  <a:srgbClr val="000000"/>
                </a:solidFill>
                <a:latin typeface="Times New Roman"/>
                <a:ea typeface="ＭＳ Ｐゴシック"/>
              </a:rPr>
              <a:t>　大野義章</a:t>
            </a:r>
            <a:r>
              <a:rPr lang="ja-JP" altLang="en-US" dirty="0"/>
              <a:t>先生（</a:t>
            </a:r>
            <a:r>
              <a:rPr lang="ja-JP" altLang="en-US" dirty="0">
                <a:solidFill>
                  <a:srgbClr val="000000"/>
                </a:solidFill>
                <a:latin typeface="Times New Roman"/>
                <a:ea typeface="ＭＳ Ｐゴシック"/>
              </a:rPr>
              <a:t>新潟大理） </a:t>
            </a:r>
            <a:endParaRPr kumimoji="1" lang="ja-JP" altLang="en-US" b="0" i="0" u="none" strike="noStrike" kern="1200" cap="none" spc="0" normalizeH="0" baseline="0" noProof="0" dirty="0">
              <a:ln>
                <a:noFill/>
              </a:ln>
              <a:solidFill>
                <a:srgbClr val="000000"/>
              </a:solidFill>
              <a:effectLst/>
              <a:uLnTx/>
              <a:uFillTx/>
              <a:latin typeface="Times New Roman"/>
              <a:ea typeface="ＭＳ Ｐゴシック"/>
            </a:endParaRPr>
          </a:p>
        </p:txBody>
      </p:sp>
    </p:spTree>
    <p:extLst>
      <p:ext uri="{BB962C8B-B14F-4D97-AF65-F5344CB8AC3E}">
        <p14:creationId xmlns:p14="http://schemas.microsoft.com/office/powerpoint/2010/main" val="39501305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3"/>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2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8"/>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2"/>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 grpId="0"/>
      <p:bldP spid="23" grpId="0"/>
      <p:bldP spid="24" grpId="0"/>
      <p:bldP spid="28" grpId="0"/>
      <p:bldP spid="11" grpId="0"/>
      <p:bldP spid="12"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F235C9F-E4D6-433D-A026-393557949BE7}"/>
              </a:ext>
            </a:extLst>
          </p:cNvPr>
          <p:cNvSpPr/>
          <p:nvPr/>
        </p:nvSpPr>
        <p:spPr>
          <a:xfrm>
            <a:off x="0" y="0"/>
            <a:ext cx="8609672" cy="1040285"/>
          </a:xfrm>
          <a:prstGeom prst="rect">
            <a:avLst/>
          </a:prstGeom>
        </p:spPr>
        <p:txBody>
          <a:bodyPr wrap="square">
            <a:spAutoFit/>
          </a:bodyPr>
          <a:lstStyle/>
          <a:p>
            <a:r>
              <a:rPr lang="ja-JP" altLang="en-US" dirty="0">
                <a:solidFill>
                  <a:srgbClr val="0000FF"/>
                </a:solidFill>
                <a:latin typeface="Times New Roman"/>
                <a:ea typeface="ＭＳ Ｐゴシック"/>
              </a:rPr>
              <a:t>高大生の運動の法則にお け る因果関係の理解</a:t>
            </a:r>
            <a:endParaRPr lang="en-US" altLang="ja-JP" dirty="0">
              <a:solidFill>
                <a:srgbClr val="0000FF"/>
              </a:solidFill>
              <a:latin typeface="Times New Roman"/>
              <a:ea typeface="ＭＳ Ｐゴシック"/>
            </a:endParaRPr>
          </a:p>
          <a:p>
            <a:r>
              <a:rPr lang="ja-JP" altLang="en-US" dirty="0">
                <a:solidFill>
                  <a:srgbClr val="0000FF"/>
                </a:solidFill>
                <a:latin typeface="Times New Roman"/>
                <a:ea typeface="ＭＳ Ｐゴシック"/>
              </a:rPr>
              <a:t>　</a:t>
            </a:r>
            <a:r>
              <a:rPr lang="ja-JP" altLang="en-US" dirty="0">
                <a:solidFill>
                  <a:srgbClr val="0000FF"/>
                </a:solidFill>
              </a:rPr>
              <a:t>鷲見拓哉先生（兵庫教育大学）</a:t>
            </a:r>
          </a:p>
        </p:txBody>
      </p:sp>
      <p:sp>
        <p:nvSpPr>
          <p:cNvPr id="10" name="正方形/長方形 9">
            <a:extLst>
              <a:ext uri="{FF2B5EF4-FFF2-40B4-BE49-F238E27FC236}">
                <a16:creationId xmlns:a16="http://schemas.microsoft.com/office/drawing/2014/main" id="{11343D44-786F-4DEC-A4A9-5999F6F7D36D}"/>
              </a:ext>
            </a:extLst>
          </p:cNvPr>
          <p:cNvSpPr/>
          <p:nvPr/>
        </p:nvSpPr>
        <p:spPr>
          <a:xfrm>
            <a:off x="0" y="1283089"/>
            <a:ext cx="5656082"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数値操作・関係操作・因果操作 </a:t>
            </a:r>
            <a:endParaRPr lang="en-US" altLang="ja-JP" dirty="0">
              <a:solidFill>
                <a:srgbClr val="000000"/>
              </a:solidFill>
              <a:latin typeface="Times New Roman"/>
              <a:ea typeface="ＭＳ Ｐゴシック"/>
            </a:endParaRPr>
          </a:p>
        </p:txBody>
      </p:sp>
      <p:sp>
        <p:nvSpPr>
          <p:cNvPr id="14" name="正方形/長方形 13">
            <a:extLst>
              <a:ext uri="{FF2B5EF4-FFF2-40B4-BE49-F238E27FC236}">
                <a16:creationId xmlns:a16="http://schemas.microsoft.com/office/drawing/2014/main" id="{C03166C0-9636-48F2-8D22-DE38C9D5811A}"/>
              </a:ext>
            </a:extLst>
          </p:cNvPr>
          <p:cNvSpPr/>
          <p:nvPr/>
        </p:nvSpPr>
        <p:spPr>
          <a:xfrm>
            <a:off x="461913" y="1795245"/>
            <a:ext cx="6495068"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に基づいた運動の法則の理解度の調査</a:t>
            </a:r>
            <a:endParaRPr kumimoji="1" lang="ja-JP" altLang="en-US" b="0" i="0" u="none" strike="noStrike" kern="1200" cap="none" spc="0" normalizeH="0" baseline="0" noProof="0" dirty="0">
              <a:ln>
                <a:noFill/>
              </a:ln>
              <a:solidFill>
                <a:srgbClr val="000000"/>
              </a:solidFill>
              <a:effectLst/>
              <a:uLnTx/>
              <a:uFillTx/>
              <a:latin typeface="Times New Roman"/>
              <a:ea typeface="ＭＳ Ｐゴシック"/>
            </a:endParaRPr>
          </a:p>
        </p:txBody>
      </p:sp>
      <p:sp>
        <p:nvSpPr>
          <p:cNvPr id="15" name="テキスト ボックス 14">
            <a:extLst>
              <a:ext uri="{FF2B5EF4-FFF2-40B4-BE49-F238E27FC236}">
                <a16:creationId xmlns:a16="http://schemas.microsoft.com/office/drawing/2014/main" id="{C6E1EF26-8A5B-46CC-A5DC-2893AF8026C7}"/>
              </a:ext>
            </a:extLst>
          </p:cNvPr>
          <p:cNvSpPr txBox="1"/>
          <p:nvPr/>
        </p:nvSpPr>
        <p:spPr>
          <a:xfrm>
            <a:off x="0" y="2299659"/>
            <a:ext cx="1194847" cy="523220"/>
          </a:xfrm>
          <a:prstGeom prst="rect">
            <a:avLst/>
          </a:prstGeom>
          <a:noFill/>
        </p:spPr>
        <p:txBody>
          <a:bodyPr wrap="square">
            <a:spAutoFit/>
          </a:bodyPr>
          <a:lstStyle/>
          <a:p>
            <a:r>
              <a:rPr lang="ja-JP" altLang="en-US" dirty="0">
                <a:solidFill>
                  <a:srgbClr val="000000"/>
                </a:solidFill>
                <a:latin typeface="Times New Roman"/>
                <a:ea typeface="ＭＳ Ｐゴシック"/>
              </a:rPr>
              <a:t>対象</a:t>
            </a:r>
            <a:endParaRPr lang="ja-JP" altLang="en-US" dirty="0"/>
          </a:p>
        </p:txBody>
      </p:sp>
      <p:sp>
        <p:nvSpPr>
          <p:cNvPr id="16" name="テキスト ボックス 15">
            <a:extLst>
              <a:ext uri="{FF2B5EF4-FFF2-40B4-BE49-F238E27FC236}">
                <a16:creationId xmlns:a16="http://schemas.microsoft.com/office/drawing/2014/main" id="{FFEF6E7A-F711-4AFA-9590-8543A5AB8C7A}"/>
              </a:ext>
            </a:extLst>
          </p:cNvPr>
          <p:cNvSpPr txBox="1"/>
          <p:nvPr/>
        </p:nvSpPr>
        <p:spPr>
          <a:xfrm>
            <a:off x="960678" y="2296045"/>
            <a:ext cx="3344158" cy="523220"/>
          </a:xfrm>
          <a:prstGeom prst="rect">
            <a:avLst/>
          </a:prstGeom>
          <a:noFill/>
        </p:spPr>
        <p:txBody>
          <a:bodyPr wrap="square">
            <a:spAutoFit/>
          </a:bodyPr>
          <a:lstStyle/>
          <a:p>
            <a:r>
              <a:rPr lang="ja-JP" altLang="en-US" dirty="0">
                <a:solidFill>
                  <a:srgbClr val="000000"/>
                </a:solidFill>
                <a:latin typeface="Times New Roman"/>
                <a:ea typeface="ＭＳ Ｐゴシック"/>
              </a:rPr>
              <a:t>高校</a:t>
            </a:r>
            <a:r>
              <a:rPr lang="en-US" altLang="ja-JP" dirty="0">
                <a:solidFill>
                  <a:srgbClr val="000000"/>
                </a:solidFill>
                <a:latin typeface="Times New Roman"/>
                <a:ea typeface="ＭＳ Ｐゴシック"/>
              </a:rPr>
              <a:t>1</a:t>
            </a:r>
            <a:r>
              <a:rPr lang="ja-JP" altLang="en-US" dirty="0">
                <a:solidFill>
                  <a:srgbClr val="000000"/>
                </a:solidFill>
                <a:latin typeface="Times New Roman"/>
                <a:ea typeface="ＭＳ Ｐゴシック"/>
              </a:rPr>
              <a:t>年生 </a:t>
            </a:r>
            <a:r>
              <a:rPr lang="en-US" altLang="ja-JP" dirty="0">
                <a:solidFill>
                  <a:srgbClr val="000000"/>
                </a:solidFill>
                <a:latin typeface="Times New Roman"/>
                <a:ea typeface="ＭＳ Ｐゴシック"/>
              </a:rPr>
              <a:t>55</a:t>
            </a:r>
            <a:r>
              <a:rPr lang="ja-JP" altLang="en-US" dirty="0">
                <a:solidFill>
                  <a:srgbClr val="000000"/>
                </a:solidFill>
                <a:latin typeface="Times New Roman"/>
                <a:ea typeface="ＭＳ Ｐゴシック"/>
              </a:rPr>
              <a:t>名 </a:t>
            </a:r>
            <a:endParaRPr lang="ja-JP" altLang="en-US" dirty="0"/>
          </a:p>
        </p:txBody>
      </p:sp>
      <p:sp>
        <p:nvSpPr>
          <p:cNvPr id="17" name="テキスト ボックス 16">
            <a:extLst>
              <a:ext uri="{FF2B5EF4-FFF2-40B4-BE49-F238E27FC236}">
                <a16:creationId xmlns:a16="http://schemas.microsoft.com/office/drawing/2014/main" id="{3E4CC38D-5022-4C4F-BA9C-8EA6467A1959}"/>
              </a:ext>
            </a:extLst>
          </p:cNvPr>
          <p:cNvSpPr txBox="1"/>
          <p:nvPr/>
        </p:nvSpPr>
        <p:spPr>
          <a:xfrm>
            <a:off x="960678" y="2749928"/>
            <a:ext cx="6797582" cy="523220"/>
          </a:xfrm>
          <a:prstGeom prst="rect">
            <a:avLst/>
          </a:prstGeom>
          <a:noFill/>
        </p:spPr>
        <p:txBody>
          <a:bodyPr wrap="square">
            <a:spAutoFit/>
          </a:bodyPr>
          <a:lstStyle/>
          <a:p>
            <a:r>
              <a:rPr lang="ja-JP" altLang="en-US" dirty="0">
                <a:solidFill>
                  <a:srgbClr val="000000"/>
                </a:solidFill>
                <a:latin typeface="Times New Roman"/>
                <a:ea typeface="ＭＳ Ｐゴシック"/>
              </a:rPr>
              <a:t>中高理科教員免許取得志望大学生 </a:t>
            </a:r>
            <a:r>
              <a:rPr lang="en-US" altLang="ja-JP" dirty="0">
                <a:solidFill>
                  <a:srgbClr val="000000"/>
                </a:solidFill>
                <a:latin typeface="Times New Roman"/>
                <a:ea typeface="ＭＳ Ｐゴシック"/>
              </a:rPr>
              <a:t>15</a:t>
            </a:r>
            <a:r>
              <a:rPr lang="ja-JP" altLang="en-US" dirty="0">
                <a:solidFill>
                  <a:srgbClr val="000000"/>
                </a:solidFill>
                <a:latin typeface="Times New Roman"/>
                <a:ea typeface="ＭＳ Ｐゴシック"/>
              </a:rPr>
              <a:t>名 </a:t>
            </a:r>
            <a:endParaRPr lang="ja-JP" altLang="en-US" dirty="0"/>
          </a:p>
        </p:txBody>
      </p:sp>
      <p:sp>
        <p:nvSpPr>
          <p:cNvPr id="18" name="正方形/長方形 17">
            <a:extLst>
              <a:ext uri="{FF2B5EF4-FFF2-40B4-BE49-F238E27FC236}">
                <a16:creationId xmlns:a16="http://schemas.microsoft.com/office/drawing/2014/main" id="{00A327B4-9D1C-4815-9FE2-C4216D468145}"/>
              </a:ext>
            </a:extLst>
          </p:cNvPr>
          <p:cNvSpPr/>
          <p:nvPr/>
        </p:nvSpPr>
        <p:spPr>
          <a:xfrm>
            <a:off x="328331" y="3515952"/>
            <a:ext cx="8686907"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数値操作　数値で力、加速度等の答えが求められる</a:t>
            </a:r>
            <a:endParaRPr lang="en-US" altLang="ja-JP" dirty="0">
              <a:solidFill>
                <a:srgbClr val="000000"/>
              </a:solidFill>
              <a:latin typeface="Times New Roman"/>
              <a:ea typeface="ＭＳ Ｐゴシック"/>
            </a:endParaRPr>
          </a:p>
        </p:txBody>
      </p:sp>
      <p:sp>
        <p:nvSpPr>
          <p:cNvPr id="19" name="正方形/長方形 18">
            <a:extLst>
              <a:ext uri="{FF2B5EF4-FFF2-40B4-BE49-F238E27FC236}">
                <a16:creationId xmlns:a16="http://schemas.microsoft.com/office/drawing/2014/main" id="{7318ED2E-128E-40A6-9B05-1D5EFB598783}"/>
              </a:ext>
            </a:extLst>
          </p:cNvPr>
          <p:cNvSpPr/>
          <p:nvPr/>
        </p:nvSpPr>
        <p:spPr>
          <a:xfrm>
            <a:off x="328332" y="4054578"/>
            <a:ext cx="8686906"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関係操作　式や文字で力、加速度等の答えが求められる</a:t>
            </a:r>
            <a:endParaRPr lang="en-US" altLang="ja-JP" dirty="0">
              <a:solidFill>
                <a:srgbClr val="000000"/>
              </a:solidFill>
              <a:latin typeface="Times New Roman"/>
              <a:ea typeface="ＭＳ Ｐゴシック"/>
            </a:endParaRPr>
          </a:p>
        </p:txBody>
      </p:sp>
      <p:sp>
        <p:nvSpPr>
          <p:cNvPr id="20" name="正方形/長方形 19">
            <a:extLst>
              <a:ext uri="{FF2B5EF4-FFF2-40B4-BE49-F238E27FC236}">
                <a16:creationId xmlns:a16="http://schemas.microsoft.com/office/drawing/2014/main" id="{C26669C8-0C67-4717-8D6D-4CC360C1D5B1}"/>
              </a:ext>
            </a:extLst>
          </p:cNvPr>
          <p:cNvSpPr/>
          <p:nvPr/>
        </p:nvSpPr>
        <p:spPr>
          <a:xfrm>
            <a:off x="328331" y="4574537"/>
            <a:ext cx="8410316"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因果操作　運動の法則の因果関係の理解</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　　　　　　　力が原因で速度が変化する </a:t>
            </a:r>
            <a:endParaRPr lang="en-US" altLang="ja-JP" dirty="0">
              <a:solidFill>
                <a:srgbClr val="000000"/>
              </a:solidFill>
              <a:latin typeface="Times New Roman"/>
              <a:ea typeface="ＭＳ Ｐゴシック"/>
            </a:endParaRPr>
          </a:p>
        </p:txBody>
      </p:sp>
      <p:sp>
        <p:nvSpPr>
          <p:cNvPr id="22" name="テキスト ボックス 21">
            <a:extLst>
              <a:ext uri="{FF2B5EF4-FFF2-40B4-BE49-F238E27FC236}">
                <a16:creationId xmlns:a16="http://schemas.microsoft.com/office/drawing/2014/main" id="{BC541643-CA0D-4FC4-91A8-C617AA236668}"/>
              </a:ext>
            </a:extLst>
          </p:cNvPr>
          <p:cNvSpPr txBox="1"/>
          <p:nvPr/>
        </p:nvSpPr>
        <p:spPr>
          <a:xfrm>
            <a:off x="328331" y="5704710"/>
            <a:ext cx="9016738" cy="1040285"/>
          </a:xfrm>
          <a:prstGeom prst="rect">
            <a:avLst/>
          </a:prstGeom>
          <a:noFill/>
        </p:spPr>
        <p:txBody>
          <a:bodyPr wrap="square">
            <a:spAutoFit/>
          </a:bodyPr>
          <a:lstStyle/>
          <a:p>
            <a:r>
              <a:rPr lang="ja-JP" altLang="en-US" dirty="0"/>
              <a:t>結果　数値操作ができる生徒のうち約</a:t>
            </a:r>
            <a:r>
              <a:rPr lang="en-US" altLang="ja-JP" dirty="0"/>
              <a:t>8</a:t>
            </a:r>
            <a:r>
              <a:rPr lang="ja-JP" altLang="en-US" dirty="0"/>
              <a:t>割の生徒が  </a:t>
            </a:r>
            <a:endParaRPr lang="en-US" altLang="ja-JP" dirty="0"/>
          </a:p>
          <a:p>
            <a:r>
              <a:rPr lang="ja-JP" altLang="en-US" dirty="0"/>
              <a:t>　　　　運動の法則の因果関係の理解ができていない</a:t>
            </a:r>
            <a:endParaRPr lang="en-US" altLang="ja-JP" dirty="0"/>
          </a:p>
        </p:txBody>
      </p:sp>
    </p:spTree>
    <p:extLst>
      <p:ext uri="{BB962C8B-B14F-4D97-AF65-F5344CB8AC3E}">
        <p14:creationId xmlns:p14="http://schemas.microsoft.com/office/powerpoint/2010/main" val="353798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4"/>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1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7"/>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9"/>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20"/>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14" grpId="0"/>
      <p:bldP spid="15" grpId="0"/>
      <p:bldP spid="16" grpId="0"/>
      <p:bldP spid="17" grpId="0"/>
      <p:bldP spid="18" grpId="0"/>
      <p:bldP spid="19" grpId="0"/>
      <p:bldP spid="20" grpId="0"/>
      <p:bldP spid="2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1343D44-786F-4DEC-A4A9-5999F6F7D36D}"/>
              </a:ext>
            </a:extLst>
          </p:cNvPr>
          <p:cNvSpPr/>
          <p:nvPr/>
        </p:nvSpPr>
        <p:spPr>
          <a:xfrm>
            <a:off x="-1" y="0"/>
            <a:ext cx="7362497"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ニュートンの運動の法則　第</a:t>
            </a:r>
            <a:r>
              <a:rPr lang="en-US" altLang="ja-JP" dirty="0">
                <a:solidFill>
                  <a:srgbClr val="000000"/>
                </a:solidFill>
                <a:latin typeface="Times New Roman"/>
                <a:ea typeface="ＭＳ Ｐゴシック"/>
              </a:rPr>
              <a:t>2</a:t>
            </a:r>
            <a:r>
              <a:rPr lang="ja-JP" altLang="en-US" dirty="0">
                <a:solidFill>
                  <a:srgbClr val="000000"/>
                </a:solidFill>
                <a:latin typeface="Times New Roman"/>
                <a:ea typeface="ＭＳ Ｐゴシック"/>
              </a:rPr>
              <a:t>法則　運動の法則</a:t>
            </a:r>
            <a:endParaRPr lang="en-US" altLang="ja-JP" dirty="0">
              <a:solidFill>
                <a:srgbClr val="000000"/>
              </a:solidFill>
              <a:latin typeface="Times New Roman"/>
              <a:ea typeface="ＭＳ Ｐゴシック"/>
            </a:endParaRPr>
          </a:p>
        </p:txBody>
      </p:sp>
      <p:sp>
        <p:nvSpPr>
          <p:cNvPr id="13" name="正方形/長方形 12">
            <a:extLst>
              <a:ext uri="{FF2B5EF4-FFF2-40B4-BE49-F238E27FC236}">
                <a16:creationId xmlns:a16="http://schemas.microsoft.com/office/drawing/2014/main" id="{6B8226AF-8C30-46AF-AC2A-2969CE85416B}"/>
              </a:ext>
            </a:extLst>
          </p:cNvPr>
          <p:cNvSpPr/>
          <p:nvPr/>
        </p:nvSpPr>
        <p:spPr>
          <a:xfrm>
            <a:off x="346841" y="523220"/>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質量</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ja-JP" altLang="en-US" dirty="0">
                <a:solidFill>
                  <a:srgbClr val="000000"/>
                </a:solidFill>
                <a:latin typeface="Times New Roman"/>
                <a:ea typeface="ＭＳ Ｐゴシック"/>
              </a:rPr>
              <a:t>の物体に力</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ja-JP" altLang="en-US" dirty="0">
                <a:solidFill>
                  <a:srgbClr val="000000"/>
                </a:solidFill>
                <a:latin typeface="Times New Roman"/>
                <a:ea typeface="ＭＳ Ｐゴシック"/>
              </a:rPr>
              <a:t>が働くと、加速度</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a</a:t>
            </a:r>
            <a:r>
              <a:rPr lang="en-US" altLang="ja-JP" dirty="0">
                <a:solidFill>
                  <a:srgbClr val="000000"/>
                </a:solidFill>
                <a:latin typeface="Symbol" panose="05050102010706020507" pitchFamily="18" charset="2"/>
                <a:ea typeface="ＭＳ Ｐゴシック"/>
              </a:rPr>
              <a:t>=</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en-US" altLang="ja-JP" dirty="0">
                <a:solidFill>
                  <a:srgbClr val="000000"/>
                </a:solidFill>
                <a:latin typeface="Times New Roman"/>
                <a:ea typeface="ＭＳ Ｐゴシック"/>
              </a:rPr>
              <a:t>/</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ja-JP" altLang="en-US" dirty="0">
                <a:solidFill>
                  <a:srgbClr val="000000"/>
                </a:solidFill>
                <a:latin typeface="Times New Roman"/>
                <a:ea typeface="ＭＳ Ｐゴシック"/>
              </a:rPr>
              <a:t>が生じる。</a:t>
            </a:r>
            <a:endParaRPr lang="en-US" altLang="ja-JP" dirty="0">
              <a:solidFill>
                <a:srgbClr val="000000"/>
              </a:solidFill>
              <a:latin typeface="Times New Roman"/>
              <a:ea typeface="ＭＳ Ｐゴシック"/>
            </a:endParaRPr>
          </a:p>
        </p:txBody>
      </p:sp>
      <p:sp>
        <p:nvSpPr>
          <p:cNvPr id="23" name="正方形/長方形 22">
            <a:extLst>
              <a:ext uri="{FF2B5EF4-FFF2-40B4-BE49-F238E27FC236}">
                <a16:creationId xmlns:a16="http://schemas.microsoft.com/office/drawing/2014/main" id="{692ABE28-CE92-48E2-8D61-8D1C87E8C789}"/>
              </a:ext>
            </a:extLst>
          </p:cNvPr>
          <p:cNvSpPr/>
          <p:nvPr/>
        </p:nvSpPr>
        <p:spPr>
          <a:xfrm>
            <a:off x="346842" y="1197834"/>
            <a:ext cx="8797159"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質量</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ja-JP" altLang="en-US" dirty="0">
                <a:solidFill>
                  <a:srgbClr val="000000"/>
                </a:solidFill>
                <a:latin typeface="Times New Roman"/>
                <a:ea typeface="ＭＳ Ｐゴシック"/>
              </a:rPr>
              <a:t>の物体に働く力</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ja-JP" altLang="en-US" dirty="0">
                <a:solidFill>
                  <a:srgbClr val="000000"/>
                </a:solidFill>
                <a:latin typeface="Times New Roman"/>
                <a:ea typeface="ＭＳ Ｐゴシック"/>
              </a:rPr>
              <a:t>とその物体の加速度</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a</a:t>
            </a:r>
            <a:r>
              <a:rPr lang="ja-JP" altLang="en-US" dirty="0">
                <a:solidFill>
                  <a:srgbClr val="000000"/>
                </a:solidFill>
                <a:latin typeface="Times New Roman"/>
                <a:ea typeface="ＭＳ Ｐゴシック"/>
              </a:rPr>
              <a:t>は</a:t>
            </a:r>
            <a:endParaRPr lang="en-US" altLang="ja-JP" dirty="0">
              <a:solidFill>
                <a:srgbClr val="000000"/>
              </a:solidFill>
              <a:latin typeface="Times New Roman"/>
              <a:ea typeface="ＭＳ Ｐゴシック"/>
            </a:endParaRPr>
          </a:p>
          <a:p>
            <a:pPr fontAlgn="auto">
              <a:spcBef>
                <a:spcPts val="0"/>
              </a:spcBef>
              <a:spcAft>
                <a:spcPts val="0"/>
              </a:spcAft>
              <a:defRPr/>
            </a:pPr>
            <a:r>
              <a:rPr lang="en-US" altLang="ja-JP" dirty="0">
                <a:solidFill>
                  <a:srgbClr val="000000"/>
                </a:solidFill>
                <a:latin typeface="Times New Roman"/>
                <a:ea typeface="ＭＳ Ｐゴシック"/>
              </a:rPr>
              <a:t>						</a:t>
            </a:r>
            <a:r>
              <a:rPr lang="ja-JP" altLang="en-US" dirty="0">
                <a:solidFill>
                  <a:srgbClr val="000000"/>
                </a:solidFill>
                <a:latin typeface="Times New Roman"/>
                <a:ea typeface="ＭＳ Ｐゴシック"/>
              </a:rPr>
              <a:t>式</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en-US" altLang="ja-JP" dirty="0">
                <a:solidFill>
                  <a:srgbClr val="000000"/>
                </a:solidFill>
                <a:latin typeface="Symbol" panose="05050102010706020507" pitchFamily="18" charset="2"/>
                <a:ea typeface="ＭＳ Ｐゴシック"/>
              </a:rPr>
              <a:t>=</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a</a:t>
            </a:r>
            <a:r>
              <a:rPr lang="ja-JP" altLang="en-US" dirty="0">
                <a:solidFill>
                  <a:srgbClr val="000000"/>
                </a:solidFill>
                <a:latin typeface="Times New Roman"/>
                <a:ea typeface="ＭＳ Ｐゴシック"/>
              </a:rPr>
              <a:t>を満たす。</a:t>
            </a:r>
            <a:endParaRPr lang="en-US" altLang="ja-JP" dirty="0">
              <a:solidFill>
                <a:srgbClr val="000000"/>
              </a:solidFill>
              <a:latin typeface="Times New Roman"/>
              <a:ea typeface="ＭＳ Ｐゴシック"/>
            </a:endParaRPr>
          </a:p>
        </p:txBody>
      </p:sp>
      <p:sp>
        <p:nvSpPr>
          <p:cNvPr id="25" name="正方形/長方形 24">
            <a:extLst>
              <a:ext uri="{FF2B5EF4-FFF2-40B4-BE49-F238E27FC236}">
                <a16:creationId xmlns:a16="http://schemas.microsoft.com/office/drawing/2014/main" id="{CB9DBAFD-1C4A-4022-9FD1-99209DB1B1E6}"/>
              </a:ext>
            </a:extLst>
          </p:cNvPr>
          <p:cNvSpPr/>
          <p:nvPr/>
        </p:nvSpPr>
        <p:spPr>
          <a:xfrm>
            <a:off x="346838" y="2211714"/>
            <a:ext cx="8797159"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質量</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ja-JP" altLang="en-US" dirty="0">
                <a:solidFill>
                  <a:srgbClr val="000000"/>
                </a:solidFill>
                <a:latin typeface="Times New Roman"/>
                <a:ea typeface="ＭＳ Ｐゴシック"/>
              </a:rPr>
              <a:t>の物体に働く力</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ja-JP" altLang="en-US" dirty="0">
                <a:solidFill>
                  <a:srgbClr val="000000"/>
                </a:solidFill>
                <a:latin typeface="Times New Roman"/>
                <a:ea typeface="ＭＳ Ｐゴシック"/>
              </a:rPr>
              <a:t>によって生じる加速度</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a</a:t>
            </a:r>
            <a:r>
              <a:rPr lang="ja-JP" altLang="en-US" dirty="0">
                <a:solidFill>
                  <a:srgbClr val="000000"/>
                </a:solidFill>
                <a:latin typeface="Times New Roman"/>
                <a:ea typeface="ＭＳ Ｐゴシック"/>
              </a:rPr>
              <a:t>は</a:t>
            </a:r>
            <a:endParaRPr lang="en-US" altLang="ja-JP" dirty="0">
              <a:solidFill>
                <a:srgbClr val="000000"/>
              </a:solidFill>
              <a:latin typeface="Times New Roman"/>
              <a:ea typeface="ＭＳ Ｐゴシック"/>
            </a:endParaRPr>
          </a:p>
          <a:p>
            <a:pPr fontAlgn="auto">
              <a:spcBef>
                <a:spcPts val="0"/>
              </a:spcBef>
              <a:spcAft>
                <a:spcPts val="0"/>
              </a:spcAft>
              <a:defRPr/>
            </a:pPr>
            <a:r>
              <a:rPr lang="en-US" altLang="ja-JP" b="1" i="1" dirty="0">
                <a:solidFill>
                  <a:srgbClr val="000000"/>
                </a:solidFill>
                <a:latin typeface="Times New Roman"/>
                <a:ea typeface="ＭＳ Ｐゴシック"/>
                <a:cs typeface="Times New Roman" panose="02020603050405020304" pitchFamily="18" charset="0"/>
              </a:rPr>
              <a:t>						</a:t>
            </a:r>
            <a:r>
              <a:rPr lang="ja-JP" altLang="en-US" dirty="0">
                <a:solidFill>
                  <a:srgbClr val="000000"/>
                </a:solidFill>
                <a:latin typeface="Times New Roman"/>
                <a:ea typeface="ＭＳ Ｐゴシック"/>
              </a:rPr>
              <a:t>式</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F</a:t>
            </a:r>
            <a:r>
              <a:rPr lang="en-US" altLang="ja-JP" dirty="0">
                <a:solidFill>
                  <a:srgbClr val="000000"/>
                </a:solidFill>
                <a:latin typeface="Symbol" panose="05050102010706020507" pitchFamily="18" charset="2"/>
                <a:ea typeface="ＭＳ Ｐゴシック"/>
              </a:rPr>
              <a:t>=</a:t>
            </a:r>
            <a:r>
              <a:rPr lang="en-US" altLang="ja-JP" i="1" dirty="0">
                <a:solidFill>
                  <a:srgbClr val="000000"/>
                </a:solidFill>
                <a:latin typeface="Bookman Old Style" panose="02050604050505020204" pitchFamily="18" charset="0"/>
                <a:ea typeface="ＭＳ Ｐゴシック"/>
                <a:cs typeface="Times New Roman" panose="02020603050405020304" pitchFamily="18" charset="0"/>
              </a:rPr>
              <a:t>m</a:t>
            </a:r>
            <a:r>
              <a:rPr lang="en-US" altLang="ja-JP" b="1" i="1" dirty="0">
                <a:solidFill>
                  <a:srgbClr val="000000"/>
                </a:solidFill>
                <a:latin typeface="Bookman Old Style" panose="02050604050505020204" pitchFamily="18" charset="0"/>
                <a:ea typeface="ＭＳ Ｐゴシック"/>
                <a:cs typeface="Times New Roman" panose="02020603050405020304" pitchFamily="18" charset="0"/>
              </a:rPr>
              <a:t>a</a:t>
            </a:r>
            <a:r>
              <a:rPr lang="ja-JP" altLang="en-US" dirty="0">
                <a:solidFill>
                  <a:srgbClr val="000000"/>
                </a:solidFill>
                <a:latin typeface="Times New Roman"/>
                <a:ea typeface="ＭＳ Ｐゴシック"/>
              </a:rPr>
              <a:t>を満たす。</a:t>
            </a:r>
            <a:endParaRPr lang="en-US" altLang="ja-JP" dirty="0">
              <a:solidFill>
                <a:srgbClr val="000000"/>
              </a:solidFill>
              <a:latin typeface="Times New Roman"/>
              <a:ea typeface="ＭＳ Ｐゴシック"/>
            </a:endParaRPr>
          </a:p>
        </p:txBody>
      </p:sp>
      <p:sp>
        <p:nvSpPr>
          <p:cNvPr id="26" name="正方形/長方形 25">
            <a:extLst>
              <a:ext uri="{FF2B5EF4-FFF2-40B4-BE49-F238E27FC236}">
                <a16:creationId xmlns:a16="http://schemas.microsoft.com/office/drawing/2014/main" id="{7624CBCF-2737-4EE4-83AF-A81C07DD4D60}"/>
              </a:ext>
            </a:extLst>
          </p:cNvPr>
          <p:cNvSpPr/>
          <p:nvPr/>
        </p:nvSpPr>
        <p:spPr>
          <a:xfrm>
            <a:off x="0" y="3442807"/>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因果関係では原因は結果より前でなくてはならない。</a:t>
            </a:r>
            <a:endParaRPr lang="en-US" altLang="ja-JP" dirty="0">
              <a:solidFill>
                <a:srgbClr val="000000"/>
              </a:solidFill>
              <a:latin typeface="Times New Roman"/>
              <a:ea typeface="ＭＳ Ｐゴシック"/>
            </a:endParaRPr>
          </a:p>
        </p:txBody>
      </p:sp>
      <p:sp>
        <p:nvSpPr>
          <p:cNvPr id="28" name="正方形/長方形 27">
            <a:extLst>
              <a:ext uri="{FF2B5EF4-FFF2-40B4-BE49-F238E27FC236}">
                <a16:creationId xmlns:a16="http://schemas.microsoft.com/office/drawing/2014/main" id="{BD05B960-03FA-493E-8BB6-DED4782FA752}"/>
              </a:ext>
            </a:extLst>
          </p:cNvPr>
          <p:cNvSpPr/>
          <p:nvPr/>
        </p:nvSpPr>
        <p:spPr>
          <a:xfrm>
            <a:off x="346841" y="3959908"/>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力と加速度は同時に思える。どういう意味で因果関係か。</a:t>
            </a:r>
            <a:endParaRPr lang="en-US" altLang="ja-JP" dirty="0">
              <a:solidFill>
                <a:srgbClr val="000000"/>
              </a:solidFill>
              <a:latin typeface="Times New Roman"/>
              <a:ea typeface="ＭＳ Ｐゴシック"/>
            </a:endParaRPr>
          </a:p>
        </p:txBody>
      </p:sp>
      <p:sp>
        <p:nvSpPr>
          <p:cNvPr id="30" name="正方形/長方形 29">
            <a:extLst>
              <a:ext uri="{FF2B5EF4-FFF2-40B4-BE49-F238E27FC236}">
                <a16:creationId xmlns:a16="http://schemas.microsoft.com/office/drawing/2014/main" id="{347DA2B6-0956-4E2A-939B-B07A089992A4}"/>
              </a:ext>
            </a:extLst>
          </p:cNvPr>
          <p:cNvSpPr/>
          <p:nvPr/>
        </p:nvSpPr>
        <p:spPr>
          <a:xfrm>
            <a:off x="346841" y="4490816"/>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加速度を生じるというのは速度の変化を生じるということ。</a:t>
            </a:r>
            <a:endParaRPr lang="en-US" altLang="ja-JP" dirty="0">
              <a:solidFill>
                <a:srgbClr val="000000"/>
              </a:solidFill>
              <a:latin typeface="Times New Roman"/>
              <a:ea typeface="ＭＳ Ｐゴシック"/>
            </a:endParaRPr>
          </a:p>
        </p:txBody>
      </p:sp>
      <p:sp>
        <p:nvSpPr>
          <p:cNvPr id="31" name="正方形/長方形 30">
            <a:extLst>
              <a:ext uri="{FF2B5EF4-FFF2-40B4-BE49-F238E27FC236}">
                <a16:creationId xmlns:a16="http://schemas.microsoft.com/office/drawing/2014/main" id="{C906621F-4AFE-405B-886E-6AD324992699}"/>
              </a:ext>
            </a:extLst>
          </p:cNvPr>
          <p:cNvSpPr/>
          <p:nvPr/>
        </p:nvSpPr>
        <p:spPr>
          <a:xfrm>
            <a:off x="346839" y="5021724"/>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最後の結果の速度は力が働いた後に生じる。</a:t>
            </a:r>
            <a:endParaRPr lang="en-US" altLang="ja-JP" dirty="0">
              <a:solidFill>
                <a:srgbClr val="000000"/>
              </a:solidFill>
              <a:latin typeface="Times New Roman"/>
              <a:ea typeface="ＭＳ Ｐゴシック"/>
            </a:endParaRPr>
          </a:p>
        </p:txBody>
      </p:sp>
      <p:sp>
        <p:nvSpPr>
          <p:cNvPr id="32" name="正方形/長方形 31">
            <a:extLst>
              <a:ext uri="{FF2B5EF4-FFF2-40B4-BE49-F238E27FC236}">
                <a16:creationId xmlns:a16="http://schemas.microsoft.com/office/drawing/2014/main" id="{DA5F8A59-503D-4BCD-8CF8-F1F305DA7E44}"/>
              </a:ext>
            </a:extLst>
          </p:cNvPr>
          <p:cNvSpPr/>
          <p:nvPr/>
        </p:nvSpPr>
        <p:spPr>
          <a:xfrm>
            <a:off x="346841" y="5540394"/>
            <a:ext cx="879715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だからこれは時間順序を満たす因果関係である。</a:t>
            </a:r>
            <a:endParaRPr lang="en-US" altLang="ja-JP" dirty="0">
              <a:solidFill>
                <a:srgbClr val="000000"/>
              </a:solidFill>
              <a:latin typeface="Times New Roman"/>
              <a:ea typeface="ＭＳ Ｐゴシック"/>
            </a:endParaRPr>
          </a:p>
        </p:txBody>
      </p:sp>
    </p:spTree>
    <p:extLst>
      <p:ext uri="{BB962C8B-B14F-4D97-AF65-F5344CB8AC3E}">
        <p14:creationId xmlns:p14="http://schemas.microsoft.com/office/powerpoint/2010/main" val="21650176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25"/>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0"/>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1"/>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3" grpId="0"/>
      <p:bldP spid="25" grpId="0"/>
      <p:bldP spid="26" grpId="0"/>
      <p:bldP spid="28" grpId="0"/>
      <p:bldP spid="30" grpId="0"/>
      <p:bldP spid="31" grpId="0"/>
      <p:bldP spid="3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正方形/長方形 9">
            <a:extLst>
              <a:ext uri="{FF2B5EF4-FFF2-40B4-BE49-F238E27FC236}">
                <a16:creationId xmlns:a16="http://schemas.microsoft.com/office/drawing/2014/main" id="{11343D44-786F-4DEC-A4A9-5999F6F7D36D}"/>
              </a:ext>
            </a:extLst>
          </p:cNvPr>
          <p:cNvSpPr/>
          <p:nvPr/>
        </p:nvSpPr>
        <p:spPr>
          <a:xfrm>
            <a:off x="-1" y="0"/>
            <a:ext cx="7362497"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斜方投射</a:t>
            </a:r>
            <a:endParaRPr lang="en-US" altLang="ja-JP" dirty="0">
              <a:solidFill>
                <a:srgbClr val="000000"/>
              </a:solidFill>
              <a:latin typeface="Times New Roman"/>
              <a:ea typeface="ＭＳ Ｐゴシック"/>
            </a:endParaRPr>
          </a:p>
        </p:txBody>
      </p:sp>
      <p:sp>
        <p:nvSpPr>
          <p:cNvPr id="13" name="正方形/長方形 12">
            <a:extLst>
              <a:ext uri="{FF2B5EF4-FFF2-40B4-BE49-F238E27FC236}">
                <a16:creationId xmlns:a16="http://schemas.microsoft.com/office/drawing/2014/main" id="{6B8226AF-8C30-46AF-AC2A-2969CE85416B}"/>
              </a:ext>
            </a:extLst>
          </p:cNvPr>
          <p:cNvSpPr/>
          <p:nvPr/>
        </p:nvSpPr>
        <p:spPr>
          <a:xfrm>
            <a:off x="346841" y="523220"/>
            <a:ext cx="8363607"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重力場中で物体をある初速度と発射角で投射すると</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ある決まった地点に落ちる。</a:t>
            </a:r>
            <a:endParaRPr lang="en-US" altLang="ja-JP" dirty="0">
              <a:solidFill>
                <a:srgbClr val="000000"/>
              </a:solidFill>
              <a:latin typeface="Times New Roman"/>
              <a:ea typeface="ＭＳ Ｐゴシック"/>
            </a:endParaRPr>
          </a:p>
        </p:txBody>
      </p:sp>
      <p:sp>
        <p:nvSpPr>
          <p:cNvPr id="26" name="正方形/長方形 25">
            <a:extLst>
              <a:ext uri="{FF2B5EF4-FFF2-40B4-BE49-F238E27FC236}">
                <a16:creationId xmlns:a16="http://schemas.microsoft.com/office/drawing/2014/main" id="{7624CBCF-2737-4EE4-83AF-A81C07DD4D60}"/>
              </a:ext>
            </a:extLst>
          </p:cNvPr>
          <p:cNvSpPr/>
          <p:nvPr/>
        </p:nvSpPr>
        <p:spPr>
          <a:xfrm>
            <a:off x="-2" y="2905466"/>
            <a:ext cx="9143999"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積分すれば答えが出る。微分方程式を解けばよい。しかし、</a:t>
            </a:r>
            <a:endParaRPr lang="en-US" altLang="ja-JP" dirty="0">
              <a:solidFill>
                <a:srgbClr val="000000"/>
              </a:solidFill>
              <a:latin typeface="Times New Roman"/>
              <a:ea typeface="ＭＳ Ｐゴシック"/>
            </a:endParaRPr>
          </a:p>
        </p:txBody>
      </p:sp>
      <p:sp>
        <p:nvSpPr>
          <p:cNvPr id="28" name="正方形/長方形 27">
            <a:extLst>
              <a:ext uri="{FF2B5EF4-FFF2-40B4-BE49-F238E27FC236}">
                <a16:creationId xmlns:a16="http://schemas.microsoft.com/office/drawing/2014/main" id="{BD05B960-03FA-493E-8BB6-DED4782FA752}"/>
              </a:ext>
            </a:extLst>
          </p:cNvPr>
          <p:cNvSpPr/>
          <p:nvPr/>
        </p:nvSpPr>
        <p:spPr>
          <a:xfrm>
            <a:off x="-1" y="3385841"/>
            <a:ext cx="9144001"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公式で答えを出すと因果関係の理解が不十分のことがある。</a:t>
            </a:r>
            <a:endParaRPr lang="en-US" altLang="ja-JP" dirty="0">
              <a:solidFill>
                <a:srgbClr val="000000"/>
              </a:solidFill>
              <a:latin typeface="Times New Roman"/>
              <a:ea typeface="ＭＳ Ｐゴシック"/>
            </a:endParaRPr>
          </a:p>
        </p:txBody>
      </p:sp>
      <p:sp>
        <p:nvSpPr>
          <p:cNvPr id="11" name="正方形/長方形 10">
            <a:extLst>
              <a:ext uri="{FF2B5EF4-FFF2-40B4-BE49-F238E27FC236}">
                <a16:creationId xmlns:a16="http://schemas.microsoft.com/office/drawing/2014/main" id="{4B70D313-795C-400C-BA0E-70A706A2A9C7}"/>
              </a:ext>
            </a:extLst>
          </p:cNvPr>
          <p:cNvSpPr/>
          <p:nvPr/>
        </p:nvSpPr>
        <p:spPr>
          <a:xfrm>
            <a:off x="346837" y="1391940"/>
            <a:ext cx="8363607" cy="523220"/>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重力場、初速度、発射角は原因で落下は結果である。</a:t>
            </a:r>
            <a:endParaRPr lang="en-US" altLang="ja-JP" dirty="0">
              <a:solidFill>
                <a:srgbClr val="000000"/>
              </a:solidFill>
              <a:latin typeface="Times New Roman"/>
              <a:ea typeface="ＭＳ Ｐゴシック"/>
            </a:endParaRPr>
          </a:p>
        </p:txBody>
      </p:sp>
      <p:sp>
        <p:nvSpPr>
          <p:cNvPr id="12" name="正方形/長方形 11">
            <a:extLst>
              <a:ext uri="{FF2B5EF4-FFF2-40B4-BE49-F238E27FC236}">
                <a16:creationId xmlns:a16="http://schemas.microsoft.com/office/drawing/2014/main" id="{D8929C10-737A-4D97-8304-04F83D73ADEA}"/>
              </a:ext>
            </a:extLst>
          </p:cNvPr>
          <p:cNvSpPr/>
          <p:nvPr/>
        </p:nvSpPr>
        <p:spPr>
          <a:xfrm>
            <a:off x="346833" y="1862925"/>
            <a:ext cx="8363607"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この因果関係は運動の法則の因果関係で</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どのように説明されるか。</a:t>
            </a:r>
            <a:endParaRPr lang="en-US" altLang="ja-JP" dirty="0">
              <a:solidFill>
                <a:srgbClr val="000000"/>
              </a:solidFill>
              <a:latin typeface="Times New Roman"/>
              <a:ea typeface="ＭＳ Ｐゴシック"/>
            </a:endParaRPr>
          </a:p>
        </p:txBody>
      </p:sp>
      <p:sp>
        <p:nvSpPr>
          <p:cNvPr id="15" name="正方形/長方形 14">
            <a:extLst>
              <a:ext uri="{FF2B5EF4-FFF2-40B4-BE49-F238E27FC236}">
                <a16:creationId xmlns:a16="http://schemas.microsoft.com/office/drawing/2014/main" id="{B17CD0EC-7010-411B-BAFF-1EE5C6D0B879}"/>
              </a:ext>
            </a:extLst>
          </p:cNvPr>
          <p:cNvSpPr/>
          <p:nvPr/>
        </p:nvSpPr>
        <p:spPr>
          <a:xfrm>
            <a:off x="-1" y="3866216"/>
            <a:ext cx="9144000"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積分や微分方程式を解くときは各瞬間での因果関係の</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無限回の三段論法で最後の答を出していると言える。</a:t>
            </a:r>
            <a:endParaRPr lang="en-US" altLang="ja-JP" dirty="0">
              <a:solidFill>
                <a:srgbClr val="000000"/>
              </a:solidFill>
              <a:latin typeface="Times New Roman"/>
              <a:ea typeface="ＭＳ Ｐゴシック"/>
            </a:endParaRPr>
          </a:p>
        </p:txBody>
      </p:sp>
      <p:sp>
        <p:nvSpPr>
          <p:cNvPr id="16" name="正方形/長方形 15">
            <a:extLst>
              <a:ext uri="{FF2B5EF4-FFF2-40B4-BE49-F238E27FC236}">
                <a16:creationId xmlns:a16="http://schemas.microsoft.com/office/drawing/2014/main" id="{2D46E2C2-2E60-41C4-900C-73DE9ED4CABC}"/>
              </a:ext>
            </a:extLst>
          </p:cNvPr>
          <p:cNvSpPr/>
          <p:nvPr/>
        </p:nvSpPr>
        <p:spPr>
          <a:xfrm>
            <a:off x="-1" y="4868065"/>
            <a:ext cx="9144000"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だから、斜方投射の因果関係はニュートンの運動の法則の</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因果関係から論理的に導かれたものと言える。</a:t>
            </a:r>
            <a:endParaRPr lang="en-US" altLang="ja-JP" dirty="0">
              <a:solidFill>
                <a:srgbClr val="000000"/>
              </a:solidFill>
              <a:latin typeface="Times New Roman"/>
              <a:ea typeface="ＭＳ Ｐゴシック"/>
            </a:endParaRPr>
          </a:p>
        </p:txBody>
      </p:sp>
      <p:sp>
        <p:nvSpPr>
          <p:cNvPr id="17" name="正方形/長方形 16">
            <a:extLst>
              <a:ext uri="{FF2B5EF4-FFF2-40B4-BE49-F238E27FC236}">
                <a16:creationId xmlns:a16="http://schemas.microsoft.com/office/drawing/2014/main" id="{59855F5A-B4D6-4079-843D-9CDB255BF73E}"/>
              </a:ext>
            </a:extLst>
          </p:cNvPr>
          <p:cNvSpPr/>
          <p:nvPr/>
        </p:nvSpPr>
        <p:spPr>
          <a:xfrm>
            <a:off x="0" y="5943113"/>
            <a:ext cx="9144000" cy="954107"/>
          </a:xfrm>
          <a:prstGeom prst="rect">
            <a:avLst/>
          </a:prstGeom>
        </p:spPr>
        <p:txBody>
          <a:bodyPr wrap="square">
            <a:spAutoFit/>
          </a:bodyPr>
          <a:lstStyle/>
          <a:p>
            <a:pPr fontAlgn="auto">
              <a:spcBef>
                <a:spcPts val="0"/>
              </a:spcBef>
              <a:spcAft>
                <a:spcPts val="0"/>
              </a:spcAft>
              <a:defRPr/>
            </a:pPr>
            <a:r>
              <a:rPr lang="ja-JP" altLang="en-US" dirty="0">
                <a:solidFill>
                  <a:srgbClr val="000000"/>
                </a:solidFill>
                <a:latin typeface="Times New Roman"/>
                <a:ea typeface="ＭＳ Ｐゴシック"/>
              </a:rPr>
              <a:t>公式をよく使えてもこのことを理解していないと</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solidFill>
                  <a:srgbClr val="000000"/>
                </a:solidFill>
                <a:latin typeface="Times New Roman"/>
                <a:ea typeface="ＭＳ Ｐゴシック"/>
              </a:rPr>
              <a:t>本質をミスすることがある。</a:t>
            </a:r>
            <a:endParaRPr lang="en-US" altLang="ja-JP" dirty="0">
              <a:solidFill>
                <a:srgbClr val="000000"/>
              </a:solidFill>
              <a:latin typeface="Times New Roman"/>
              <a:ea typeface="ＭＳ Ｐゴシック"/>
            </a:endParaRPr>
          </a:p>
        </p:txBody>
      </p:sp>
    </p:spTree>
    <p:extLst>
      <p:ext uri="{BB962C8B-B14F-4D97-AF65-F5344CB8AC3E}">
        <p14:creationId xmlns:p14="http://schemas.microsoft.com/office/powerpoint/2010/main" val="36219036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3"/>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2"/>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26"/>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28"/>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5"/>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6"/>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3" grpId="0"/>
      <p:bldP spid="26" grpId="0"/>
      <p:bldP spid="28" grpId="0"/>
      <p:bldP spid="11" grpId="0"/>
      <p:bldP spid="12" grpId="0"/>
      <p:bldP spid="15" grpId="0"/>
      <p:bldP spid="16" grpId="0"/>
      <p:bldP spid="17"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F235C9F-E4D6-433D-A026-393557949BE7}"/>
              </a:ext>
            </a:extLst>
          </p:cNvPr>
          <p:cNvSpPr/>
          <p:nvPr/>
        </p:nvSpPr>
        <p:spPr>
          <a:xfrm>
            <a:off x="0" y="0"/>
            <a:ext cx="8609672" cy="1040285"/>
          </a:xfrm>
          <a:prstGeom prst="rect">
            <a:avLst/>
          </a:prstGeom>
        </p:spPr>
        <p:txBody>
          <a:bodyPr wrap="square">
            <a:spAutoFit/>
          </a:bodyPr>
          <a:lstStyle/>
          <a:p>
            <a:r>
              <a:rPr lang="ja-JP" altLang="en-US" dirty="0">
                <a:solidFill>
                  <a:srgbClr val="0000FF"/>
                </a:solidFill>
                <a:latin typeface="Times New Roman"/>
                <a:ea typeface="ＭＳ Ｐゴシック"/>
              </a:rPr>
              <a:t>深度カメラを用いた</a:t>
            </a:r>
            <a:r>
              <a:rPr lang="en-US" altLang="ja-JP" dirty="0">
                <a:solidFill>
                  <a:srgbClr val="0000FF"/>
                </a:solidFill>
                <a:latin typeface="Times New Roman"/>
                <a:ea typeface="ＭＳ Ｐゴシック"/>
              </a:rPr>
              <a:t>AR</a:t>
            </a:r>
            <a:r>
              <a:rPr lang="ja-JP" altLang="en-US" dirty="0">
                <a:solidFill>
                  <a:srgbClr val="0000FF"/>
                </a:solidFill>
                <a:latin typeface="Times New Roman"/>
                <a:ea typeface="ＭＳ Ｐゴシック"/>
              </a:rPr>
              <a:t>実験教材の開発</a:t>
            </a:r>
          </a:p>
          <a:p>
            <a:r>
              <a:rPr lang="ja-JP" altLang="en-US" dirty="0">
                <a:solidFill>
                  <a:srgbClr val="0000FF"/>
                </a:solidFill>
                <a:latin typeface="Times New Roman"/>
                <a:ea typeface="ＭＳ Ｐゴシック"/>
              </a:rPr>
              <a:t>　青木悠樹先生（群大教育）</a:t>
            </a:r>
            <a:endParaRPr lang="ja-JP" altLang="en-US" dirty="0">
              <a:solidFill>
                <a:srgbClr val="0000FF"/>
              </a:solidFill>
            </a:endParaRPr>
          </a:p>
        </p:txBody>
      </p:sp>
      <p:sp>
        <p:nvSpPr>
          <p:cNvPr id="10" name="正方形/長方形 9">
            <a:extLst>
              <a:ext uri="{FF2B5EF4-FFF2-40B4-BE49-F238E27FC236}">
                <a16:creationId xmlns:a16="http://schemas.microsoft.com/office/drawing/2014/main" id="{11343D44-786F-4DEC-A4A9-5999F6F7D36D}"/>
              </a:ext>
            </a:extLst>
          </p:cNvPr>
          <p:cNvSpPr/>
          <p:nvPr/>
        </p:nvSpPr>
        <p:spPr>
          <a:xfrm>
            <a:off x="0" y="1283089"/>
            <a:ext cx="9144000" cy="523220"/>
          </a:xfrm>
          <a:prstGeom prst="rect">
            <a:avLst/>
          </a:prstGeom>
        </p:spPr>
        <p:txBody>
          <a:bodyPr wrap="square">
            <a:spAutoFit/>
          </a:bodyPr>
          <a:lstStyle/>
          <a:p>
            <a:pPr fontAlgn="auto">
              <a:spcBef>
                <a:spcPts val="0"/>
              </a:spcBef>
              <a:spcAft>
                <a:spcPts val="0"/>
              </a:spcAft>
              <a:defRPr/>
            </a:pPr>
            <a:r>
              <a:rPr lang="ja-JP" altLang="en-US" dirty="0"/>
              <a:t>物体の力学運動を三次元的に測定するシステム</a:t>
            </a:r>
            <a:endParaRPr lang="en-US" altLang="ja-JP" dirty="0">
              <a:solidFill>
                <a:srgbClr val="000000"/>
              </a:solidFill>
              <a:latin typeface="Times New Roman"/>
              <a:ea typeface="ＭＳ Ｐゴシック"/>
            </a:endParaRPr>
          </a:p>
        </p:txBody>
      </p:sp>
      <p:sp>
        <p:nvSpPr>
          <p:cNvPr id="25" name="正方形/長方形 24">
            <a:extLst>
              <a:ext uri="{FF2B5EF4-FFF2-40B4-BE49-F238E27FC236}">
                <a16:creationId xmlns:a16="http://schemas.microsoft.com/office/drawing/2014/main" id="{36177375-407C-4622-9814-D1EF5869E9E4}"/>
              </a:ext>
            </a:extLst>
          </p:cNvPr>
          <p:cNvSpPr/>
          <p:nvPr/>
        </p:nvSpPr>
        <p:spPr>
          <a:xfrm>
            <a:off x="0" y="1806309"/>
            <a:ext cx="9144000" cy="954107"/>
          </a:xfrm>
          <a:prstGeom prst="rect">
            <a:avLst/>
          </a:prstGeom>
        </p:spPr>
        <p:txBody>
          <a:bodyPr wrap="square">
            <a:spAutoFit/>
          </a:bodyPr>
          <a:lstStyle/>
          <a:p>
            <a:pPr fontAlgn="auto">
              <a:spcBef>
                <a:spcPts val="0"/>
              </a:spcBef>
              <a:spcAft>
                <a:spcPts val="0"/>
              </a:spcAft>
              <a:defRPr/>
            </a:pPr>
            <a:r>
              <a:rPr lang="ja-JP" altLang="en-US" dirty="0"/>
              <a:t>タブレットで観察すると，</a:t>
            </a:r>
            <a:endParaRPr lang="en-US" altLang="ja-JP" dirty="0"/>
          </a:p>
          <a:p>
            <a:pPr fontAlgn="auto">
              <a:spcBef>
                <a:spcPts val="0"/>
              </a:spcBef>
              <a:spcAft>
                <a:spcPts val="0"/>
              </a:spcAft>
              <a:defRPr/>
            </a:pPr>
            <a:r>
              <a:rPr lang="ja-JP" altLang="en-US" dirty="0"/>
              <a:t>物体の軌跡，速度，加速度がリアルタイムで</a:t>
            </a:r>
            <a:r>
              <a:rPr lang="en-US" altLang="ja-JP" dirty="0"/>
              <a:t>AR</a:t>
            </a:r>
            <a:r>
              <a:rPr lang="ja-JP" altLang="en-US" dirty="0"/>
              <a:t>表示</a:t>
            </a:r>
            <a:endParaRPr lang="en-US" altLang="ja-JP" dirty="0">
              <a:solidFill>
                <a:srgbClr val="000000"/>
              </a:solidFill>
              <a:latin typeface="Times New Roman"/>
              <a:ea typeface="ＭＳ Ｐゴシック"/>
            </a:endParaRPr>
          </a:p>
        </p:txBody>
      </p:sp>
      <p:sp>
        <p:nvSpPr>
          <p:cNvPr id="7" name="正方形/長方形 6">
            <a:extLst>
              <a:ext uri="{FF2B5EF4-FFF2-40B4-BE49-F238E27FC236}">
                <a16:creationId xmlns:a16="http://schemas.microsoft.com/office/drawing/2014/main" id="{36D8BA56-5683-43D5-9D75-23C1582BFF59}"/>
              </a:ext>
            </a:extLst>
          </p:cNvPr>
          <p:cNvSpPr/>
          <p:nvPr/>
        </p:nvSpPr>
        <p:spPr>
          <a:xfrm>
            <a:off x="0" y="2760416"/>
            <a:ext cx="9144000" cy="954107"/>
          </a:xfrm>
          <a:prstGeom prst="rect">
            <a:avLst/>
          </a:prstGeom>
        </p:spPr>
        <p:txBody>
          <a:bodyPr wrap="square">
            <a:spAutoFit/>
          </a:bodyPr>
          <a:lstStyle/>
          <a:p>
            <a:pPr fontAlgn="auto">
              <a:spcBef>
                <a:spcPts val="0"/>
              </a:spcBef>
              <a:spcAft>
                <a:spcPts val="0"/>
              </a:spcAft>
              <a:defRPr/>
            </a:pPr>
            <a:r>
              <a:rPr lang="ja-JP" altLang="en-US" dirty="0"/>
              <a:t>ステレオ式の深度カメラ</a:t>
            </a:r>
            <a:r>
              <a:rPr lang="en-US" altLang="ja-JP" dirty="0"/>
              <a:t>(IntelD435)</a:t>
            </a:r>
          </a:p>
          <a:p>
            <a:pPr fontAlgn="auto">
              <a:spcBef>
                <a:spcPts val="0"/>
              </a:spcBef>
              <a:spcAft>
                <a:spcPts val="0"/>
              </a:spcAft>
              <a:defRPr/>
            </a:pPr>
            <a:r>
              <a:rPr lang="ja-JP" altLang="en-US" dirty="0"/>
              <a:t>　　　物体の空間認識は近赤外領域で測定する</a:t>
            </a:r>
            <a:endParaRPr lang="en-US" altLang="ja-JP" dirty="0">
              <a:solidFill>
                <a:srgbClr val="000000"/>
              </a:solidFill>
              <a:latin typeface="Times New Roman"/>
              <a:ea typeface="ＭＳ Ｐゴシック"/>
            </a:endParaRPr>
          </a:p>
        </p:txBody>
      </p:sp>
      <p:sp>
        <p:nvSpPr>
          <p:cNvPr id="9" name="正方形/長方形 8">
            <a:extLst>
              <a:ext uri="{FF2B5EF4-FFF2-40B4-BE49-F238E27FC236}">
                <a16:creationId xmlns:a16="http://schemas.microsoft.com/office/drawing/2014/main" id="{375733CD-672A-4B02-BB07-186BC834974B}"/>
              </a:ext>
            </a:extLst>
          </p:cNvPr>
          <p:cNvSpPr/>
          <p:nvPr/>
        </p:nvSpPr>
        <p:spPr>
          <a:xfrm>
            <a:off x="0" y="3710618"/>
            <a:ext cx="9144000" cy="523220"/>
          </a:xfrm>
          <a:prstGeom prst="rect">
            <a:avLst/>
          </a:prstGeom>
        </p:spPr>
        <p:txBody>
          <a:bodyPr wrap="square">
            <a:spAutoFit/>
          </a:bodyPr>
          <a:lstStyle/>
          <a:p>
            <a:pPr fontAlgn="auto">
              <a:spcBef>
                <a:spcPts val="0"/>
              </a:spcBef>
              <a:spcAft>
                <a:spcPts val="0"/>
              </a:spcAft>
              <a:defRPr/>
            </a:pPr>
            <a:r>
              <a:rPr lang="en-US" altLang="ja-JP" dirty="0"/>
              <a:t>RGB</a:t>
            </a:r>
            <a:r>
              <a:rPr lang="ja-JP" altLang="en-US" dirty="0"/>
              <a:t>カメラで色で物体検　　物体の空間座標を得る</a:t>
            </a:r>
            <a:endParaRPr lang="en-US" altLang="ja-JP" dirty="0">
              <a:solidFill>
                <a:srgbClr val="000000"/>
              </a:solidFill>
              <a:latin typeface="Times New Roman"/>
              <a:ea typeface="ＭＳ Ｐゴシック"/>
            </a:endParaRPr>
          </a:p>
        </p:txBody>
      </p:sp>
      <p:sp>
        <p:nvSpPr>
          <p:cNvPr id="12" name="正方形/長方形 11">
            <a:extLst>
              <a:ext uri="{FF2B5EF4-FFF2-40B4-BE49-F238E27FC236}">
                <a16:creationId xmlns:a16="http://schemas.microsoft.com/office/drawing/2014/main" id="{E4918CC7-AC5C-44D8-99A8-B8A67C9EBDFF}"/>
              </a:ext>
            </a:extLst>
          </p:cNvPr>
          <p:cNvSpPr/>
          <p:nvPr/>
        </p:nvSpPr>
        <p:spPr>
          <a:xfrm>
            <a:off x="0" y="4263511"/>
            <a:ext cx="9144000" cy="523220"/>
          </a:xfrm>
          <a:prstGeom prst="rect">
            <a:avLst/>
          </a:prstGeom>
        </p:spPr>
        <p:txBody>
          <a:bodyPr wrap="square">
            <a:spAutoFit/>
          </a:bodyPr>
          <a:lstStyle/>
          <a:p>
            <a:pPr fontAlgn="auto">
              <a:spcBef>
                <a:spcPts val="0"/>
              </a:spcBef>
              <a:spcAft>
                <a:spcPts val="0"/>
              </a:spcAft>
              <a:defRPr/>
            </a:pPr>
            <a:r>
              <a:rPr lang="ja-JP" altLang="en-US" dirty="0"/>
              <a:t>解析　　ラズベリーパイを用いた</a:t>
            </a:r>
            <a:endParaRPr lang="en-US" altLang="ja-JP" dirty="0">
              <a:solidFill>
                <a:srgbClr val="000000"/>
              </a:solidFill>
              <a:latin typeface="Times New Roman"/>
              <a:ea typeface="ＭＳ Ｐゴシック"/>
            </a:endParaRPr>
          </a:p>
        </p:txBody>
      </p:sp>
      <p:sp>
        <p:nvSpPr>
          <p:cNvPr id="13" name="正方形/長方形 12">
            <a:extLst>
              <a:ext uri="{FF2B5EF4-FFF2-40B4-BE49-F238E27FC236}">
                <a16:creationId xmlns:a16="http://schemas.microsoft.com/office/drawing/2014/main" id="{EC4FFB13-2A69-469E-AF6C-365440D79F6C}"/>
              </a:ext>
            </a:extLst>
          </p:cNvPr>
          <p:cNvSpPr/>
          <p:nvPr/>
        </p:nvSpPr>
        <p:spPr>
          <a:xfrm>
            <a:off x="0" y="4786731"/>
            <a:ext cx="9144000" cy="954107"/>
          </a:xfrm>
          <a:prstGeom prst="rect">
            <a:avLst/>
          </a:prstGeom>
        </p:spPr>
        <p:txBody>
          <a:bodyPr wrap="square">
            <a:spAutoFit/>
          </a:bodyPr>
          <a:lstStyle/>
          <a:p>
            <a:pPr fontAlgn="auto">
              <a:spcBef>
                <a:spcPts val="0"/>
              </a:spcBef>
              <a:spcAft>
                <a:spcPts val="0"/>
              </a:spcAft>
              <a:defRPr/>
            </a:pPr>
            <a:r>
              <a:rPr lang="ja-JP" altLang="en-US" dirty="0"/>
              <a:t>同じ</a:t>
            </a:r>
            <a:r>
              <a:rPr lang="en-US" altLang="ja-JP" dirty="0"/>
              <a:t>Wi-Fi</a:t>
            </a:r>
            <a:r>
              <a:rPr lang="ja-JP" altLang="en-US" dirty="0"/>
              <a:t>内に置かれた全てのタブレットで</a:t>
            </a:r>
            <a:endParaRPr lang="en-US" altLang="ja-JP" dirty="0"/>
          </a:p>
          <a:p>
            <a:pPr fontAlgn="auto">
              <a:spcBef>
                <a:spcPts val="0"/>
              </a:spcBef>
              <a:spcAft>
                <a:spcPts val="0"/>
              </a:spcAft>
              <a:defRPr/>
            </a:pPr>
            <a:r>
              <a:rPr lang="en-US" altLang="ja-JP" dirty="0"/>
              <a:t>	</a:t>
            </a:r>
            <a:r>
              <a:rPr lang="ja-JP" altLang="en-US" dirty="0"/>
              <a:t>物体の</a:t>
            </a:r>
            <a:r>
              <a:rPr lang="en-US" altLang="ja-JP" dirty="0"/>
              <a:t>AR</a:t>
            </a:r>
            <a:r>
              <a:rPr lang="ja-JP" altLang="en-US" dirty="0"/>
              <a:t>観察が可能。</a:t>
            </a:r>
            <a:endParaRPr lang="en-US" altLang="ja-JP" dirty="0">
              <a:solidFill>
                <a:srgbClr val="000000"/>
              </a:solidFill>
              <a:latin typeface="Times New Roman"/>
              <a:ea typeface="ＭＳ Ｐゴシック"/>
            </a:endParaRPr>
          </a:p>
        </p:txBody>
      </p:sp>
      <p:sp>
        <p:nvSpPr>
          <p:cNvPr id="14" name="正方形/長方形 13">
            <a:extLst>
              <a:ext uri="{FF2B5EF4-FFF2-40B4-BE49-F238E27FC236}">
                <a16:creationId xmlns:a16="http://schemas.microsoft.com/office/drawing/2014/main" id="{917DAD06-AC2D-4BA4-8C98-9CB7AC2E8ED0}"/>
              </a:ext>
            </a:extLst>
          </p:cNvPr>
          <p:cNvSpPr/>
          <p:nvPr/>
        </p:nvSpPr>
        <p:spPr>
          <a:xfrm>
            <a:off x="0" y="5687072"/>
            <a:ext cx="4774019" cy="523220"/>
          </a:xfrm>
          <a:prstGeom prst="rect">
            <a:avLst/>
          </a:prstGeom>
        </p:spPr>
        <p:txBody>
          <a:bodyPr wrap="square">
            <a:spAutoFit/>
          </a:bodyPr>
          <a:lstStyle/>
          <a:p>
            <a:pPr fontAlgn="auto">
              <a:spcBef>
                <a:spcPts val="0"/>
              </a:spcBef>
              <a:spcAft>
                <a:spcPts val="0"/>
              </a:spcAft>
              <a:defRPr/>
            </a:pPr>
            <a:r>
              <a:rPr lang="ja-JP" altLang="en-US" dirty="0"/>
              <a:t>開発費　</a:t>
            </a:r>
            <a:r>
              <a:rPr lang="en-US" altLang="ja-JP" dirty="0"/>
              <a:t>3</a:t>
            </a:r>
            <a:r>
              <a:rPr lang="ja-JP" altLang="en-US" dirty="0"/>
              <a:t>万円程度</a:t>
            </a:r>
            <a:endParaRPr lang="en-US" altLang="ja-JP" dirty="0">
              <a:solidFill>
                <a:srgbClr val="000000"/>
              </a:solidFill>
              <a:latin typeface="Times New Roman"/>
              <a:ea typeface="ＭＳ Ｐゴシック"/>
            </a:endParaRPr>
          </a:p>
        </p:txBody>
      </p:sp>
    </p:spTree>
    <p:extLst>
      <p:ext uri="{BB962C8B-B14F-4D97-AF65-F5344CB8AC3E}">
        <p14:creationId xmlns:p14="http://schemas.microsoft.com/office/powerpoint/2010/main" val="7474621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25"/>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9"/>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12"/>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13"/>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P spid="25" grpId="0"/>
      <p:bldP spid="7" grpId="0"/>
      <p:bldP spid="9" grpId="0"/>
      <p:bldP spid="12" grpId="0"/>
      <p:bldP spid="13" grpId="0"/>
      <p:bldP spid="1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図 7">
            <a:extLst>
              <a:ext uri="{FF2B5EF4-FFF2-40B4-BE49-F238E27FC236}">
                <a16:creationId xmlns:a16="http://schemas.microsoft.com/office/drawing/2014/main" id="{B8E1D2FF-592E-47F3-987B-C4D21A758703}"/>
              </a:ext>
            </a:extLst>
          </p:cNvPr>
          <p:cNvPicPr>
            <a:picLocks noChangeAspect="1"/>
          </p:cNvPicPr>
          <p:nvPr/>
        </p:nvPicPr>
        <p:blipFill>
          <a:blip r:embed="rId2"/>
          <a:stretch>
            <a:fillRect/>
          </a:stretch>
        </p:blipFill>
        <p:spPr>
          <a:xfrm>
            <a:off x="1010093" y="0"/>
            <a:ext cx="7464056" cy="6826880"/>
          </a:xfrm>
          <a:prstGeom prst="rect">
            <a:avLst/>
          </a:prstGeom>
        </p:spPr>
      </p:pic>
    </p:spTree>
    <p:extLst>
      <p:ext uri="{BB962C8B-B14F-4D97-AF65-F5344CB8AC3E}">
        <p14:creationId xmlns:p14="http://schemas.microsoft.com/office/powerpoint/2010/main" val="4589402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図 20">
            <a:extLst>
              <a:ext uri="{FF2B5EF4-FFF2-40B4-BE49-F238E27FC236}">
                <a16:creationId xmlns:a16="http://schemas.microsoft.com/office/drawing/2014/main" id="{B1D8F8A4-E67F-4862-80F9-7180F304E8FF}"/>
              </a:ext>
            </a:extLst>
          </p:cNvPr>
          <p:cNvPicPr>
            <a:picLocks noChangeAspect="1"/>
          </p:cNvPicPr>
          <p:nvPr/>
        </p:nvPicPr>
        <p:blipFill>
          <a:blip r:embed="rId2"/>
          <a:stretch>
            <a:fillRect/>
          </a:stretch>
        </p:blipFill>
        <p:spPr>
          <a:xfrm>
            <a:off x="413527" y="0"/>
            <a:ext cx="8316946" cy="6780119"/>
          </a:xfrm>
          <a:prstGeom prst="rect">
            <a:avLst/>
          </a:prstGeom>
        </p:spPr>
      </p:pic>
    </p:spTree>
    <p:extLst>
      <p:ext uri="{BB962C8B-B14F-4D97-AF65-F5344CB8AC3E}">
        <p14:creationId xmlns:p14="http://schemas.microsoft.com/office/powerpoint/2010/main" val="344794249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正方形/長方形 10">
            <a:extLst>
              <a:ext uri="{FF2B5EF4-FFF2-40B4-BE49-F238E27FC236}">
                <a16:creationId xmlns:a16="http://schemas.microsoft.com/office/drawing/2014/main" id="{DF235C9F-E4D6-433D-A026-393557949BE7}"/>
              </a:ext>
            </a:extLst>
          </p:cNvPr>
          <p:cNvSpPr/>
          <p:nvPr/>
        </p:nvSpPr>
        <p:spPr>
          <a:xfrm>
            <a:off x="0" y="0"/>
            <a:ext cx="9144000" cy="1384995"/>
          </a:xfrm>
          <a:prstGeom prst="rect">
            <a:avLst/>
          </a:prstGeom>
        </p:spPr>
        <p:txBody>
          <a:bodyPr wrap="square">
            <a:spAutoFit/>
          </a:bodyPr>
          <a:lstStyle/>
          <a:p>
            <a:pPr>
              <a:spcBef>
                <a:spcPts val="0"/>
              </a:spcBef>
            </a:pPr>
            <a:r>
              <a:rPr lang="ja-JP" altLang="en-US" dirty="0">
                <a:solidFill>
                  <a:srgbClr val="0000FF"/>
                </a:solidFill>
                <a:latin typeface="Times New Roman"/>
                <a:ea typeface="ＭＳ Ｐゴシック"/>
              </a:rPr>
              <a:t>大学物理講義における反転授業の実践　−内容を減らさず負担を増やさず，対面でもオンラインでも授業改善</a:t>
            </a:r>
            <a:endParaRPr lang="en-US" altLang="ja-JP" dirty="0">
              <a:solidFill>
                <a:srgbClr val="0000FF"/>
              </a:solidFill>
              <a:latin typeface="Times New Roman"/>
              <a:ea typeface="ＭＳ Ｐゴシック"/>
            </a:endParaRPr>
          </a:p>
          <a:p>
            <a:pPr>
              <a:spcBef>
                <a:spcPts val="0"/>
              </a:spcBef>
            </a:pPr>
            <a:r>
              <a:rPr lang="ja-JP" altLang="en-US" dirty="0">
                <a:solidFill>
                  <a:srgbClr val="0000FF"/>
                </a:solidFill>
                <a:latin typeface="Times New Roman"/>
                <a:ea typeface="ＭＳ Ｐゴシック"/>
              </a:rPr>
              <a:t>大野義章先生（新潟大理） </a:t>
            </a:r>
            <a:endParaRPr lang="ja-JP" altLang="en-US" dirty="0">
              <a:solidFill>
                <a:srgbClr val="0000FF"/>
              </a:solidFill>
            </a:endParaRPr>
          </a:p>
        </p:txBody>
      </p:sp>
      <p:sp>
        <p:nvSpPr>
          <p:cNvPr id="10" name="正方形/長方形 9">
            <a:extLst>
              <a:ext uri="{FF2B5EF4-FFF2-40B4-BE49-F238E27FC236}">
                <a16:creationId xmlns:a16="http://schemas.microsoft.com/office/drawing/2014/main" id="{11343D44-786F-4DEC-A4A9-5999F6F7D36D}"/>
              </a:ext>
            </a:extLst>
          </p:cNvPr>
          <p:cNvSpPr/>
          <p:nvPr/>
        </p:nvSpPr>
        <p:spPr>
          <a:xfrm>
            <a:off x="0" y="1260184"/>
            <a:ext cx="9144000" cy="3108543"/>
          </a:xfrm>
          <a:prstGeom prst="rect">
            <a:avLst/>
          </a:prstGeom>
        </p:spPr>
        <p:txBody>
          <a:bodyPr wrap="square">
            <a:spAutoFit/>
          </a:bodyPr>
          <a:lstStyle/>
          <a:p>
            <a:pPr fontAlgn="auto">
              <a:spcBef>
                <a:spcPts val="0"/>
              </a:spcBef>
              <a:spcAft>
                <a:spcPts val="0"/>
              </a:spcAft>
              <a:defRPr/>
            </a:pPr>
            <a:r>
              <a:rPr lang="ja-JP" altLang="en-US" dirty="0"/>
              <a:t>反転授業（</a:t>
            </a:r>
            <a:r>
              <a:rPr lang="en-US" altLang="ja-JP" dirty="0"/>
              <a:t>Flipped Classroom</a:t>
            </a:r>
            <a:r>
              <a:rPr lang="ja-JP" altLang="en-US" dirty="0"/>
              <a:t>）</a:t>
            </a:r>
            <a:endParaRPr lang="en-US" altLang="ja-JP" dirty="0"/>
          </a:p>
          <a:p>
            <a:pPr fontAlgn="auto">
              <a:spcBef>
                <a:spcPts val="0"/>
              </a:spcBef>
              <a:spcAft>
                <a:spcPts val="0"/>
              </a:spcAft>
              <a:defRPr/>
            </a:pPr>
            <a:r>
              <a:rPr lang="ja-JP" altLang="en-US" dirty="0"/>
              <a:t>説明型の講義をビデオ視聴による事前学習とし、</a:t>
            </a:r>
            <a:endParaRPr lang="en-US" altLang="ja-JP" dirty="0"/>
          </a:p>
          <a:p>
            <a:pPr fontAlgn="auto">
              <a:spcBef>
                <a:spcPts val="0"/>
              </a:spcBef>
              <a:spcAft>
                <a:spcPts val="0"/>
              </a:spcAft>
              <a:defRPr/>
            </a:pPr>
            <a:r>
              <a:rPr lang="ja-JP" altLang="en-US" dirty="0"/>
              <a:t>学生はノートを作成して授業に臨む。</a:t>
            </a:r>
            <a:endParaRPr lang="en-US" altLang="ja-JP" dirty="0"/>
          </a:p>
          <a:p>
            <a:pPr fontAlgn="auto">
              <a:spcBef>
                <a:spcPts val="0"/>
              </a:spcBef>
              <a:spcAft>
                <a:spcPts val="0"/>
              </a:spcAft>
              <a:defRPr/>
            </a:pPr>
            <a:r>
              <a:rPr lang="ja-JP" altLang="en-US" dirty="0"/>
              <a:t>教室では　グループディスカッション中心の能動的学習。</a:t>
            </a:r>
            <a:endParaRPr lang="en-US" altLang="ja-JP" dirty="0"/>
          </a:p>
          <a:p>
            <a:pPr fontAlgn="auto">
              <a:spcBef>
                <a:spcPts val="0"/>
              </a:spcBef>
              <a:spcAft>
                <a:spcPts val="0"/>
              </a:spcAft>
              <a:defRPr/>
            </a:pPr>
            <a:r>
              <a:rPr lang="ja-JP" altLang="en-US" dirty="0"/>
              <a:t>少人数グループ（</a:t>
            </a:r>
            <a:r>
              <a:rPr lang="en-US" altLang="ja-JP" dirty="0"/>
              <a:t>4</a:t>
            </a:r>
            <a:r>
              <a:rPr lang="ja-JP" altLang="en-US" dirty="0"/>
              <a:t>～</a:t>
            </a:r>
            <a:r>
              <a:rPr lang="en-US" altLang="ja-JP" dirty="0"/>
              <a:t>5 </a:t>
            </a:r>
            <a:r>
              <a:rPr lang="ja-JP" altLang="en-US" dirty="0"/>
              <a:t>名</a:t>
            </a:r>
            <a:r>
              <a:rPr lang="en-US" altLang="ja-JP" dirty="0"/>
              <a:t>×10</a:t>
            </a:r>
            <a:r>
              <a:rPr lang="ja-JP" altLang="en-US" dirty="0"/>
              <a:t>～</a:t>
            </a:r>
            <a:r>
              <a:rPr lang="en-US" altLang="ja-JP" dirty="0"/>
              <a:t>20 </a:t>
            </a:r>
            <a:r>
              <a:rPr lang="ja-JP" altLang="en-US" dirty="0"/>
              <a:t>グループ）　演習</a:t>
            </a:r>
            <a:endParaRPr lang="en-US" altLang="ja-JP" dirty="0"/>
          </a:p>
          <a:p>
            <a:pPr fontAlgn="auto">
              <a:spcBef>
                <a:spcPts val="0"/>
              </a:spcBef>
              <a:spcAft>
                <a:spcPts val="0"/>
              </a:spcAft>
              <a:defRPr/>
            </a:pPr>
            <a:r>
              <a:rPr lang="ja-JP" altLang="en-US" dirty="0">
                <a:solidFill>
                  <a:srgbClr val="000000"/>
                </a:solidFill>
                <a:latin typeface="Times New Roman"/>
                <a:ea typeface="ＭＳ Ｐゴシック"/>
              </a:rPr>
              <a:t>対面では各グループホワイトボード</a:t>
            </a:r>
            <a:r>
              <a:rPr lang="en-US" altLang="ja-JP" dirty="0">
                <a:solidFill>
                  <a:srgbClr val="000000"/>
                </a:solidFill>
                <a:latin typeface="Times New Roman"/>
                <a:ea typeface="ＭＳ Ｐゴシック"/>
              </a:rPr>
              <a:t>1 </a:t>
            </a:r>
            <a:r>
              <a:rPr lang="ja-JP" altLang="en-US" dirty="0">
                <a:solidFill>
                  <a:srgbClr val="000000"/>
                </a:solidFill>
                <a:latin typeface="Times New Roman"/>
                <a:ea typeface="ＭＳ Ｐゴシック"/>
              </a:rPr>
              <a:t>台</a:t>
            </a:r>
            <a:endParaRPr lang="en-US" altLang="ja-JP" dirty="0">
              <a:solidFill>
                <a:srgbClr val="000000"/>
              </a:solidFill>
              <a:latin typeface="Times New Roman"/>
              <a:ea typeface="ＭＳ Ｐゴシック"/>
            </a:endParaRPr>
          </a:p>
          <a:p>
            <a:pPr fontAlgn="auto">
              <a:spcBef>
                <a:spcPts val="0"/>
              </a:spcBef>
              <a:spcAft>
                <a:spcPts val="0"/>
              </a:spcAft>
              <a:defRPr/>
            </a:pPr>
            <a:r>
              <a:rPr lang="ja-JP" altLang="en-US" dirty="0"/>
              <a:t>オンラインでは各ブレイクアウトルームにモニター用</a:t>
            </a:r>
            <a:r>
              <a:rPr lang="en-US" altLang="ja-JP" dirty="0"/>
              <a:t>PC</a:t>
            </a:r>
            <a:r>
              <a:rPr lang="ja-JP" altLang="en-US" dirty="0"/>
              <a:t>１台</a:t>
            </a:r>
            <a:endParaRPr lang="en-US" altLang="ja-JP" dirty="0"/>
          </a:p>
        </p:txBody>
      </p:sp>
      <p:grpSp>
        <p:nvGrpSpPr>
          <p:cNvPr id="16" name="グループ化 15">
            <a:extLst>
              <a:ext uri="{FF2B5EF4-FFF2-40B4-BE49-F238E27FC236}">
                <a16:creationId xmlns:a16="http://schemas.microsoft.com/office/drawing/2014/main" id="{BF5D2BC7-41FF-4621-9F8C-43ECA9BED07E}"/>
              </a:ext>
            </a:extLst>
          </p:cNvPr>
          <p:cNvGrpSpPr>
            <a:grpSpLocks noChangeAspect="1"/>
          </p:cNvGrpSpPr>
          <p:nvPr/>
        </p:nvGrpSpPr>
        <p:grpSpPr>
          <a:xfrm>
            <a:off x="158305" y="4368727"/>
            <a:ext cx="4391247" cy="2470078"/>
            <a:chOff x="3249976" y="3057180"/>
            <a:chExt cx="2644048" cy="1487278"/>
          </a:xfrm>
        </p:grpSpPr>
        <p:pic>
          <p:nvPicPr>
            <p:cNvPr id="17" name="図 16">
              <a:extLst>
                <a:ext uri="{FF2B5EF4-FFF2-40B4-BE49-F238E27FC236}">
                  <a16:creationId xmlns:a16="http://schemas.microsoft.com/office/drawing/2014/main" id="{4426A71E-9B7D-43AF-A55D-DBCD6B246605}"/>
                </a:ext>
              </a:extLst>
            </p:cNvPr>
            <p:cNvPicPr>
              <a:picLocks noChangeAspect="1"/>
            </p:cNvPicPr>
            <p:nvPr/>
          </p:nvPicPr>
          <p:blipFill>
            <a:blip r:embed="rId2"/>
            <a:stretch>
              <a:fillRect/>
            </a:stretch>
          </p:blipFill>
          <p:spPr>
            <a:xfrm>
              <a:off x="3249976" y="3057180"/>
              <a:ext cx="2644048" cy="743639"/>
            </a:xfrm>
            <a:prstGeom prst="rect">
              <a:avLst/>
            </a:prstGeom>
          </p:spPr>
        </p:pic>
        <p:pic>
          <p:nvPicPr>
            <p:cNvPr id="18" name="図 17">
              <a:extLst>
                <a:ext uri="{FF2B5EF4-FFF2-40B4-BE49-F238E27FC236}">
                  <a16:creationId xmlns:a16="http://schemas.microsoft.com/office/drawing/2014/main" id="{FF115FB7-4AA8-461C-BC74-1B781BEE2FE3}"/>
                </a:ext>
              </a:extLst>
            </p:cNvPr>
            <p:cNvPicPr>
              <a:picLocks noChangeAspect="1"/>
            </p:cNvPicPr>
            <p:nvPr/>
          </p:nvPicPr>
          <p:blipFill>
            <a:blip r:embed="rId3"/>
            <a:stretch>
              <a:fillRect/>
            </a:stretch>
          </p:blipFill>
          <p:spPr>
            <a:xfrm>
              <a:off x="3249976" y="3800819"/>
              <a:ext cx="2644048" cy="743639"/>
            </a:xfrm>
            <a:prstGeom prst="rect">
              <a:avLst/>
            </a:prstGeom>
          </p:spPr>
        </p:pic>
      </p:grpSp>
      <p:grpSp>
        <p:nvGrpSpPr>
          <p:cNvPr id="22" name="グループ化 21">
            <a:extLst>
              <a:ext uri="{FF2B5EF4-FFF2-40B4-BE49-F238E27FC236}">
                <a16:creationId xmlns:a16="http://schemas.microsoft.com/office/drawing/2014/main" id="{1276C329-B4CD-48DD-BD7E-C5E987953981}"/>
              </a:ext>
            </a:extLst>
          </p:cNvPr>
          <p:cNvGrpSpPr>
            <a:grpSpLocks noChangeAspect="1"/>
          </p:cNvGrpSpPr>
          <p:nvPr/>
        </p:nvGrpSpPr>
        <p:grpSpPr>
          <a:xfrm>
            <a:off x="4707857" y="4356380"/>
            <a:ext cx="4391247" cy="2470961"/>
            <a:chOff x="3260993" y="3059935"/>
            <a:chExt cx="2622014" cy="1475411"/>
          </a:xfrm>
        </p:grpSpPr>
        <p:pic>
          <p:nvPicPr>
            <p:cNvPr id="15" name="図 14">
              <a:extLst>
                <a:ext uri="{FF2B5EF4-FFF2-40B4-BE49-F238E27FC236}">
                  <a16:creationId xmlns:a16="http://schemas.microsoft.com/office/drawing/2014/main" id="{7C6215EE-E8B3-48CC-9ADC-327147188D54}"/>
                </a:ext>
              </a:extLst>
            </p:cNvPr>
            <p:cNvPicPr>
              <a:picLocks noChangeAspect="1"/>
            </p:cNvPicPr>
            <p:nvPr/>
          </p:nvPicPr>
          <p:blipFill>
            <a:blip r:embed="rId4"/>
            <a:stretch>
              <a:fillRect/>
            </a:stretch>
          </p:blipFill>
          <p:spPr>
            <a:xfrm>
              <a:off x="3260993" y="3059935"/>
              <a:ext cx="2622014" cy="738130"/>
            </a:xfrm>
            <a:prstGeom prst="rect">
              <a:avLst/>
            </a:prstGeom>
          </p:spPr>
        </p:pic>
        <p:pic>
          <p:nvPicPr>
            <p:cNvPr id="20" name="図 19">
              <a:extLst>
                <a:ext uri="{FF2B5EF4-FFF2-40B4-BE49-F238E27FC236}">
                  <a16:creationId xmlns:a16="http://schemas.microsoft.com/office/drawing/2014/main" id="{037A05E3-E7DC-4BEB-8941-7B0AFCC4BCB3}"/>
                </a:ext>
              </a:extLst>
            </p:cNvPr>
            <p:cNvPicPr>
              <a:picLocks noChangeAspect="1"/>
            </p:cNvPicPr>
            <p:nvPr/>
          </p:nvPicPr>
          <p:blipFill>
            <a:blip r:embed="rId5"/>
            <a:stretch>
              <a:fillRect/>
            </a:stretch>
          </p:blipFill>
          <p:spPr>
            <a:xfrm>
              <a:off x="3260993" y="3797216"/>
              <a:ext cx="2622014" cy="738130"/>
            </a:xfrm>
            <a:prstGeom prst="rect">
              <a:avLst/>
            </a:prstGeom>
          </p:spPr>
        </p:pic>
      </p:grpSp>
    </p:spTree>
    <p:extLst>
      <p:ext uri="{BB962C8B-B14F-4D97-AF65-F5344CB8AC3E}">
        <p14:creationId xmlns:p14="http://schemas.microsoft.com/office/powerpoint/2010/main" val="16693307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0"/>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0" grpId="0"/>
    </p:bldLst>
  </p:timing>
</p:sld>
</file>

<file path=ppt/theme/theme1.xml><?xml version="1.0" encoding="utf-8"?>
<a:theme xmlns:a="http://schemas.openxmlformats.org/drawingml/2006/main" name="標準デザイン">
  <a:themeElements>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標準デザイン">
      <a:majorFont>
        <a:latin typeface="Times New Roman"/>
        <a:ea typeface="ＭＳ Ｐゴシック"/>
        <a:cs typeface=""/>
      </a:majorFont>
      <a:minorFont>
        <a:latin typeface="Times New Roman"/>
        <a:ea typeface="ＭＳ Ｐゴシック"/>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1" lang="en-US" sz="2800" b="1" i="0" u="none" strike="noStrike" cap="none" normalizeH="0" baseline="0" smtClean="0">
            <a:ln>
              <a:noFill/>
            </a:ln>
            <a:solidFill>
              <a:schemeClr val="tx1"/>
            </a:solidFill>
            <a:effectLst/>
            <a:latin typeface="Times New Roman" pitchFamily="18" charset="0"/>
            <a:ea typeface="ＭＳ Ｐゴシック" pitchFamily="50" charset="-128"/>
          </a:defRPr>
        </a:defPPr>
      </a:lstStyle>
    </a:lnDef>
  </a:objectDefaults>
  <a:extraClrSchemeLst>
    <a:extraClrScheme>
      <a:clrScheme name="標準デザイン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標準デザイン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標準デザイン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標準デザイン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標準デザイン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標準デザイン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標準デザイン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C:\Program Files\Microsoft Office\Template\新しいﾌﾟﾚｾﾞﾝﾃｰｼｮﾝ.pot</Template>
  <TotalTime>248249</TotalTime>
  <Words>1108</Words>
  <Application>Microsoft Office PowerPoint</Application>
  <PresentationFormat>画面に合わせる (4:3)</PresentationFormat>
  <Paragraphs>99</Paragraphs>
  <Slides>12</Slides>
  <Notes>0</Notes>
  <HiddenSlides>0</HiddenSlides>
  <MMClips>0</MMClips>
  <ScaleCrop>false</ScaleCrop>
  <HeadingPairs>
    <vt:vector size="8" baseType="variant">
      <vt:variant>
        <vt:lpstr>使用されているフォント</vt:lpstr>
      </vt:variant>
      <vt:variant>
        <vt:i4>3</vt:i4>
      </vt:variant>
      <vt:variant>
        <vt:lpstr>テーマ</vt:lpstr>
      </vt:variant>
      <vt:variant>
        <vt:i4>1</vt:i4>
      </vt:variant>
      <vt:variant>
        <vt:lpstr>スライド タイトル</vt:lpstr>
      </vt:variant>
      <vt:variant>
        <vt:i4>12</vt:i4>
      </vt:variant>
      <vt:variant>
        <vt:lpstr>目的別スライド ショー</vt:lpstr>
      </vt:variant>
      <vt:variant>
        <vt:i4>30</vt:i4>
      </vt:variant>
    </vt:vector>
  </HeadingPairs>
  <TitlesOfParts>
    <vt:vector size="46" baseType="lpstr">
      <vt:lpstr>Bookman Old Style</vt:lpstr>
      <vt:lpstr>Symbol</vt:lpstr>
      <vt:lpstr>Times New Roman</vt:lpstr>
      <vt:lpstr>標準デザイン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PowerPoint プレゼンテーション</vt:lpstr>
      <vt:lpstr>目的別スライド ショー1</vt:lpstr>
      <vt:lpstr>加速度</vt:lpstr>
      <vt:lpstr>等加速度運動</vt:lpstr>
      <vt:lpstr>t 消去公式</vt:lpstr>
      <vt:lpstr>最高点落下点</vt:lpstr>
      <vt:lpstr>要点</vt:lpstr>
      <vt:lpstr>x=∫vdt</vt:lpstr>
      <vt:lpstr>v=∫adx</vt:lpstr>
      <vt:lpstr>自由落下</vt:lpstr>
      <vt:lpstr>グラフ</vt:lpstr>
      <vt:lpstr>放物運動</vt:lpstr>
      <vt:lpstr>速度とグラフ</vt:lpstr>
      <vt:lpstr>速度とグラフ2</vt:lpstr>
      <vt:lpstr>加速度とグラフ</vt:lpstr>
      <vt:lpstr>加速度とグラフ2</vt:lpstr>
      <vt:lpstr>Hamiltonianの導出</vt:lpstr>
      <vt:lpstr>正準方程式</vt:lpstr>
      <vt:lpstr>Hamiltonian定式化</vt:lpstr>
      <vt:lpstr>例１</vt:lpstr>
      <vt:lpstr>例２</vt:lpstr>
      <vt:lpstr>例３</vt:lpstr>
      <vt:lpstr>Hamiltonianの導出　例１</vt:lpstr>
      <vt:lpstr>Hamiltonianの導出　例２</vt:lpstr>
      <vt:lpstr>全エネルギー保存</vt:lpstr>
      <vt:lpstr>例２の２</vt:lpstr>
      <vt:lpstr>例２の３</vt:lpstr>
      <vt:lpstr>例３の２</vt:lpstr>
      <vt:lpstr>例３の３</vt:lpstr>
      <vt:lpstr>例３の４</vt:lpstr>
      <vt:lpstr>例</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第3章　静磁場</dc:title>
  <dc:creator>akama</dc:creator>
  <cp:lastModifiedBy>abcms</cp:lastModifiedBy>
  <cp:revision>3535</cp:revision>
  <cp:lastPrinted>2002-01-30T02:01:24Z</cp:lastPrinted>
  <dcterms:created xsi:type="dcterms:W3CDTF">2001-12-01T11:59:04Z</dcterms:created>
  <dcterms:modified xsi:type="dcterms:W3CDTF">2021-03-20T02:48:03Z</dcterms:modified>
</cp:coreProperties>
</file>