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667" r:id="rId2"/>
    <p:sldId id="889" r:id="rId3"/>
    <p:sldId id="751" r:id="rId4"/>
    <p:sldId id="564" r:id="rId5"/>
    <p:sldId id="693" r:id="rId6"/>
    <p:sldId id="891" r:id="rId7"/>
    <p:sldId id="892" r:id="rId8"/>
    <p:sldId id="887" r:id="rId9"/>
  </p:sldIdLst>
  <p:sldSz cx="9144000" cy="6858000" type="screen4x3"/>
  <p:notesSz cx="10020300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FFFFFF"/>
    <a:srgbClr val="FF00FF"/>
    <a:srgbClr val="9933FF"/>
    <a:srgbClr val="FFCCFF"/>
    <a:srgbClr val="00FFFF"/>
    <a:srgbClr val="FF99FF"/>
    <a:srgbClr val="66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33" autoAdjust="0"/>
    <p:restoredTop sz="94737" autoAdjust="0"/>
  </p:normalViewPr>
  <p:slideViewPr>
    <p:cSldViewPr snapToGrid="0">
      <p:cViewPr varScale="1">
        <p:scale>
          <a:sx n="66" d="100"/>
          <a:sy n="66" d="100"/>
        </p:scale>
        <p:origin x="700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cms\Desktop\desktop\&#30330;&#34920;\cbi\cbi202002\&#26032;&#35215;%20Microsoft%20Excel%20&#12527;&#12540;&#12463;&#12471;&#12540;&#1248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cms\Desktop\desktop\&#30330;&#34920;\cbi\cbi202002\&#26032;&#35215;%20Microsoft%20Excel%20&#12527;&#12540;&#12463;&#12471;&#12540;&#1248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cms\Desktop\desktop\&#30330;&#34920;\cbi\cbi202002\&#26032;&#35215;%20Microsoft%20Excel%20&#12527;&#12540;&#12463;&#12471;&#12540;&#12488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bcms\Desktop\desktop\&#30330;&#34920;\cbi\cbi202002\&#26032;&#35215;%20Microsoft%20Excel%20&#12527;&#12540;&#12463;&#12471;&#12540;&#12488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10"/>
            <c:spPr>
              <a:solidFill>
                <a:srgbClr val="0033CC"/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0000FF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5AA7-4D19-B23F-01576F6BA840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00FF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AA7-4D19-B23F-01576F6BA840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00FF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AA7-4D19-B23F-01576F6BA840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00FF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5AA7-4D19-B23F-01576F6BA840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00FF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5AA7-4D19-B23F-01576F6BA840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00FF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5AA7-4D19-B23F-01576F6BA840}"/>
              </c:ext>
            </c:extLst>
          </c:dPt>
          <c:dPt>
            <c:idx val="28"/>
            <c:marker>
              <c:symbol val="circle"/>
              <c:size val="10"/>
              <c:spPr>
                <a:solidFill>
                  <a:srgbClr val="0000FF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5AA7-4D19-B23F-01576F6BA840}"/>
              </c:ext>
            </c:extLst>
          </c:dPt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0"/>
            <c:dispEq val="0"/>
          </c:trendline>
          <c:xVal>
            <c:numRef>
              <c:f>Sheet1!$F$3:$F$31</c:f>
              <c:numCache>
                <c:formatCode>0.0</c:formatCode>
                <c:ptCount val="2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95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95</c:v>
                </c:pt>
                <c:pt idx="11">
                  <c:v>70</c:v>
                </c:pt>
                <c:pt idx="12">
                  <c:v>70</c:v>
                </c:pt>
                <c:pt idx="13">
                  <c:v>60</c:v>
                </c:pt>
                <c:pt idx="14">
                  <c:v>45</c:v>
                </c:pt>
                <c:pt idx="15">
                  <c:v>50</c:v>
                </c:pt>
                <c:pt idx="16">
                  <c:v>35</c:v>
                </c:pt>
                <c:pt idx="17">
                  <c:v>60</c:v>
                </c:pt>
                <c:pt idx="18">
                  <c:v>60</c:v>
                </c:pt>
                <c:pt idx="19">
                  <c:v>60</c:v>
                </c:pt>
                <c:pt idx="20">
                  <c:v>40</c:v>
                </c:pt>
                <c:pt idx="21">
                  <c:v>10</c:v>
                </c:pt>
                <c:pt idx="22">
                  <c:v>50</c:v>
                </c:pt>
                <c:pt idx="23">
                  <c:v>35</c:v>
                </c:pt>
                <c:pt idx="24">
                  <c:v>0</c:v>
                </c:pt>
                <c:pt idx="25">
                  <c:v>20</c:v>
                </c:pt>
                <c:pt idx="26">
                  <c:v>20</c:v>
                </c:pt>
                <c:pt idx="27">
                  <c:v>0</c:v>
                </c:pt>
                <c:pt idx="28">
                  <c:v>0</c:v>
                </c:pt>
              </c:numCache>
            </c:numRef>
          </c:xVal>
          <c:yVal>
            <c:numRef>
              <c:f>Sheet1!$G$3:$G$31</c:f>
              <c:numCache>
                <c:formatCode>0.0</c:formatCode>
                <c:ptCount val="29"/>
                <c:pt idx="0">
                  <c:v>99.333333333333329</c:v>
                </c:pt>
                <c:pt idx="1">
                  <c:v>98.333333333333329</c:v>
                </c:pt>
                <c:pt idx="2">
                  <c:v>97.333333333333329</c:v>
                </c:pt>
                <c:pt idx="3">
                  <c:v>92.666666666666671</c:v>
                </c:pt>
                <c:pt idx="4">
                  <c:v>92.333333333333329</c:v>
                </c:pt>
                <c:pt idx="5">
                  <c:v>91</c:v>
                </c:pt>
                <c:pt idx="6">
                  <c:v>94.666666666666671</c:v>
                </c:pt>
                <c:pt idx="7">
                  <c:v>98</c:v>
                </c:pt>
                <c:pt idx="8">
                  <c:v>87.666666666666671</c:v>
                </c:pt>
                <c:pt idx="9">
                  <c:v>75.333333333333329</c:v>
                </c:pt>
                <c:pt idx="10">
                  <c:v>71</c:v>
                </c:pt>
                <c:pt idx="11">
                  <c:v>91.666666666666671</c:v>
                </c:pt>
                <c:pt idx="12">
                  <c:v>87.666666666666671</c:v>
                </c:pt>
                <c:pt idx="13">
                  <c:v>94.666666666666671</c:v>
                </c:pt>
                <c:pt idx="14">
                  <c:v>99.666666666666671</c:v>
                </c:pt>
                <c:pt idx="15">
                  <c:v>84.666666666666671</c:v>
                </c:pt>
                <c:pt idx="16">
                  <c:v>97.333333333333329</c:v>
                </c:pt>
                <c:pt idx="17">
                  <c:v>69.333333333333329</c:v>
                </c:pt>
                <c:pt idx="18">
                  <c:v>63.666666666666664</c:v>
                </c:pt>
                <c:pt idx="19">
                  <c:v>62.333333333333336</c:v>
                </c:pt>
                <c:pt idx="20">
                  <c:v>78.333333333333329</c:v>
                </c:pt>
                <c:pt idx="21">
                  <c:v>98.333333333333329</c:v>
                </c:pt>
                <c:pt idx="22">
                  <c:v>47.666666666666664</c:v>
                </c:pt>
                <c:pt idx="23">
                  <c:v>58.333333333333336</c:v>
                </c:pt>
                <c:pt idx="24">
                  <c:v>89.333333333333329</c:v>
                </c:pt>
                <c:pt idx="25">
                  <c:v>61.333333333333336</c:v>
                </c:pt>
                <c:pt idx="26">
                  <c:v>48</c:v>
                </c:pt>
                <c:pt idx="27">
                  <c:v>53.666666666666664</c:v>
                </c:pt>
                <c:pt idx="28">
                  <c:v>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AA7-4D19-B23F-01576F6BA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8779648"/>
        <c:axId val="588780960"/>
      </c:scatterChart>
      <c:valAx>
        <c:axId val="588779648"/>
        <c:scaling>
          <c:orientation val="minMax"/>
          <c:max val="10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88780960"/>
        <c:crosses val="autoZero"/>
        <c:crossBetween val="midCat"/>
        <c:majorUnit val="10"/>
      </c:valAx>
      <c:valAx>
        <c:axId val="588780960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8877964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98110762674158E-2"/>
          <c:y val="2.8147633835752816E-2"/>
          <c:w val="0.95604156322116851"/>
          <c:h val="0.94370473232849439"/>
        </c:manualLayout>
      </c:layout>
      <c:barChart>
        <c:barDir val="bar"/>
        <c:grouping val="percentStacked"/>
        <c:varyColors val="0"/>
        <c:ser>
          <c:idx val="0"/>
          <c:order val="0"/>
          <c:spPr>
            <a:solidFill>
              <a:srgbClr val="FF99FF"/>
            </a:solidFill>
            <a:ln>
              <a:noFill/>
            </a:ln>
            <a:effectLst/>
          </c:spPr>
          <c:invertIfNegative val="0"/>
          <c:val>
            <c:numRef>
              <c:f>Sheet1!$J$10:$L$10</c:f>
              <c:numCache>
                <c:formatCode>General</c:formatCode>
                <c:ptCount val="3"/>
                <c:pt idx="0">
                  <c:v>22</c:v>
                </c:pt>
                <c:pt idx="1">
                  <c:v>14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22-4C30-8EE2-7BBA34610A0A}"/>
            </c:ext>
          </c:extLst>
        </c:ser>
        <c:ser>
          <c:idx val="1"/>
          <c:order val="1"/>
          <c:spPr>
            <a:solidFill>
              <a:srgbClr val="FF9900"/>
            </a:solidFill>
            <a:ln>
              <a:noFill/>
            </a:ln>
            <a:effectLst/>
          </c:spPr>
          <c:invertIfNegative val="0"/>
          <c:val>
            <c:numRef>
              <c:f>Sheet1!$J$11:$L$11</c:f>
              <c:numCache>
                <c:formatCode>General</c:formatCode>
                <c:ptCount val="3"/>
                <c:pt idx="0">
                  <c:v>4</c:v>
                </c:pt>
                <c:pt idx="1">
                  <c:v>11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22-4C30-8EE2-7BBA34610A0A}"/>
            </c:ext>
          </c:extLst>
        </c:ser>
        <c:ser>
          <c:idx val="2"/>
          <c:order val="2"/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Sheet1!$J$12:$L$12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22-4C30-8EE2-7BBA34610A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867152"/>
        <c:axId val="596867480"/>
      </c:barChart>
      <c:catAx>
        <c:axId val="596867152"/>
        <c:scaling>
          <c:orientation val="minMax"/>
        </c:scaling>
        <c:delete val="1"/>
        <c:axPos val="l"/>
        <c:majorTickMark val="none"/>
        <c:minorTickMark val="none"/>
        <c:tickLblPos val="nextTo"/>
        <c:crossAx val="596867480"/>
        <c:crosses val="autoZero"/>
        <c:auto val="1"/>
        <c:lblAlgn val="ctr"/>
        <c:lblOffset val="100"/>
        <c:noMultiLvlLbl val="0"/>
      </c:catAx>
      <c:valAx>
        <c:axId val="5968674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9686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spPr>
            <a:solidFill>
              <a:srgbClr val="FF99FF"/>
            </a:solidFill>
            <a:ln>
              <a:noFill/>
            </a:ln>
            <a:effectLst/>
          </c:spPr>
          <c:invertIfNegative val="0"/>
          <c:val>
            <c:numRef>
              <c:f>Sheet1!$J$15:$L$15</c:f>
              <c:numCache>
                <c:formatCode>General</c:formatCode>
                <c:ptCount val="3"/>
                <c:pt idx="0">
                  <c:v>11</c:v>
                </c:pt>
                <c:pt idx="1">
                  <c:v>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0E-4220-A52A-3198F4EBEC72}"/>
            </c:ext>
          </c:extLst>
        </c:ser>
        <c:ser>
          <c:idx val="1"/>
          <c:order val="1"/>
          <c:spPr>
            <a:solidFill>
              <a:srgbClr val="FF9900"/>
            </a:solidFill>
            <a:ln>
              <a:noFill/>
            </a:ln>
            <a:effectLst/>
          </c:spPr>
          <c:invertIfNegative val="0"/>
          <c:val>
            <c:numRef>
              <c:f>Sheet1!$J$16:$L$16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0E-4220-A52A-3198F4EBEC72}"/>
            </c:ext>
          </c:extLst>
        </c:ser>
        <c:ser>
          <c:idx val="2"/>
          <c:order val="2"/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Sheet1!$J$17:$L$17</c:f>
              <c:numCache>
                <c:formatCode>General</c:formatCode>
                <c:ptCount val="3"/>
                <c:pt idx="0">
                  <c:v>16</c:v>
                </c:pt>
                <c:pt idx="1">
                  <c:v>16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0E-4220-A52A-3198F4EBE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867152"/>
        <c:axId val="596867480"/>
      </c:barChart>
      <c:catAx>
        <c:axId val="596867152"/>
        <c:scaling>
          <c:orientation val="minMax"/>
        </c:scaling>
        <c:delete val="1"/>
        <c:axPos val="l"/>
        <c:majorTickMark val="none"/>
        <c:minorTickMark val="none"/>
        <c:tickLblPos val="nextTo"/>
        <c:crossAx val="596867480"/>
        <c:crosses val="autoZero"/>
        <c:auto val="1"/>
        <c:lblAlgn val="ctr"/>
        <c:lblOffset val="100"/>
        <c:noMultiLvlLbl val="0"/>
      </c:catAx>
      <c:valAx>
        <c:axId val="5968674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9686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spPr>
            <a:solidFill>
              <a:srgbClr val="FF99FF"/>
            </a:solidFill>
            <a:ln>
              <a:noFill/>
            </a:ln>
            <a:effectLst/>
          </c:spPr>
          <c:invertIfNegative val="0"/>
          <c:val>
            <c:numRef>
              <c:f>Sheet1!$J$20:$L$20</c:f>
              <c:numCache>
                <c:formatCode>General</c:formatCode>
                <c:ptCount val="3"/>
                <c:pt idx="0">
                  <c:v>22</c:v>
                </c:pt>
                <c:pt idx="1">
                  <c:v>17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6-4BDD-BE38-76B63DCA2FBC}"/>
            </c:ext>
          </c:extLst>
        </c:ser>
        <c:ser>
          <c:idx val="1"/>
          <c:order val="1"/>
          <c:spPr>
            <a:solidFill>
              <a:srgbClr val="FF9900"/>
            </a:solidFill>
            <a:ln>
              <a:noFill/>
            </a:ln>
            <a:effectLst/>
          </c:spPr>
          <c:invertIfNegative val="0"/>
          <c:val>
            <c:numRef>
              <c:f>Sheet1!$J$21:$L$21</c:f>
              <c:numCache>
                <c:formatCode>General</c:formatCode>
                <c:ptCount val="3"/>
                <c:pt idx="0">
                  <c:v>1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C6-4BDD-BE38-76B63DCA2FBC}"/>
            </c:ext>
          </c:extLst>
        </c:ser>
        <c:ser>
          <c:idx val="2"/>
          <c:order val="2"/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val>
            <c:numRef>
              <c:f>Sheet1!$J$22:$L$22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C6-4BDD-BE38-76B63DCA2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6867152"/>
        <c:axId val="596867480"/>
      </c:barChart>
      <c:catAx>
        <c:axId val="596867152"/>
        <c:scaling>
          <c:orientation val="minMax"/>
        </c:scaling>
        <c:delete val="1"/>
        <c:axPos val="l"/>
        <c:majorTickMark val="none"/>
        <c:minorTickMark val="none"/>
        <c:tickLblPos val="nextTo"/>
        <c:crossAx val="596867480"/>
        <c:crosses val="autoZero"/>
        <c:auto val="1"/>
        <c:lblAlgn val="ctr"/>
        <c:lblOffset val="100"/>
        <c:noMultiLvlLbl val="0"/>
      </c:catAx>
      <c:valAx>
        <c:axId val="5968674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9686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41896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6" rIns="93114" bIns="46556" numCol="1" anchor="t" anchorCtr="0" compatLnSpc="1">
            <a:prstTxWarp prst="textNoShape">
              <a:avLst/>
            </a:prstTxWarp>
          </a:bodyPr>
          <a:lstStyle>
            <a:lvl1pPr defTabSz="930399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6067" y="1"/>
            <a:ext cx="4341895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6" rIns="93114" bIns="46556" numCol="1" anchor="t" anchorCtr="0" compatLnSpc="1">
            <a:prstTxWarp prst="textNoShape">
              <a:avLst/>
            </a:prstTxWarp>
          </a:bodyPr>
          <a:lstStyle>
            <a:lvl1pPr algn="r" defTabSz="930399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542653"/>
            <a:ext cx="4341896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6" rIns="93114" bIns="46556" numCol="1" anchor="b" anchorCtr="0" compatLnSpc="1">
            <a:prstTxWarp prst="textNoShape">
              <a:avLst/>
            </a:prstTxWarp>
          </a:bodyPr>
          <a:lstStyle>
            <a:lvl1pPr defTabSz="930399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6067" y="6542653"/>
            <a:ext cx="4341895" cy="34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6" rIns="93114" bIns="46556" numCol="1" anchor="b" anchorCtr="0" compatLnSpc="1">
            <a:prstTxWarp prst="textNoShape">
              <a:avLst/>
            </a:prstTxWarp>
          </a:bodyPr>
          <a:lstStyle>
            <a:lvl1pPr algn="r" defTabSz="930399">
              <a:defRPr sz="1200" b="0">
                <a:ea typeface="ＭＳ Ｐゴシック" pitchFamily="50" charset="-128"/>
              </a:defRPr>
            </a:lvl1pPr>
          </a:lstStyle>
          <a:p>
            <a:pPr>
              <a:defRPr/>
            </a:pPr>
            <a:fld id="{EC62C0C8-F5E4-43B1-8564-CEE8FEADAF6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0498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41896" cy="344408"/>
          </a:xfrm>
          <a:prstGeom prst="rect">
            <a:avLst/>
          </a:prstGeom>
        </p:spPr>
        <p:txBody>
          <a:bodyPr vert="horz" lIns="92558" tIns="46279" rIns="92558" bIns="46279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76067" y="1"/>
            <a:ext cx="4341895" cy="344408"/>
          </a:xfrm>
          <a:prstGeom prst="rect">
            <a:avLst/>
          </a:prstGeom>
        </p:spPr>
        <p:txBody>
          <a:bodyPr vert="horz" lIns="92558" tIns="46279" rIns="92558" bIns="46279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938AD6B5-F783-4AE7-979F-8E8B98085C31}" type="datetimeFigureOut">
              <a:rPr lang="ja-JP" altLang="en-US"/>
              <a:pPr>
                <a:defRPr/>
              </a:pPr>
              <a:t>2020/2/22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517525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8" tIns="46279" rIns="92558" bIns="4627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001797" y="3271878"/>
            <a:ext cx="8016708" cy="3099673"/>
          </a:xfrm>
          <a:prstGeom prst="rect">
            <a:avLst/>
          </a:prstGeom>
        </p:spPr>
        <p:txBody>
          <a:bodyPr vert="horz" lIns="92558" tIns="46279" rIns="92558" bIns="46279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6542653"/>
            <a:ext cx="4341896" cy="344408"/>
          </a:xfrm>
          <a:prstGeom prst="rect">
            <a:avLst/>
          </a:prstGeom>
        </p:spPr>
        <p:txBody>
          <a:bodyPr vert="horz" lIns="92558" tIns="46279" rIns="92558" bIns="46279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76067" y="6542653"/>
            <a:ext cx="4341895" cy="344408"/>
          </a:xfrm>
          <a:prstGeom prst="rect">
            <a:avLst/>
          </a:prstGeom>
        </p:spPr>
        <p:txBody>
          <a:bodyPr vert="horz" lIns="92558" tIns="46279" rIns="92558" bIns="46279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59EA3BF4-59F7-4ADE-AB63-EABAFF05B3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0587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EA3BF4-59F7-4ADE-AB63-EABAFF05B340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060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EA3BF4-59F7-4ADE-AB63-EABAFF05B340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759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BF8C3-4C77-4263-A45F-A117FABD45F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841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7ACDA-3C14-48EE-9059-D8A9E58F140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999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32E24-8569-49C8-BF48-F4C917C0A2C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762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AE12B-250E-40D0-A113-2313CF9463B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008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CD7EC-E00B-4A99-AE7F-587674ED7BA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345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D1A8-18A6-4530-90D8-0D7EAD3E0DC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128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CB82-B6FC-4B89-9D6C-12CB51329B2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552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B67D-ED97-481B-BB79-EB8E00E3D0C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572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B0746-97D9-4621-BB76-1686012C744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834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75DDD-04A3-40D2-8E3C-D763A8A691A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476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2BBF1-8E5F-485F-988E-ECC1AB0A4AC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959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ea typeface="ＭＳ Ｐゴシック" pitchFamily="50" charset="-128"/>
              </a:defRPr>
            </a:lvl1pPr>
          </a:lstStyle>
          <a:p>
            <a:pPr>
              <a:defRPr/>
            </a:pPr>
            <a:fld id="{D5235EF4-FBE4-46B6-BA27-8A3E3CBEE0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1354D68-442F-4A7F-A4C8-30F03C13E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1830" y="-1695"/>
            <a:ext cx="68647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>
                <a:solidFill>
                  <a:srgbClr val="0000FF"/>
                </a:solidFill>
              </a:rPr>
              <a:t>成蹊大学</a:t>
            </a:r>
            <a:r>
              <a:rPr lang="en-US" altLang="ja-JP" sz="2800" b="0" dirty="0">
                <a:solidFill>
                  <a:srgbClr val="0000FF"/>
                </a:solidFill>
              </a:rPr>
              <a:t>2</a:t>
            </a:r>
            <a:r>
              <a:rPr lang="ja-JP" altLang="en-US" sz="2800" b="0" dirty="0">
                <a:solidFill>
                  <a:srgbClr val="0000FF"/>
                </a:solidFill>
              </a:rPr>
              <a:t>年生　一般物理学</a:t>
            </a:r>
            <a:endParaRPr lang="en-US" altLang="ja-JP" sz="2800" b="0" dirty="0">
              <a:solidFill>
                <a:srgbClr val="0000FF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6E8D295-7FAE-4D69-87FE-669C97F40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586" y="521525"/>
            <a:ext cx="68647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工学部物質生命学科　後期　選択科目</a:t>
            </a:r>
            <a:endParaRPr lang="en-US" altLang="ja-JP" sz="2800" b="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890223-6CC6-4636-8F7E-01AF9B4F9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43" y="989512"/>
            <a:ext cx="42169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月曜</a:t>
            </a:r>
            <a:r>
              <a:rPr lang="en-US" altLang="ja-JP" sz="2800" b="0" dirty="0"/>
              <a:t>4</a:t>
            </a:r>
            <a:r>
              <a:rPr lang="ja-JP" altLang="en-US" sz="2800" b="0" dirty="0"/>
              <a:t>限　</a:t>
            </a:r>
            <a:r>
              <a:rPr lang="en-US" altLang="ja-JP" sz="2800" b="0" dirty="0"/>
              <a:t>90</a:t>
            </a:r>
            <a:r>
              <a:rPr lang="ja-JP" altLang="en-US" sz="2800" b="0" dirty="0"/>
              <a:t>分　</a:t>
            </a:r>
            <a:r>
              <a:rPr lang="en-US" altLang="ja-JP" sz="2800" b="0" dirty="0"/>
              <a:t>15</a:t>
            </a:r>
            <a:r>
              <a:rPr lang="ja-JP" altLang="en-US" sz="2800" b="0" dirty="0"/>
              <a:t>回</a:t>
            </a:r>
            <a:endParaRPr lang="en-US" altLang="ja-JP" sz="2800" b="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3129677-648D-4498-B51D-25050E0414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9302" y="1622838"/>
            <a:ext cx="67897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内容と目標　力学の復習と</a:t>
            </a:r>
            <a:r>
              <a:rPr lang="ja-JP" altLang="en-US" sz="2800" b="0" dirty="0">
                <a:solidFill>
                  <a:srgbClr val="0000FF"/>
                </a:solidFill>
              </a:rPr>
              <a:t>解析力学</a:t>
            </a:r>
            <a:r>
              <a:rPr lang="ja-JP" altLang="en-US" sz="2800" b="0" dirty="0"/>
              <a:t>の理解</a:t>
            </a:r>
            <a:endParaRPr lang="en-US" altLang="ja-JP" sz="2800" b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D560EA4-CBD4-44AF-8741-312E4CA82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9302" y="2145022"/>
            <a:ext cx="34554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学生登録　</a:t>
            </a:r>
            <a:r>
              <a:rPr lang="en-US" altLang="ja-JP" sz="2800" b="0" dirty="0"/>
              <a:t>36</a:t>
            </a:r>
            <a:r>
              <a:rPr lang="ja-JP" altLang="en-US" sz="2800" b="0" dirty="0"/>
              <a:t>名</a:t>
            </a:r>
            <a:endParaRPr lang="en-US" altLang="ja-JP" sz="2800" b="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F6AAA7D-9DBA-45AE-A29F-7E01394F8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021" y="2593685"/>
            <a:ext cx="37442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実際の受講者　</a:t>
            </a:r>
            <a:r>
              <a:rPr lang="en-US" altLang="ja-JP" sz="2800" b="0" dirty="0"/>
              <a:t>29</a:t>
            </a:r>
            <a:r>
              <a:rPr lang="ja-JP" altLang="en-US" sz="2800" b="0" dirty="0"/>
              <a:t>名</a:t>
            </a:r>
            <a:endParaRPr lang="en-US" altLang="ja-JP" sz="2800" b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FE6F559-280F-42DB-A009-9F8DF0ADB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389" y="3100192"/>
            <a:ext cx="37442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2</a:t>
            </a:r>
            <a:r>
              <a:rPr lang="ja-JP" altLang="en-US" sz="2800" b="0" dirty="0"/>
              <a:t>年生　</a:t>
            </a:r>
            <a:r>
              <a:rPr lang="en-US" altLang="ja-JP" sz="2800" b="0" dirty="0"/>
              <a:t>21</a:t>
            </a:r>
            <a:r>
              <a:rPr lang="ja-JP" altLang="en-US" sz="2800" b="0" dirty="0"/>
              <a:t>名</a:t>
            </a:r>
            <a:endParaRPr lang="en-US" altLang="ja-JP" sz="2800" b="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72C815A-68AA-470E-993E-2B38B09F8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37" y="3115869"/>
            <a:ext cx="39550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上級生又は留年生　</a:t>
            </a:r>
            <a:r>
              <a:rPr lang="en-US" altLang="ja-JP" sz="2800" b="0" dirty="0"/>
              <a:t>8</a:t>
            </a:r>
            <a:r>
              <a:rPr lang="ja-JP" altLang="en-US" sz="2800" b="0" dirty="0"/>
              <a:t>名</a:t>
            </a:r>
            <a:endParaRPr lang="en-US" altLang="ja-JP" sz="2800" b="0" dirty="0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FBC1F8D7-A3C3-42E2-889C-B1283B28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021" y="3592248"/>
            <a:ext cx="42727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学生はまじめで意欲的</a:t>
            </a:r>
            <a:endParaRPr lang="en-US" altLang="ja-JP" sz="2800" b="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4F37954F-3575-488E-8341-F86E27F3C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9303" y="4225574"/>
            <a:ext cx="41563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50</a:t>
            </a:r>
            <a:r>
              <a:rPr lang="ja-JP" altLang="en-US" sz="2800" b="0" dirty="0"/>
              <a:t>分の講義後、課題演習</a:t>
            </a:r>
            <a:endParaRPr lang="en-US" altLang="ja-JP" sz="2800" b="0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7971E60D-B394-4F48-8607-A06193232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9303" y="4778157"/>
            <a:ext cx="19340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演習問題</a:t>
            </a:r>
            <a:endParaRPr lang="en-US" altLang="ja-JP" sz="2800" b="0" dirty="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24003F44-9F09-4D53-A800-42B9A40F2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0260" y="4793773"/>
            <a:ext cx="5170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講義で勉強した理論課題</a:t>
            </a:r>
            <a:endParaRPr lang="en-US" altLang="ja-JP" sz="2800" b="0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D88E627E-AC41-4AFA-B11E-34B0F7C6C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0260" y="5342333"/>
            <a:ext cx="17159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応用例</a:t>
            </a:r>
            <a:endParaRPr lang="en-US" altLang="ja-JP" sz="2800" b="0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4BDC8E8-C7A1-4054-9066-C8BE2346F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7038" y="4803810"/>
            <a:ext cx="29874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書きながら理解</a:t>
            </a:r>
            <a:endParaRPr lang="en-US" altLang="ja-JP" sz="2800" b="0" dirty="0"/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288EAA23-D71E-4910-A34F-BCF2879A1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6869" y="5342333"/>
            <a:ext cx="21633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例題に酷似</a:t>
            </a:r>
            <a:endParaRPr lang="en-US" altLang="ja-JP" sz="2800" b="0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8F2AF11-BE20-49C1-8147-6678FC290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539" y="5360972"/>
            <a:ext cx="42727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例題を通して理論を理解</a:t>
            </a:r>
            <a:endParaRPr lang="en-US" altLang="ja-JP" sz="2800" b="0" dirty="0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3838874D-7C2D-4554-A7BB-1BEA66D33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0260" y="5836231"/>
            <a:ext cx="5170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提出　添削　返却　</a:t>
            </a:r>
            <a:endParaRPr lang="en-US" altLang="ja-JP" sz="2800" b="0" dirty="0"/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3B49DDF7-5A3E-4A48-BCAD-8684C616E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8432" y="6345432"/>
            <a:ext cx="68483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後日再チャレンジレポート提出　添削　返却</a:t>
            </a:r>
            <a:endParaRPr lang="en-US" altLang="ja-JP" sz="2800" b="0" dirty="0"/>
          </a:p>
        </p:txBody>
      </p:sp>
    </p:spTree>
    <p:extLst>
      <p:ext uri="{BB962C8B-B14F-4D97-AF65-F5344CB8AC3E}">
        <p14:creationId xmlns:p14="http://schemas.microsoft.com/office/powerpoint/2010/main" val="130232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1354D68-442F-4A7F-A4C8-30F03C13E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" y="16635"/>
            <a:ext cx="214352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>
                <a:solidFill>
                  <a:srgbClr val="0000FF"/>
                </a:solidFill>
              </a:rPr>
              <a:t>解析力学の</a:t>
            </a:r>
            <a:endParaRPr lang="en-US" altLang="ja-JP" sz="2800" b="0" dirty="0">
              <a:solidFill>
                <a:srgbClr val="0000FF"/>
              </a:solidFill>
            </a:endParaRPr>
          </a:p>
          <a:p>
            <a:pPr eaLnBrk="1" hangingPunct="1"/>
            <a:r>
              <a:rPr lang="ja-JP" altLang="en-US" sz="2800" b="0" dirty="0">
                <a:solidFill>
                  <a:srgbClr val="0000FF"/>
                </a:solidFill>
              </a:rPr>
              <a:t>位置付け</a:t>
            </a:r>
            <a:endParaRPr lang="en-US" altLang="ja-JP" sz="2800" b="0" dirty="0">
              <a:solidFill>
                <a:srgbClr val="0000FF"/>
              </a:solidFill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DADFAE8-276A-4EF7-9DEA-8F22E7928DB8}"/>
              </a:ext>
            </a:extLst>
          </p:cNvPr>
          <p:cNvSpPr/>
          <p:nvPr/>
        </p:nvSpPr>
        <p:spPr bwMode="auto">
          <a:xfrm>
            <a:off x="1622194" y="5653910"/>
            <a:ext cx="1232564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力学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642AFD58-8EA5-4698-A187-9823CBDC411D}"/>
              </a:ext>
            </a:extLst>
          </p:cNvPr>
          <p:cNvSpPr/>
          <p:nvPr/>
        </p:nvSpPr>
        <p:spPr bwMode="auto">
          <a:xfrm>
            <a:off x="3272929" y="5667153"/>
            <a:ext cx="1232564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波動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F0EAE86A-28ED-4F5E-BF69-CAEAB0F657A5}"/>
              </a:ext>
            </a:extLst>
          </p:cNvPr>
          <p:cNvSpPr/>
          <p:nvPr/>
        </p:nvSpPr>
        <p:spPr bwMode="auto">
          <a:xfrm>
            <a:off x="4913221" y="5667153"/>
            <a:ext cx="1232564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熱学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3D2D8F7C-F963-4345-9AF0-A535123DD34D}"/>
              </a:ext>
            </a:extLst>
          </p:cNvPr>
          <p:cNvSpPr/>
          <p:nvPr/>
        </p:nvSpPr>
        <p:spPr bwMode="auto">
          <a:xfrm>
            <a:off x="6479006" y="5653910"/>
            <a:ext cx="2078534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電磁気学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D92B1818-3C08-4132-9C0D-222C5DCC831E}"/>
              </a:ext>
            </a:extLst>
          </p:cNvPr>
          <p:cNvSpPr/>
          <p:nvPr/>
        </p:nvSpPr>
        <p:spPr bwMode="auto">
          <a:xfrm>
            <a:off x="2968357" y="4276546"/>
            <a:ext cx="2127977" cy="957425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解析力学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AE3221C7-FC83-4996-A87F-C6760DBF18AC}"/>
              </a:ext>
            </a:extLst>
          </p:cNvPr>
          <p:cNvSpPr/>
          <p:nvPr/>
        </p:nvSpPr>
        <p:spPr bwMode="auto">
          <a:xfrm>
            <a:off x="1775200" y="3121264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量子力学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DD642A69-2D72-44E1-A0F7-49853EA7C8EE}"/>
              </a:ext>
            </a:extLst>
          </p:cNvPr>
          <p:cNvSpPr/>
          <p:nvPr/>
        </p:nvSpPr>
        <p:spPr bwMode="auto">
          <a:xfrm>
            <a:off x="5728857" y="3080191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相対性理論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89C9404C-0EB2-4796-A08B-C418E4CB094A}"/>
              </a:ext>
            </a:extLst>
          </p:cNvPr>
          <p:cNvSpPr/>
          <p:nvPr/>
        </p:nvSpPr>
        <p:spPr bwMode="auto">
          <a:xfrm>
            <a:off x="6078347" y="4260674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統計力学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117CC442-C2AB-4520-B08C-51BFC4279DEB}"/>
              </a:ext>
            </a:extLst>
          </p:cNvPr>
          <p:cNvSpPr/>
          <p:nvPr/>
        </p:nvSpPr>
        <p:spPr bwMode="auto">
          <a:xfrm>
            <a:off x="276446" y="1956961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素粒子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CA7D8C5E-9F9D-487B-A394-5C15151A3C61}"/>
              </a:ext>
            </a:extLst>
          </p:cNvPr>
          <p:cNvSpPr/>
          <p:nvPr/>
        </p:nvSpPr>
        <p:spPr bwMode="auto">
          <a:xfrm>
            <a:off x="2372368" y="1932917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原子、分子</a:t>
            </a: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4572A6E9-97FE-4466-8C53-E978356D9BAF}"/>
              </a:ext>
            </a:extLst>
          </p:cNvPr>
          <p:cNvSpPr/>
          <p:nvPr/>
        </p:nvSpPr>
        <p:spPr bwMode="auto">
          <a:xfrm>
            <a:off x="4522025" y="1895597"/>
            <a:ext cx="1815247" cy="728647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物性論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BA6E3491-FED5-4245-A786-444654DA07B8}"/>
              </a:ext>
            </a:extLst>
          </p:cNvPr>
          <p:cNvSpPr/>
          <p:nvPr/>
        </p:nvSpPr>
        <p:spPr bwMode="auto">
          <a:xfrm>
            <a:off x="6844005" y="1979022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宇宙論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DE03A926-1F2A-472E-97ED-0F20D1009EB7}"/>
              </a:ext>
            </a:extLst>
          </p:cNvPr>
          <p:cNvSpPr/>
          <p:nvPr/>
        </p:nvSpPr>
        <p:spPr bwMode="auto">
          <a:xfrm>
            <a:off x="2522227" y="602249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化学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5DA6F356-BD9E-495F-82C8-B2BF2E7174DC}"/>
              </a:ext>
            </a:extLst>
          </p:cNvPr>
          <p:cNvSpPr/>
          <p:nvPr/>
        </p:nvSpPr>
        <p:spPr bwMode="auto">
          <a:xfrm>
            <a:off x="4704400" y="541188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生命科学</a:t>
            </a:r>
          </a:p>
        </p:txBody>
      </p:sp>
      <p:sp>
        <p:nvSpPr>
          <p:cNvPr id="31" name="円形吹き出し 183">
            <a:extLst>
              <a:ext uri="{FF2B5EF4-FFF2-40B4-BE49-F238E27FC236}">
                <a16:creationId xmlns:a16="http://schemas.microsoft.com/office/drawing/2014/main" id="{0D2D52E7-AD5B-4650-B850-B4D920879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24" y="3938317"/>
            <a:ext cx="2368103" cy="1585401"/>
          </a:xfrm>
          <a:prstGeom prst="wedgeEllipseCallout">
            <a:avLst>
              <a:gd name="adj1" fmla="val 77846"/>
              <a:gd name="adj2" fmla="val -2517"/>
            </a:avLst>
          </a:prstGeom>
          <a:solidFill>
            <a:schemeClr val="bg1"/>
          </a:solidFill>
          <a:ln w="9525" algn="ctr">
            <a:solidFill>
              <a:srgbClr val="FF6600"/>
            </a:solidFill>
            <a:round/>
            <a:headEnd/>
            <a:tailEnd/>
          </a:ln>
        </p:spPr>
        <p:txBody>
          <a:bodyPr wrap="none" anchor="ctr" anchorCtr="1"/>
          <a:lstStyle/>
          <a:p>
            <a:pPr algn="ctr"/>
            <a:r>
              <a:rPr lang="en-US" altLang="ja-JP" b="0" dirty="0" err="1">
                <a:solidFill>
                  <a:srgbClr val="996633"/>
                </a:solidFill>
                <a:cs typeface="Times New Roman" pitchFamily="18" charset="0"/>
              </a:rPr>
              <a:t>Lagrangian</a:t>
            </a:r>
            <a:endParaRPr lang="en-US" altLang="ja-JP" b="0" dirty="0">
              <a:solidFill>
                <a:srgbClr val="996633"/>
              </a:solidFill>
              <a:cs typeface="Times New Roman" pitchFamily="18" charset="0"/>
            </a:endParaRPr>
          </a:p>
          <a:p>
            <a:pPr algn="ctr"/>
            <a:r>
              <a:rPr lang="en-US" altLang="ja-JP" b="0" dirty="0">
                <a:solidFill>
                  <a:srgbClr val="996633"/>
                </a:solidFill>
                <a:cs typeface="Times New Roman" pitchFamily="18" charset="0"/>
              </a:rPr>
              <a:t>Hamiltonian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9E2687E2-A8A7-42A3-B0E6-209D01C181CA}"/>
              </a:ext>
            </a:extLst>
          </p:cNvPr>
          <p:cNvSpPr/>
          <p:nvPr/>
        </p:nvSpPr>
        <p:spPr bwMode="auto">
          <a:xfrm>
            <a:off x="6844006" y="625782"/>
            <a:ext cx="1815247" cy="758252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工学</a:t>
            </a: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A911E19A-8B13-4963-B232-A5FF406CAAD2}"/>
              </a:ext>
            </a:extLst>
          </p:cNvPr>
          <p:cNvCxnSpPr>
            <a:cxnSpLocks/>
            <a:endCxn id="21" idx="3"/>
          </p:cNvCxnSpPr>
          <p:nvPr/>
        </p:nvCxnSpPr>
        <p:spPr bwMode="auto">
          <a:xfrm flipV="1">
            <a:off x="2664995" y="5093759"/>
            <a:ext cx="614997" cy="64858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BD242D39-B918-4D49-916C-5AF3AEDAD3C2}"/>
              </a:ext>
            </a:extLst>
          </p:cNvPr>
          <p:cNvCxnSpPr>
            <a:cxnSpLocks/>
          </p:cNvCxnSpPr>
          <p:nvPr/>
        </p:nvCxnSpPr>
        <p:spPr bwMode="auto">
          <a:xfrm flipV="1">
            <a:off x="5864010" y="5005507"/>
            <a:ext cx="614996" cy="73683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80832803-99D6-4FEE-96C5-8BDE28BCEC5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083191" y="3843364"/>
            <a:ext cx="474397" cy="48875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9F905702-740E-4B43-BDA8-807AD9C10E3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622194" y="2672918"/>
            <a:ext cx="474397" cy="488755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6C7610AC-00B1-4C32-9302-03C3DBA964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012541" y="2655158"/>
            <a:ext cx="173701" cy="49797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38EED4E3-B6EA-4D40-B6C3-E1DFFC6F6279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 flipV="1">
            <a:off x="3279992" y="1417395"/>
            <a:ext cx="0" cy="51552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68BEF0A6-C9ED-444E-B6CC-F9F121353144}"/>
              </a:ext>
            </a:extLst>
          </p:cNvPr>
          <p:cNvCxnSpPr>
            <a:cxnSpLocks/>
            <a:stCxn id="29" idx="6"/>
            <a:endCxn id="30" idx="2"/>
          </p:cNvCxnSpPr>
          <p:nvPr/>
        </p:nvCxnSpPr>
        <p:spPr bwMode="auto">
          <a:xfrm flipV="1">
            <a:off x="4337474" y="920314"/>
            <a:ext cx="366926" cy="6106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87C3586-A636-44B9-9A69-F3A8D0F299B3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0974" y="1414557"/>
            <a:ext cx="3063130" cy="288232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4F42E61E-30D1-4F06-A93F-F301685A4FCA}"/>
              </a:ext>
            </a:extLst>
          </p:cNvPr>
          <p:cNvCxnSpPr>
            <a:cxnSpLocks/>
          </p:cNvCxnSpPr>
          <p:nvPr/>
        </p:nvCxnSpPr>
        <p:spPr bwMode="auto">
          <a:xfrm flipV="1">
            <a:off x="3557588" y="2621601"/>
            <a:ext cx="1538746" cy="79620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73EFF3F6-6958-43C8-8E1C-23499FD616E4}"/>
              </a:ext>
            </a:extLst>
          </p:cNvPr>
          <p:cNvCxnSpPr>
            <a:cxnSpLocks/>
            <a:stCxn id="21" idx="6"/>
            <a:endCxn id="24" idx="2"/>
          </p:cNvCxnSpPr>
          <p:nvPr/>
        </p:nvCxnSpPr>
        <p:spPr bwMode="auto">
          <a:xfrm flipV="1">
            <a:off x="5096334" y="4639800"/>
            <a:ext cx="982013" cy="115459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4096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>
            <a:extLst>
              <a:ext uri="{FF2B5EF4-FFF2-40B4-BE49-F238E27FC236}">
                <a16:creationId xmlns:a16="http://schemas.microsoft.com/office/drawing/2014/main" id="{D16A10D2-328F-44CE-A42C-9EC0CE063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30090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 err="1">
                <a:solidFill>
                  <a:srgbClr val="0000FF"/>
                </a:solidFill>
              </a:rPr>
              <a:t>Lagrangian</a:t>
            </a:r>
            <a:r>
              <a:rPr lang="ja-JP" altLang="en-US" sz="2800" b="0" dirty="0">
                <a:solidFill>
                  <a:srgbClr val="0000FF"/>
                </a:solidFill>
              </a:rPr>
              <a:t>定式化</a:t>
            </a:r>
            <a:endParaRPr lang="en-US" altLang="ja-JP" sz="2800" b="0" dirty="0">
              <a:solidFill>
                <a:srgbClr val="0000FF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E80E0C1F-5255-4139-BA56-DAAA0F7FA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04" y="536077"/>
            <a:ext cx="814454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力学系ごとに</a:t>
            </a:r>
            <a:r>
              <a:rPr lang="en-US" altLang="ja-JP" sz="2800" b="0" dirty="0" err="1"/>
              <a:t>Lagrangian</a:t>
            </a:r>
            <a:r>
              <a:rPr lang="ja-JP" altLang="en-US" sz="2800" b="0" dirty="0"/>
              <a:t>という関数が決まっている。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その系の</a:t>
            </a:r>
            <a:r>
              <a:rPr lang="en-US" altLang="ja-JP" sz="2800" b="0" dirty="0" err="1"/>
              <a:t>Lagrangian</a:t>
            </a:r>
            <a:r>
              <a:rPr lang="ja-JP" altLang="en-US" sz="2800" b="0" dirty="0"/>
              <a:t>から微分を使った公式を使って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その系の運動方程式を導出する方法。</a:t>
            </a:r>
            <a:endParaRPr lang="en-US" altLang="ja-JP" sz="2800" b="0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9A46DDA6-8B7F-472C-B4CD-54A469240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9875"/>
            <a:ext cx="33598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rgbClr val="0000FF"/>
                </a:solidFill>
              </a:rPr>
              <a:t>Hamiltonian</a:t>
            </a:r>
            <a:r>
              <a:rPr lang="ja-JP" altLang="en-US" sz="2800" b="0" dirty="0">
                <a:solidFill>
                  <a:srgbClr val="0000FF"/>
                </a:solidFill>
              </a:rPr>
              <a:t>定式化</a:t>
            </a:r>
            <a:endParaRPr lang="en-US" altLang="ja-JP" sz="2800" b="0" dirty="0">
              <a:solidFill>
                <a:srgbClr val="0000FF"/>
              </a:solidFill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EE509FC3-7D3C-4E55-9225-C643DDEB8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04" y="2455952"/>
            <a:ext cx="814454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力学系ごとに</a:t>
            </a:r>
            <a:r>
              <a:rPr lang="en-US" altLang="ja-JP" sz="2800" b="0" dirty="0"/>
              <a:t>Hamiltonian</a:t>
            </a:r>
            <a:r>
              <a:rPr lang="ja-JP" altLang="en-US" sz="2800" b="0" dirty="0"/>
              <a:t>という関数が決まっている。</a:t>
            </a:r>
            <a:endParaRPr lang="en-US" altLang="ja-JP" sz="2800" b="0" dirty="0"/>
          </a:p>
          <a:p>
            <a:pPr eaLnBrk="1" hangingPunct="1"/>
            <a:r>
              <a:rPr lang="en-US" altLang="ja-JP" sz="2800" b="0" dirty="0"/>
              <a:t>Hamiltonian</a:t>
            </a:r>
            <a:r>
              <a:rPr lang="ja-JP" altLang="en-US" sz="2800" b="0" dirty="0"/>
              <a:t>は</a:t>
            </a:r>
            <a:r>
              <a:rPr lang="en-US" altLang="ja-JP" sz="2800" b="0" dirty="0" err="1"/>
              <a:t>Lagrangian</a:t>
            </a:r>
            <a:r>
              <a:rPr lang="ja-JP" altLang="en-US" sz="2800" b="0" dirty="0"/>
              <a:t>を使って導出する。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その系の</a:t>
            </a:r>
            <a:r>
              <a:rPr lang="en-US" altLang="ja-JP" sz="2800" b="0" dirty="0"/>
              <a:t>Hamiltonian</a:t>
            </a:r>
            <a:r>
              <a:rPr lang="ja-JP" altLang="en-US" sz="2800" b="0" dirty="0"/>
              <a:t>から微分を使った公式を使って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その系の運動方程式を導出する方法。</a:t>
            </a:r>
            <a:endParaRPr lang="en-US" altLang="ja-JP" sz="2800" b="0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E487E689-B2F6-4487-965D-72EB37705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45104"/>
            <a:ext cx="33598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>
                <a:solidFill>
                  <a:srgbClr val="0000FF"/>
                </a:solidFill>
              </a:rPr>
              <a:t>定期試験問題</a:t>
            </a:r>
            <a:endParaRPr lang="en-US" altLang="ja-JP" sz="2800" b="0" dirty="0">
              <a:solidFill>
                <a:srgbClr val="0000FF"/>
              </a:solidFill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03012C2-2A23-47CC-B751-2934F22C8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03" y="5079984"/>
            <a:ext cx="7772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１．</a:t>
            </a:r>
            <a:r>
              <a:rPr lang="en-US" altLang="ja-JP" sz="2800" b="0" dirty="0" err="1"/>
              <a:t>Lagrangian</a:t>
            </a:r>
            <a:r>
              <a:rPr lang="ja-JP" altLang="en-US" sz="2800" b="0" dirty="0"/>
              <a:t>から運動方程式を導出する問題</a:t>
            </a:r>
            <a:endParaRPr lang="en-US" altLang="ja-JP" sz="2800" b="0" dirty="0"/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B10E0056-0EDD-40AA-B129-91BB41E78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03" y="5614864"/>
            <a:ext cx="72407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２．その運動方程式を解いて解を求める問題</a:t>
            </a:r>
            <a:endParaRPr lang="en-US" altLang="ja-JP" sz="2800" b="0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7FAD50EB-7B6D-419D-95CE-DF6082426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03" y="6144358"/>
            <a:ext cx="76660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３．</a:t>
            </a:r>
            <a:r>
              <a:rPr lang="en-US" altLang="ja-JP" sz="2800" b="0" dirty="0"/>
              <a:t>Hamiltonian</a:t>
            </a:r>
            <a:r>
              <a:rPr lang="ja-JP" altLang="en-US" sz="2800" b="0" dirty="0"/>
              <a:t>から運動方程式を導出する問題</a:t>
            </a:r>
            <a:endParaRPr lang="en-US" altLang="ja-JP" sz="2800" b="0" dirty="0"/>
          </a:p>
        </p:txBody>
      </p:sp>
    </p:spTree>
    <p:extLst>
      <p:ext uri="{BB962C8B-B14F-4D97-AF65-F5344CB8AC3E}">
        <p14:creationId xmlns:p14="http://schemas.microsoft.com/office/powerpoint/2010/main" val="399587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グラフ 33">
            <a:extLst>
              <a:ext uri="{FF2B5EF4-FFF2-40B4-BE49-F238E27FC236}">
                <a16:creationId xmlns:a16="http://schemas.microsoft.com/office/drawing/2014/main" id="{8E33C5EC-81F1-4FA9-AA99-4693A8D449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622841"/>
              </p:ext>
            </p:extLst>
          </p:nvPr>
        </p:nvGraphicFramePr>
        <p:xfrm>
          <a:off x="3223777" y="300204"/>
          <a:ext cx="5688418" cy="5531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Rectangle 3">
            <a:extLst>
              <a:ext uri="{FF2B5EF4-FFF2-40B4-BE49-F238E27FC236}">
                <a16:creationId xmlns:a16="http://schemas.microsoft.com/office/drawing/2014/main" id="{461CA6B3-413E-4ADE-B425-1714254F5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749" y="6145638"/>
            <a:ext cx="19425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定期試験</a:t>
            </a:r>
            <a:endParaRPr lang="en-US" altLang="ja-JP" sz="2800" b="0" dirty="0"/>
          </a:p>
        </p:txBody>
      </p:sp>
      <p:sp>
        <p:nvSpPr>
          <p:cNvPr id="36" name="Rectangle 3">
            <a:extLst>
              <a:ext uri="{FF2B5EF4-FFF2-40B4-BE49-F238E27FC236}">
                <a16:creationId xmlns:a16="http://schemas.microsoft.com/office/drawing/2014/main" id="{6D3F0D54-C9CC-4D0D-BE87-725AF6F40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963" y="1963992"/>
            <a:ext cx="1942554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平常点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＝演習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レポートの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平均</a:t>
            </a:r>
            <a:endParaRPr lang="en-US" altLang="ja-JP" sz="2800" b="0" dirty="0"/>
          </a:p>
          <a:p>
            <a:pPr eaLnBrk="1" hangingPunct="1"/>
            <a:r>
              <a:rPr lang="en-US" altLang="ja-JP" sz="2800" b="0" dirty="0"/>
              <a:t>(</a:t>
            </a:r>
            <a:r>
              <a:rPr lang="ja-JP" altLang="en-US" sz="2800" b="0" dirty="0"/>
              <a:t>再チャレンジで修正</a:t>
            </a:r>
            <a:r>
              <a:rPr lang="en-US" altLang="ja-JP" sz="2800" b="0" dirty="0"/>
              <a:t>)</a:t>
            </a:r>
          </a:p>
          <a:p>
            <a:pPr eaLnBrk="1" hangingPunct="1"/>
            <a:endParaRPr lang="en-US" altLang="ja-JP" sz="2800" b="0" dirty="0"/>
          </a:p>
        </p:txBody>
      </p:sp>
      <p:sp>
        <p:nvSpPr>
          <p:cNvPr id="37" name="Rectangle 3">
            <a:extLst>
              <a:ext uri="{FF2B5EF4-FFF2-40B4-BE49-F238E27FC236}">
                <a16:creationId xmlns:a16="http://schemas.microsoft.com/office/drawing/2014/main" id="{B36FE1D6-0C0B-4215-9A2C-868D84619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99" y="186070"/>
            <a:ext cx="19425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>
                <a:solidFill>
                  <a:srgbClr val="0000FF"/>
                </a:solidFill>
              </a:rPr>
              <a:t>成績評価</a:t>
            </a:r>
            <a:endParaRPr lang="en-US" altLang="ja-JP" sz="2800" b="0" dirty="0">
              <a:solidFill>
                <a:srgbClr val="0000FF"/>
              </a:solidFill>
            </a:endParaRP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9A84BE15-70DF-4BBA-B148-29F7E9B59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5399" y="186070"/>
            <a:ext cx="7602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100</a:t>
            </a:r>
          </a:p>
        </p:txBody>
      </p:sp>
      <p:sp>
        <p:nvSpPr>
          <p:cNvPr id="39" name="Rectangle 3">
            <a:extLst>
              <a:ext uri="{FF2B5EF4-FFF2-40B4-BE49-F238E27FC236}">
                <a16:creationId xmlns:a16="http://schemas.microsoft.com/office/drawing/2014/main" id="{F1B99F54-F945-471F-AD11-14E20EB84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516" y="2804470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50</a:t>
            </a:r>
          </a:p>
        </p:txBody>
      </p:sp>
      <p:sp>
        <p:nvSpPr>
          <p:cNvPr id="40" name="Rectangle 3">
            <a:extLst>
              <a:ext uri="{FF2B5EF4-FFF2-40B4-BE49-F238E27FC236}">
                <a16:creationId xmlns:a16="http://schemas.microsoft.com/office/drawing/2014/main" id="{D30EFC3D-ED20-4D60-B677-CC29276F1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4904" y="5393463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0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0CC19BAE-6F96-41DD-8A56-513EE1E79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5507" y="5684481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0</a:t>
            </a:r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778B0312-AC66-41C7-965A-FBEEE9DEE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3549" y="5655073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50</a:t>
            </a:r>
          </a:p>
        </p:txBody>
      </p:sp>
      <p:sp>
        <p:nvSpPr>
          <p:cNvPr id="43" name="Rectangle 3">
            <a:extLst>
              <a:ext uri="{FF2B5EF4-FFF2-40B4-BE49-F238E27FC236}">
                <a16:creationId xmlns:a16="http://schemas.microsoft.com/office/drawing/2014/main" id="{E784586F-C63B-4014-ABC0-51801B9A7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3770" y="5681390"/>
            <a:ext cx="76023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100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4CCF459-B391-4DA6-ABDF-6D5F75F1FD75}"/>
              </a:ext>
            </a:extLst>
          </p:cNvPr>
          <p:cNvCxnSpPr/>
          <p:nvPr/>
        </p:nvCxnSpPr>
        <p:spPr bwMode="auto">
          <a:xfrm>
            <a:off x="3366261" y="447680"/>
            <a:ext cx="5397624" cy="52337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4D13ED0F-8DCA-42F8-A0A8-07FD13ED2A22}"/>
              </a:ext>
            </a:extLst>
          </p:cNvPr>
          <p:cNvCxnSpPr>
            <a:cxnSpLocks/>
          </p:cNvCxnSpPr>
          <p:nvPr/>
        </p:nvCxnSpPr>
        <p:spPr bwMode="auto">
          <a:xfrm>
            <a:off x="4431630" y="447680"/>
            <a:ext cx="4342887" cy="41987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554C99CC-519C-4DAC-9EAD-D5AFA5C18037}"/>
              </a:ext>
            </a:extLst>
          </p:cNvPr>
          <p:cNvCxnSpPr>
            <a:cxnSpLocks/>
          </p:cNvCxnSpPr>
          <p:nvPr/>
        </p:nvCxnSpPr>
        <p:spPr bwMode="auto">
          <a:xfrm>
            <a:off x="6065073" y="444589"/>
            <a:ext cx="2698812" cy="26168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7EBF1BD9-D851-45AC-BB2B-A3447A7F4644}"/>
              </a:ext>
            </a:extLst>
          </p:cNvPr>
          <p:cNvCxnSpPr>
            <a:cxnSpLocks/>
          </p:cNvCxnSpPr>
          <p:nvPr/>
        </p:nvCxnSpPr>
        <p:spPr bwMode="auto">
          <a:xfrm>
            <a:off x="7709148" y="444589"/>
            <a:ext cx="1054737" cy="10758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3">
            <a:extLst>
              <a:ext uri="{FF2B5EF4-FFF2-40B4-BE49-F238E27FC236}">
                <a16:creationId xmlns:a16="http://schemas.microsoft.com/office/drawing/2014/main" id="{C73EC987-37AC-4059-8A3A-CEAC04C0D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0922" y="359863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S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40DF8198-E186-4924-A899-B13BD8B63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5167" y="810910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A</a:t>
            </a:r>
          </a:p>
        </p:txBody>
      </p:sp>
      <p:sp>
        <p:nvSpPr>
          <p:cNvPr id="53" name="Rectangle 3">
            <a:extLst>
              <a:ext uri="{FF2B5EF4-FFF2-40B4-BE49-F238E27FC236}">
                <a16:creationId xmlns:a16="http://schemas.microsoft.com/office/drawing/2014/main" id="{C9097BF4-5B42-41CF-93E9-3DAA74B93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654" y="1491406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B</a:t>
            </a:r>
          </a:p>
        </p:txBody>
      </p:sp>
      <p:sp>
        <p:nvSpPr>
          <p:cNvPr id="54" name="Rectangle 3">
            <a:extLst>
              <a:ext uri="{FF2B5EF4-FFF2-40B4-BE49-F238E27FC236}">
                <a16:creationId xmlns:a16="http://schemas.microsoft.com/office/drawing/2014/main" id="{8B9D3697-2EB9-4C60-B6F9-CE2D0A58F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0397" y="2318977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C</a:t>
            </a:r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CFC38D12-7F21-40C3-8A99-BDEB8C951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704" y="2995043"/>
            <a:ext cx="6177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56743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グラフ 79">
            <a:extLst>
              <a:ext uri="{FF2B5EF4-FFF2-40B4-BE49-F238E27FC236}">
                <a16:creationId xmlns:a16="http://schemas.microsoft.com/office/drawing/2014/main" id="{AD8BC3B2-EEAE-45E3-995C-50AEE56871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362300"/>
              </p:ext>
            </p:extLst>
          </p:nvPr>
        </p:nvGraphicFramePr>
        <p:xfrm>
          <a:off x="1418192" y="820995"/>
          <a:ext cx="6356004" cy="4963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2" name="Rectangle 3">
            <a:extLst>
              <a:ext uri="{FF2B5EF4-FFF2-40B4-BE49-F238E27FC236}">
                <a16:creationId xmlns:a16="http://schemas.microsoft.com/office/drawing/2014/main" id="{17BE9443-B7EB-47D3-94D5-EE1A94D59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１．</a:t>
            </a:r>
            <a:r>
              <a:rPr lang="en-US" altLang="ja-JP" sz="2800" b="0" dirty="0" err="1"/>
              <a:t>Lagrangian</a:t>
            </a:r>
            <a:r>
              <a:rPr lang="ja-JP" altLang="en-US" sz="2800" b="0" dirty="0"/>
              <a:t>から運動方程式を導出する問題</a:t>
            </a:r>
            <a:endParaRPr lang="en-US" altLang="ja-JP" sz="2800" b="0" dirty="0"/>
          </a:p>
        </p:txBody>
      </p:sp>
      <p:sp>
        <p:nvSpPr>
          <p:cNvPr id="73" name="Rectangle 3">
            <a:extLst>
              <a:ext uri="{FF2B5EF4-FFF2-40B4-BE49-F238E27FC236}">
                <a16:creationId xmlns:a16="http://schemas.microsoft.com/office/drawing/2014/main" id="{11E921B0-C3EA-4644-AB88-B29DC1250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6508" y="2180989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正解</a:t>
            </a:r>
            <a:endParaRPr lang="en-US" altLang="ja-JP" sz="2800" b="0" dirty="0"/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3B62A01E-7DD3-4B67-BC01-4E968961F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0829" y="2180989"/>
            <a:ext cx="1435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不正解</a:t>
            </a:r>
            <a:endParaRPr lang="en-US" altLang="ja-JP" sz="2800" b="0" dirty="0"/>
          </a:p>
        </p:txBody>
      </p:sp>
      <p:sp>
        <p:nvSpPr>
          <p:cNvPr id="75" name="Rectangle 3">
            <a:extLst>
              <a:ext uri="{FF2B5EF4-FFF2-40B4-BE49-F238E27FC236}">
                <a16:creationId xmlns:a16="http://schemas.microsoft.com/office/drawing/2014/main" id="{163CEC05-BB5B-4CA5-85AA-388530DE5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425" y="1465851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14</a:t>
            </a:r>
          </a:p>
        </p:txBody>
      </p:sp>
      <p:sp>
        <p:nvSpPr>
          <p:cNvPr id="76" name="Rectangle 3">
            <a:extLst>
              <a:ext uri="{FF2B5EF4-FFF2-40B4-BE49-F238E27FC236}">
                <a16:creationId xmlns:a16="http://schemas.microsoft.com/office/drawing/2014/main" id="{2027A74B-2E4E-4EAF-BAEB-0BCB4ECC6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2217" y="1465851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77" name="Rectangle 3">
            <a:extLst>
              <a:ext uri="{FF2B5EF4-FFF2-40B4-BE49-F238E27FC236}">
                <a16:creationId xmlns:a16="http://schemas.microsoft.com/office/drawing/2014/main" id="{1145808A-0CF5-42C0-8476-F361301D7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425" y="3046739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14</a:t>
            </a:r>
          </a:p>
        </p:txBody>
      </p:sp>
      <p:sp>
        <p:nvSpPr>
          <p:cNvPr id="78" name="Rectangle 3">
            <a:extLst>
              <a:ext uri="{FF2B5EF4-FFF2-40B4-BE49-F238E27FC236}">
                <a16:creationId xmlns:a16="http://schemas.microsoft.com/office/drawing/2014/main" id="{CA6A2139-F1A3-4379-84F1-8253B0AFC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197" y="3046739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11</a:t>
            </a:r>
          </a:p>
        </p:txBody>
      </p:sp>
      <p:sp>
        <p:nvSpPr>
          <p:cNvPr id="81" name="Rectangle 3">
            <a:extLst>
              <a:ext uri="{FF2B5EF4-FFF2-40B4-BE49-F238E27FC236}">
                <a16:creationId xmlns:a16="http://schemas.microsoft.com/office/drawing/2014/main" id="{5614098A-DA24-440F-841D-2A7C4AA0A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598" y="3046739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2" name="Rectangle 3">
            <a:extLst>
              <a:ext uri="{FF2B5EF4-FFF2-40B4-BE49-F238E27FC236}">
                <a16:creationId xmlns:a16="http://schemas.microsoft.com/office/drawing/2014/main" id="{7D35FAFC-5F15-48EC-A98C-C861E6AB6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218" y="4573720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22</a:t>
            </a:r>
          </a:p>
        </p:txBody>
      </p:sp>
      <p:sp>
        <p:nvSpPr>
          <p:cNvPr id="83" name="Rectangle 3">
            <a:extLst>
              <a:ext uri="{FF2B5EF4-FFF2-40B4-BE49-F238E27FC236}">
                <a16:creationId xmlns:a16="http://schemas.microsoft.com/office/drawing/2014/main" id="{6936B3DC-4B03-47E8-98F6-6EFA61569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642" y="4573720"/>
            <a:ext cx="5847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4</a:t>
            </a:r>
          </a:p>
        </p:txBody>
      </p:sp>
      <p:sp>
        <p:nvSpPr>
          <p:cNvPr id="84" name="Rectangle 3">
            <a:extLst>
              <a:ext uri="{FF2B5EF4-FFF2-40B4-BE49-F238E27FC236}">
                <a16:creationId xmlns:a16="http://schemas.microsoft.com/office/drawing/2014/main" id="{B0719346-8F88-43DB-A265-433FFE6F9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0391" y="4573720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5" name="Rectangle 3">
            <a:extLst>
              <a:ext uri="{FF2B5EF4-FFF2-40B4-BE49-F238E27FC236}">
                <a16:creationId xmlns:a16="http://schemas.microsoft.com/office/drawing/2014/main" id="{C270316C-DE8B-4C85-8A17-C461B0CB4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433" y="3683202"/>
            <a:ext cx="18502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正しく計算</a:t>
            </a:r>
            <a:endParaRPr lang="en-US" altLang="ja-JP" sz="2800" b="0" dirty="0"/>
          </a:p>
        </p:txBody>
      </p:sp>
      <p:sp>
        <p:nvSpPr>
          <p:cNvPr id="86" name="Rectangle 3">
            <a:extLst>
              <a:ext uri="{FF2B5EF4-FFF2-40B4-BE49-F238E27FC236}">
                <a16:creationId xmlns:a16="http://schemas.microsoft.com/office/drawing/2014/main" id="{8EDE2DFF-42EE-4BCF-A6D5-CB070759F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7906" y="3698560"/>
            <a:ext cx="1648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計算ミス</a:t>
            </a:r>
            <a:endParaRPr lang="en-US" altLang="ja-JP" sz="2800" b="0" dirty="0"/>
          </a:p>
        </p:txBody>
      </p:sp>
      <p:sp>
        <p:nvSpPr>
          <p:cNvPr id="87" name="Rectangle 3">
            <a:extLst>
              <a:ext uri="{FF2B5EF4-FFF2-40B4-BE49-F238E27FC236}">
                <a16:creationId xmlns:a16="http://schemas.microsoft.com/office/drawing/2014/main" id="{C8662B29-04D1-436E-BE95-8684DB066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671" y="3707970"/>
            <a:ext cx="2035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計算未理解</a:t>
            </a:r>
            <a:endParaRPr lang="en-US" altLang="ja-JP" sz="2800" b="0" dirty="0"/>
          </a:p>
        </p:txBody>
      </p:sp>
      <p:sp>
        <p:nvSpPr>
          <p:cNvPr id="88" name="Rectangle 3">
            <a:extLst>
              <a:ext uri="{FF2B5EF4-FFF2-40B4-BE49-F238E27FC236}">
                <a16:creationId xmlns:a16="http://schemas.microsoft.com/office/drawing/2014/main" id="{435BD3CD-BD97-4C34-AE2E-1BAB21EF0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366" y="5444257"/>
            <a:ext cx="23027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理論を理解</a:t>
            </a:r>
            <a:endParaRPr lang="en-US" altLang="ja-JP" sz="2800" b="0" dirty="0"/>
          </a:p>
        </p:txBody>
      </p:sp>
      <p:sp>
        <p:nvSpPr>
          <p:cNvPr id="89" name="Rectangle 3">
            <a:extLst>
              <a:ext uri="{FF2B5EF4-FFF2-40B4-BE49-F238E27FC236}">
                <a16:creationId xmlns:a16="http://schemas.microsoft.com/office/drawing/2014/main" id="{8350EC41-50C7-4001-AF00-E5C8D530F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079" y="5398794"/>
            <a:ext cx="16480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理解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不十分</a:t>
            </a:r>
            <a:endParaRPr lang="en-US" altLang="ja-JP" sz="2800" b="0" dirty="0"/>
          </a:p>
        </p:txBody>
      </p:sp>
      <p:sp>
        <p:nvSpPr>
          <p:cNvPr id="90" name="Rectangle 3">
            <a:extLst>
              <a:ext uri="{FF2B5EF4-FFF2-40B4-BE49-F238E27FC236}">
                <a16:creationId xmlns:a16="http://schemas.microsoft.com/office/drawing/2014/main" id="{87ABE012-0AD5-4A7B-BF46-01B70F9DC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7240" y="5358550"/>
            <a:ext cx="1359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未理解</a:t>
            </a:r>
            <a:endParaRPr lang="en-US" altLang="ja-JP" sz="2800" b="0" dirty="0"/>
          </a:p>
        </p:txBody>
      </p:sp>
      <p:sp>
        <p:nvSpPr>
          <p:cNvPr id="92" name="Rectangle 3">
            <a:extLst>
              <a:ext uri="{FF2B5EF4-FFF2-40B4-BE49-F238E27FC236}">
                <a16:creationId xmlns:a16="http://schemas.microsoft.com/office/drawing/2014/main" id="{AD84014E-8A77-4B1C-A6BD-5BBC26FFD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963" y="822180"/>
            <a:ext cx="7927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0%</a:t>
            </a:r>
          </a:p>
        </p:txBody>
      </p:sp>
      <p:sp>
        <p:nvSpPr>
          <p:cNvPr id="93" name="Rectangle 3">
            <a:extLst>
              <a:ext uri="{FF2B5EF4-FFF2-40B4-BE49-F238E27FC236}">
                <a16:creationId xmlns:a16="http://schemas.microsoft.com/office/drawing/2014/main" id="{5F22A53E-0D38-4831-A76D-0D5381F4C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162" y="804952"/>
            <a:ext cx="975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50%</a:t>
            </a:r>
          </a:p>
        </p:txBody>
      </p:sp>
      <p:sp>
        <p:nvSpPr>
          <p:cNvPr id="94" name="Rectangle 3">
            <a:extLst>
              <a:ext uri="{FF2B5EF4-FFF2-40B4-BE49-F238E27FC236}">
                <a16:creationId xmlns:a16="http://schemas.microsoft.com/office/drawing/2014/main" id="{48E60617-BC89-4350-984E-246D2D50B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15" y="865750"/>
            <a:ext cx="10921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145304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83C97EE1-467A-4639-82DF-DBC105FD50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2665747"/>
              </p:ext>
            </p:extLst>
          </p:nvPr>
        </p:nvGraphicFramePr>
        <p:xfrm>
          <a:off x="1418192" y="820993"/>
          <a:ext cx="6356004" cy="4963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689ED837-805D-4110-988B-D86CB666E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7" y="2797"/>
            <a:ext cx="7772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２．その運動方程式を解いて解を求める問題</a:t>
            </a:r>
            <a:endParaRPr lang="en-US" altLang="ja-JP" sz="2800" b="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5F3FB10-C6E4-47F1-B00B-A1E59E600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6508" y="2297952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正解</a:t>
            </a:r>
            <a:endParaRPr lang="en-US" altLang="ja-JP" sz="2800" b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27D9361-C6AA-43C1-8E7E-40FC750EF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0829" y="2297952"/>
            <a:ext cx="1435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不正解</a:t>
            </a:r>
            <a:endParaRPr lang="en-US" altLang="ja-JP" sz="2800" b="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04347EB3-F05B-45D7-9EF3-E64C024E2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0425" y="1582814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9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2520F3A-BD6D-46EB-81DC-084493B62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1229" y="1485423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F29CC275-5D32-466A-8277-5404DCE91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777" y="3068488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9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5E796FD3-4221-49C3-BEB4-84D680E93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082" y="3062324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4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B073CCD2-2018-469D-8A60-F20BB84C5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9398" y="3056737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848A887-6DF3-4A80-B928-4F949A2B4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166" y="4617440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11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9C2AA71-754E-40ED-9662-C28D12377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000" y="4665624"/>
            <a:ext cx="5847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2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087235E1-0ED9-4E22-A728-BA9BB260B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8685" y="4611295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5526CFF4-FA65-4CD0-94CB-7A5C5A70B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899" y="3743487"/>
            <a:ext cx="18502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正しく計算</a:t>
            </a:r>
            <a:endParaRPr lang="en-US" altLang="ja-JP" sz="2800" b="0" dirty="0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8F072483-C852-4499-B8D7-B2A101162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369" y="3754074"/>
            <a:ext cx="1648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計算ミス</a:t>
            </a:r>
            <a:endParaRPr lang="en-US" altLang="ja-JP" sz="2800" b="0" dirty="0"/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99FE82C2-4F15-4592-8CFB-5065389BC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1229" y="3747077"/>
            <a:ext cx="2035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計算未理解</a:t>
            </a:r>
            <a:endParaRPr lang="en-US" altLang="ja-JP" sz="2800" b="0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8C96C289-8837-4D33-A844-1DBBFCE3B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3405" y="5423258"/>
            <a:ext cx="23027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理論を理解</a:t>
            </a:r>
            <a:endParaRPr lang="en-US" altLang="ja-JP" sz="2800" b="0" dirty="0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12950829-4A54-409A-A6B9-D3F77E364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0082" y="5250168"/>
            <a:ext cx="16480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理解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不十分</a:t>
            </a:r>
            <a:endParaRPr lang="en-US" altLang="ja-JP" sz="2800" b="0"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0323E012-6B1F-4033-B174-DB0F8C655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8810" y="5378675"/>
            <a:ext cx="1359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未理解</a:t>
            </a:r>
            <a:endParaRPr lang="en-US" altLang="ja-JP" sz="2800" b="0" dirty="0"/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A8187FFA-7D88-4A67-8EC5-CE3ABF392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963" y="822180"/>
            <a:ext cx="7927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0%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F9DE2D6A-4924-48F7-880E-FC574DECA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162" y="804952"/>
            <a:ext cx="975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50%</a:t>
            </a: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49DF09AC-FB61-4FBE-94BA-A6263D20D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15" y="865750"/>
            <a:ext cx="10921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39782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9745C3B6-F9F6-424C-83CC-2B72D63E31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742148"/>
              </p:ext>
            </p:extLst>
          </p:nvPr>
        </p:nvGraphicFramePr>
        <p:xfrm>
          <a:off x="1427029" y="820995"/>
          <a:ext cx="6356004" cy="49631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6E14D184-2E2C-410F-A5EA-840FF3120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152"/>
            <a:ext cx="7772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３．</a:t>
            </a:r>
            <a:r>
              <a:rPr lang="en-US" altLang="ja-JP" sz="2800" b="0" dirty="0"/>
              <a:t>Hamiltonian</a:t>
            </a:r>
            <a:r>
              <a:rPr lang="ja-JP" altLang="en-US" sz="2800" b="0" dirty="0"/>
              <a:t>から運動方程式を導出する問題</a:t>
            </a:r>
            <a:endParaRPr lang="en-US" altLang="ja-JP" sz="2800" b="0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E5E454C-E0F3-4BAE-ABF3-8D63A25A2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6738" y="2146299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正解</a:t>
            </a:r>
            <a:endParaRPr lang="en-US" altLang="ja-JP" sz="2800" b="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05C5079-9965-4589-AD59-5684C577D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590" y="2126746"/>
            <a:ext cx="1435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不正解</a:t>
            </a:r>
            <a:endParaRPr lang="en-US" altLang="ja-JP" sz="2800" b="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4AFAF53-8CB3-4E27-BF66-FDBBE8389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3163" y="1484111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17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41DD8C93-66EB-4071-825D-1F7E356A3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317" y="1476863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23FBE3CB-5DED-4BB7-9817-D398AC597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457" y="3024819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17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3E484F2-4F69-474A-B49E-BFFC32BF2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112" y="3046739"/>
            <a:ext cx="7313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6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44E98880-4E22-40D5-B3EE-82E8361E9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9801" y="3046739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D21D706E-C7FC-4111-9CA2-57F830EB3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079" y="4592902"/>
            <a:ext cx="1052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22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23926D93-2655-402E-BB5A-9C87B0F71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482" y="4592489"/>
            <a:ext cx="58478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FEACC622-C015-4C2E-9D28-1BCCB6A8C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4846" y="4592489"/>
            <a:ext cx="584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BBAD5CB3-F3C2-466D-8FAD-E771488B8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218" y="3686439"/>
            <a:ext cx="18502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正しく計算</a:t>
            </a:r>
            <a:endParaRPr lang="en-US" altLang="ja-JP" sz="2800" b="0" dirty="0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1D47C6E-78E5-49DB-AA2D-171582200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7906" y="3698560"/>
            <a:ext cx="1648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計算ミス</a:t>
            </a:r>
            <a:endParaRPr lang="en-US" altLang="ja-JP" sz="2800" b="0" dirty="0"/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DA95B6FD-985D-4D97-AEC3-88726609B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1556" y="3705627"/>
            <a:ext cx="2035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計算未理解</a:t>
            </a:r>
            <a:endParaRPr lang="en-US" altLang="ja-JP" sz="2800" b="0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CC577BA0-28A5-4323-AE66-6CEFC0999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372" y="5330092"/>
            <a:ext cx="23027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理論を理解</a:t>
            </a:r>
            <a:endParaRPr lang="en-US" altLang="ja-JP" sz="2800" b="0" dirty="0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F987D2F8-368A-43F6-B53D-9ED4AFC7E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7904" y="5178954"/>
            <a:ext cx="16480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理解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不十分</a:t>
            </a:r>
            <a:endParaRPr lang="en-US" altLang="ja-JP" sz="2800" b="0"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B5B5C92D-18A6-4793-AC53-3022DA633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7251" y="5160570"/>
            <a:ext cx="1359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未理解</a:t>
            </a:r>
            <a:endParaRPr lang="en-US" altLang="ja-JP" sz="2800" b="0" dirty="0"/>
          </a:p>
        </p:txBody>
      </p:sp>
      <p:sp>
        <p:nvSpPr>
          <p:cNvPr id="28" name="Rectangle 3">
            <a:extLst>
              <a:ext uri="{FF2B5EF4-FFF2-40B4-BE49-F238E27FC236}">
                <a16:creationId xmlns:a16="http://schemas.microsoft.com/office/drawing/2014/main" id="{3378CCFF-415C-4258-BD6D-D9C6B1E02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1963" y="822180"/>
            <a:ext cx="7927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0%</a:t>
            </a: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97EE8358-28E1-4951-8CC3-6EB7B6C221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162" y="804952"/>
            <a:ext cx="975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50%</a:t>
            </a:r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181B7A5F-5033-4E87-901F-2D64F5180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15" y="865750"/>
            <a:ext cx="10921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0" dirty="0"/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943729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3">
            <a:extLst>
              <a:ext uri="{FF2B5EF4-FFF2-40B4-BE49-F238E27FC236}">
                <a16:creationId xmlns:a16="http://schemas.microsoft.com/office/drawing/2014/main" id="{AA19868A-B45D-4942-9945-9ECBF998A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30090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>
                <a:solidFill>
                  <a:srgbClr val="0000FF"/>
                </a:solidFill>
              </a:rPr>
              <a:t>まとめ</a:t>
            </a:r>
            <a:endParaRPr lang="en-US" altLang="ja-JP" sz="2800" b="0" dirty="0">
              <a:solidFill>
                <a:srgbClr val="0000FF"/>
              </a:solidFill>
            </a:endParaRPr>
          </a:p>
        </p:txBody>
      </p:sp>
      <p:sp>
        <p:nvSpPr>
          <p:cNvPr id="68" name="Rectangle 3">
            <a:extLst>
              <a:ext uri="{FF2B5EF4-FFF2-40B4-BE49-F238E27FC236}">
                <a16:creationId xmlns:a16="http://schemas.microsoft.com/office/drawing/2014/main" id="{1160D2C2-1936-457E-A5AB-AADD2EE1B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04" y="536077"/>
            <a:ext cx="81445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解析力学の理解を目標として</a:t>
            </a:r>
            <a:r>
              <a:rPr lang="en-US" altLang="ja-JP" sz="2800" b="0" dirty="0"/>
              <a:t>15</a:t>
            </a:r>
            <a:r>
              <a:rPr lang="ja-JP" altLang="en-US" sz="2800" b="0" dirty="0"/>
              <a:t>回の授業を行った。</a:t>
            </a:r>
            <a:endParaRPr lang="en-US" altLang="ja-JP" sz="2800" b="0" dirty="0"/>
          </a:p>
        </p:txBody>
      </p:sp>
      <p:sp>
        <p:nvSpPr>
          <p:cNvPr id="69" name="Rectangle 3">
            <a:extLst>
              <a:ext uri="{FF2B5EF4-FFF2-40B4-BE49-F238E27FC236}">
                <a16:creationId xmlns:a16="http://schemas.microsoft.com/office/drawing/2014/main" id="{AF33709C-B863-4A07-B5B7-423802117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404" y="1059297"/>
            <a:ext cx="81445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最後に定期試験を実施した。</a:t>
            </a:r>
            <a:endParaRPr lang="en-US" altLang="ja-JP" sz="2800" b="0" dirty="0"/>
          </a:p>
        </p:txBody>
      </p:sp>
      <p:sp>
        <p:nvSpPr>
          <p:cNvPr id="70" name="Rectangle 3">
            <a:extLst>
              <a:ext uri="{FF2B5EF4-FFF2-40B4-BE49-F238E27FC236}">
                <a16:creationId xmlns:a16="http://schemas.microsoft.com/office/drawing/2014/main" id="{59A2A509-EAD9-489E-93B6-6A7A188F7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4" y="1582517"/>
            <a:ext cx="7772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１．</a:t>
            </a:r>
            <a:r>
              <a:rPr lang="en-US" altLang="ja-JP" sz="2800" b="0" dirty="0" err="1"/>
              <a:t>Lagrangian</a:t>
            </a:r>
            <a:r>
              <a:rPr lang="ja-JP" altLang="en-US" sz="2800" b="0" dirty="0"/>
              <a:t>から運動方程式を導出する問題</a:t>
            </a:r>
            <a:endParaRPr lang="en-US" altLang="ja-JP" sz="2800" b="0" dirty="0"/>
          </a:p>
        </p:txBody>
      </p:sp>
      <p:sp>
        <p:nvSpPr>
          <p:cNvPr id="71" name="Rectangle 3">
            <a:extLst>
              <a:ext uri="{FF2B5EF4-FFF2-40B4-BE49-F238E27FC236}">
                <a16:creationId xmlns:a16="http://schemas.microsoft.com/office/drawing/2014/main" id="{605FAA00-0353-4FD1-8231-04E5FF619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4" y="2105737"/>
            <a:ext cx="72407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２．その運動方程式を解いて解を求める問題</a:t>
            </a:r>
            <a:endParaRPr lang="en-US" altLang="ja-JP" sz="2800" b="0" dirty="0"/>
          </a:p>
        </p:txBody>
      </p:sp>
      <p:sp>
        <p:nvSpPr>
          <p:cNvPr id="72" name="Rectangle 3">
            <a:extLst>
              <a:ext uri="{FF2B5EF4-FFF2-40B4-BE49-F238E27FC236}">
                <a16:creationId xmlns:a16="http://schemas.microsoft.com/office/drawing/2014/main" id="{1944E858-30B5-47B1-A3E3-870CD3B25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4" y="2604797"/>
            <a:ext cx="76660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３．</a:t>
            </a:r>
            <a:r>
              <a:rPr lang="en-US" altLang="ja-JP" sz="2800" b="0" dirty="0"/>
              <a:t>Hamiltonian</a:t>
            </a:r>
            <a:r>
              <a:rPr lang="ja-JP" altLang="en-US" sz="2800" b="0" dirty="0"/>
              <a:t>から運動方程式を導出する問題</a:t>
            </a:r>
            <a:endParaRPr lang="en-US" altLang="ja-JP" sz="2800" b="0" dirty="0"/>
          </a:p>
        </p:txBody>
      </p:sp>
      <p:sp>
        <p:nvSpPr>
          <p:cNvPr id="73" name="Rectangle 3">
            <a:extLst>
              <a:ext uri="{FF2B5EF4-FFF2-40B4-BE49-F238E27FC236}">
                <a16:creationId xmlns:a16="http://schemas.microsoft.com/office/drawing/2014/main" id="{E9F96966-A446-4DE9-82B3-0BD9FDF7A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800" y="3193764"/>
            <a:ext cx="50568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正解率は</a:t>
            </a:r>
            <a:r>
              <a:rPr lang="en-US" altLang="ja-JP" sz="2800" b="0" dirty="0"/>
              <a:t>50%</a:t>
            </a:r>
            <a:r>
              <a:rPr lang="ja-JP" altLang="en-US" sz="2800" b="0" dirty="0"/>
              <a:t>程度であった。</a:t>
            </a:r>
            <a:endParaRPr lang="en-US" altLang="ja-JP" sz="2800" b="0" dirty="0"/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6449EAA2-BFA5-4826-9733-505D6E192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800" y="3704082"/>
            <a:ext cx="66546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計算ミスによる不正解がかなりあった。</a:t>
            </a:r>
            <a:endParaRPr lang="en-US" altLang="ja-JP" sz="2800" b="0" dirty="0"/>
          </a:p>
        </p:txBody>
      </p:sp>
      <p:sp>
        <p:nvSpPr>
          <p:cNvPr id="75" name="Rectangle 3">
            <a:extLst>
              <a:ext uri="{FF2B5EF4-FFF2-40B4-BE49-F238E27FC236}">
                <a16:creationId xmlns:a16="http://schemas.microsoft.com/office/drawing/2014/main" id="{95282D31-B4F6-4039-A1E2-5D3793E50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800" y="4199123"/>
            <a:ext cx="6770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理論の定式化の理解は</a:t>
            </a:r>
            <a:r>
              <a:rPr lang="en-US" altLang="ja-JP" sz="2800" b="0" dirty="0"/>
              <a:t>70%</a:t>
            </a:r>
            <a:r>
              <a:rPr lang="ja-JP" altLang="en-US" sz="2800" b="0" dirty="0"/>
              <a:t>程度であった。</a:t>
            </a:r>
            <a:endParaRPr lang="en-US" altLang="ja-JP" sz="2800" b="0" dirty="0"/>
          </a:p>
        </p:txBody>
      </p:sp>
      <p:sp>
        <p:nvSpPr>
          <p:cNvPr id="76" name="Rectangle 3">
            <a:extLst>
              <a:ext uri="{FF2B5EF4-FFF2-40B4-BE49-F238E27FC236}">
                <a16:creationId xmlns:a16="http://schemas.microsoft.com/office/drawing/2014/main" id="{D2066539-80DD-49A8-8C17-4723CE2F8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99" y="4709441"/>
            <a:ext cx="677014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0" dirty="0"/>
              <a:t>不合格の原因は数学力の不足で</a:t>
            </a:r>
            <a:endParaRPr lang="en-US" altLang="ja-JP" sz="2800" b="0" dirty="0"/>
          </a:p>
          <a:p>
            <a:pPr eaLnBrk="1" hangingPunct="1"/>
            <a:r>
              <a:rPr lang="ja-JP" altLang="en-US" sz="2800" b="0" dirty="0"/>
              <a:t>ついていけなくなることのように思われる。</a:t>
            </a:r>
            <a:endParaRPr lang="en-US" altLang="ja-JP" sz="2800" b="0" dirty="0"/>
          </a:p>
        </p:txBody>
      </p:sp>
    </p:spTree>
    <p:extLst>
      <p:ext uri="{BB962C8B-B14F-4D97-AF65-F5344CB8AC3E}">
        <p14:creationId xmlns:p14="http://schemas.microsoft.com/office/powerpoint/2010/main" val="290363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</p:bld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  <a:txDef>
      <a:spPr bwMode="auto">
        <a:solidFill>
          <a:schemeClr val="bg1"/>
        </a:solidFill>
        <a:ln w="9525">
          <a:noFill/>
          <a:miter lim="800000"/>
          <a:headEnd/>
          <a:tailEnd/>
        </a:ln>
        <a:effectLst/>
      </a:spPr>
      <a:bodyPr anchor="ctr"/>
      <a:lstStyle>
        <a:defPPr algn="ctr">
          <a:defRPr b="0" kern="0" dirty="0" smtClean="0">
            <a:latin typeface="Times New Roman"/>
            <a:ea typeface="ＭＳ Ｐゴシック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415281</TotalTime>
  <Words>475</Words>
  <Application>Microsoft Office PowerPoint</Application>
  <PresentationFormat>画面に合わせる (4:3)</PresentationFormat>
  <Paragraphs>144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akama</dc:creator>
  <cp:lastModifiedBy>akama keiichi</cp:lastModifiedBy>
  <cp:revision>5714</cp:revision>
  <cp:lastPrinted>2020-02-22T02:00:45Z</cp:lastPrinted>
  <dcterms:created xsi:type="dcterms:W3CDTF">1601-01-01T00:00:00Z</dcterms:created>
  <dcterms:modified xsi:type="dcterms:W3CDTF">2020-02-22T02:50:13Z</dcterms:modified>
</cp:coreProperties>
</file>