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76" r:id="rId2"/>
    <p:sldId id="377" r:id="rId3"/>
    <p:sldId id="378" r:id="rId4"/>
    <p:sldId id="379" r:id="rId5"/>
    <p:sldId id="365" r:id="rId6"/>
    <p:sldId id="366" r:id="rId7"/>
    <p:sldId id="368" r:id="rId8"/>
    <p:sldId id="367" r:id="rId9"/>
    <p:sldId id="369" r:id="rId10"/>
    <p:sldId id="380" r:id="rId11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BB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EAB00B-EA50-49FC-B24C-0002C4DB6AC1}" v="134" dt="2019-06-21T11:22:35.187"/>
    <p1510:client id="{EF388B6C-3B71-4B1E-B5B2-B372BFE99720}" v="366" dt="2019-06-22T02:07:43.7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96" y="1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5AFD611-32DC-4609-B713-394F859E81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3066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1585ECF-B5A9-40B6-8CD8-ECC952C90A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63952"/>
            <a:ext cx="9144000" cy="138112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F056386-4B4F-4571-8766-4EA3A879CD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253456"/>
          </a:xfrm>
          <a:prstGeom prst="rect">
            <a:avLst/>
          </a:prstGeom>
        </p:spPr>
        <p:txBody>
          <a:bodyPr/>
          <a:lstStyle/>
          <a:p>
            <a:fld id="{FFFBA80D-AB46-4101-919A-EF61A53F806B}" type="datetimeFigureOut">
              <a:rPr kumimoji="1" lang="ja-JP" altLang="en-US" smtClean="0"/>
              <a:t>2020/2/22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CA7559-0147-469A-A6F7-66E69B536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A273DF5-97F1-4585-8A91-0517A0088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344C3A-F180-4C13-90EC-22231215B0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9061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CC7DEC-CA5C-4881-87AD-3FC17A4C2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111A79C7-3562-4FDE-9213-F84C6D853A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37D1066-0CD8-4C88-9379-A10D27AA51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05A3927-16E5-4264-9887-7BD5AF490E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253456"/>
          </a:xfrm>
          <a:prstGeom prst="rect">
            <a:avLst/>
          </a:prstGeom>
        </p:spPr>
        <p:txBody>
          <a:bodyPr/>
          <a:lstStyle/>
          <a:p>
            <a:fld id="{FFFBA80D-AB46-4101-919A-EF61A53F806B}" type="datetimeFigureOut">
              <a:rPr kumimoji="1" lang="ja-JP" altLang="en-US" smtClean="0"/>
              <a:t>2020/2/22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1B992D7-E219-431A-8583-3859DF638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D1FC67-B80D-41EF-BE11-727AC95AC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344C3A-F180-4C13-90EC-22231215B0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0013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8059DF-E851-485D-BF19-891BAE35C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F655BD7-780B-479E-85ED-784D563C0F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7BC243B-82A5-47A2-A188-8A8280C3AE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253456"/>
          </a:xfrm>
          <a:prstGeom prst="rect">
            <a:avLst/>
          </a:prstGeom>
        </p:spPr>
        <p:txBody>
          <a:bodyPr/>
          <a:lstStyle/>
          <a:p>
            <a:fld id="{FFFBA80D-AB46-4101-919A-EF61A53F806B}" type="datetimeFigureOut">
              <a:rPr kumimoji="1" lang="ja-JP" altLang="en-US" smtClean="0"/>
              <a:t>2020/2/22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1196431-D329-47EE-9E7B-A537026C38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65F12F5-13CA-4C3E-8A76-5FC9B5E8A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344C3A-F180-4C13-90EC-22231215B0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613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BCD0B97C-2412-4DDD-A930-F37559F124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44CBB4B-6A48-4A3A-8079-99800589D1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2A0E7F6-87D5-4B45-9AFD-A6DC1C9461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253456"/>
          </a:xfrm>
          <a:prstGeom prst="rect">
            <a:avLst/>
          </a:prstGeom>
        </p:spPr>
        <p:txBody>
          <a:bodyPr/>
          <a:lstStyle/>
          <a:p>
            <a:fld id="{FFFBA80D-AB46-4101-919A-EF61A53F806B}" type="datetimeFigureOut">
              <a:rPr kumimoji="1" lang="ja-JP" altLang="en-US" smtClean="0"/>
              <a:t>2020/2/22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8137438-3367-4455-A1AC-72C559CF3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096201C-424F-48D5-8AB2-6E870116F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344C3A-F180-4C13-90EC-22231215B0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7423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5AFD611-32DC-4609-B713-394F859E81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381124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1585ECF-B5A9-40B6-8CD8-ECC952C90A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98752"/>
            <a:ext cx="9144000" cy="1381124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F056386-4B4F-4571-8766-4EA3A879CD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253456"/>
          </a:xfrm>
          <a:prstGeom prst="rect">
            <a:avLst/>
          </a:prstGeom>
        </p:spPr>
        <p:txBody>
          <a:bodyPr/>
          <a:lstStyle/>
          <a:p>
            <a:fld id="{FFFBA80D-AB46-4101-919A-EF61A53F806B}" type="datetimeFigureOut">
              <a:rPr kumimoji="1" lang="ja-JP" altLang="en-US" smtClean="0"/>
              <a:t>2020/2/22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CA7559-0147-469A-A6F7-66E69B536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A273DF5-97F1-4585-8A91-0517A0088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344C3A-F180-4C13-90EC-22231215B04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83889141-FA12-4DA3-B9BD-B7C44D89379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38200" y="4275141"/>
            <a:ext cx="10515600" cy="181814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428677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69C5DD4-F635-4693-9B84-A6591E542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EF5186C-1B78-46F7-BCFE-A2C9A6A50F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CE46868-AC9D-4CD7-B325-ED34FFE667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253456"/>
          </a:xfrm>
          <a:prstGeom prst="rect">
            <a:avLst/>
          </a:prstGeom>
        </p:spPr>
        <p:txBody>
          <a:bodyPr/>
          <a:lstStyle/>
          <a:p>
            <a:fld id="{FFFBA80D-AB46-4101-919A-EF61A53F806B}" type="datetimeFigureOut">
              <a:rPr kumimoji="1" lang="ja-JP" altLang="en-US" smtClean="0"/>
              <a:t>2020/2/22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14A40C0-ADB6-4E36-B33D-1439BD24E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0988859-4AB2-4ABA-B1B6-967DC49DE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344C3A-F180-4C13-90EC-22231215B0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9357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BCD1FE-4560-40F1-B20D-941EB43C9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1E84CB7-30F5-481A-8AC0-6B2A3A6BC6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CFF17A7-1E26-4B5C-A526-B60C8EB632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253456"/>
          </a:xfrm>
          <a:prstGeom prst="rect">
            <a:avLst/>
          </a:prstGeom>
        </p:spPr>
        <p:txBody>
          <a:bodyPr/>
          <a:lstStyle/>
          <a:p>
            <a:fld id="{FFFBA80D-AB46-4101-919A-EF61A53F806B}" type="datetimeFigureOut">
              <a:rPr kumimoji="1" lang="ja-JP" altLang="en-US" smtClean="0"/>
              <a:t>2020/2/22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B3028A-AE4E-499A-88B5-0CDFB0B72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4634440-E710-4A36-9087-C45B20754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344C3A-F180-4C13-90EC-22231215B0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4886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E4ED2D-CE13-44AF-A7DA-11FBC1705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149"/>
            <a:ext cx="10515600" cy="772453"/>
          </a:xfrm>
        </p:spPr>
        <p:txBody>
          <a:bodyPr/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2319D8F-ED86-461A-BE61-60FCCA8FB5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0677" y="1135990"/>
            <a:ext cx="5879123" cy="5040973"/>
          </a:xfrm>
        </p:spPr>
        <p:txBody>
          <a:bodyPr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BD042BE-4176-43FE-B888-BFA6643BE9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135990"/>
            <a:ext cx="5879123" cy="5040973"/>
          </a:xfrm>
        </p:spPr>
        <p:txBody>
          <a:bodyPr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99C86B7-CB36-4E99-A050-82BFD4408C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253456"/>
          </a:xfrm>
          <a:prstGeom prst="rect">
            <a:avLst/>
          </a:prstGeom>
        </p:spPr>
        <p:txBody>
          <a:bodyPr/>
          <a:lstStyle/>
          <a:p>
            <a:fld id="{FFFBA80D-AB46-4101-919A-EF61A53F806B}" type="datetimeFigureOut">
              <a:rPr kumimoji="1" lang="ja-JP" altLang="en-US" smtClean="0"/>
              <a:t>2020/2/22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5473AAC-5E2E-417F-8FE1-3A844A658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9397099-FB14-44EA-816F-B0F124C5D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344C3A-F180-4C13-90EC-22231215B0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0725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1609FA7-068E-4247-9F29-4F280612C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6044796-4D7E-4231-BDB8-21B19CBBED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81422EA-EA8C-4F45-BD85-05B5F1FEC5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2FA954E-88D2-45F1-B016-E927F4E9AA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DA50E84-F4F0-4846-B2B7-F7F12FEF6E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74B5D9C-7E9A-4463-8082-56B21ADF32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253456"/>
          </a:xfrm>
          <a:prstGeom prst="rect">
            <a:avLst/>
          </a:prstGeom>
        </p:spPr>
        <p:txBody>
          <a:bodyPr/>
          <a:lstStyle/>
          <a:p>
            <a:fld id="{FFFBA80D-AB46-4101-919A-EF61A53F806B}" type="datetimeFigureOut">
              <a:rPr kumimoji="1" lang="ja-JP" altLang="en-US" smtClean="0"/>
              <a:t>2020/2/22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2B1F921-32B2-45BE-B7FC-6D66757C2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0E837BE-112D-4C68-AE1F-0E3BFBB32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344C3A-F180-4C13-90EC-22231215B0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410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D7A021E-C193-40C8-B8F8-A86EB877D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C78CE2E-4363-41E3-AEDC-FCC48DB166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253456"/>
          </a:xfrm>
          <a:prstGeom prst="rect">
            <a:avLst/>
          </a:prstGeom>
        </p:spPr>
        <p:txBody>
          <a:bodyPr/>
          <a:lstStyle/>
          <a:p>
            <a:fld id="{FFFBA80D-AB46-4101-919A-EF61A53F806B}" type="datetimeFigureOut">
              <a:rPr kumimoji="1" lang="ja-JP" altLang="en-US" smtClean="0"/>
              <a:t>2020/2/22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B2E3F4F-B261-4D7B-BF66-EA8A1BFF5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A66875A-DC43-4D83-ABBF-545E18B2E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344C3A-F180-4C13-90EC-22231215B0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8111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137D552B-F546-4549-AAEC-A7E99BF684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253456"/>
          </a:xfrm>
          <a:prstGeom prst="rect">
            <a:avLst/>
          </a:prstGeom>
        </p:spPr>
        <p:txBody>
          <a:bodyPr/>
          <a:lstStyle/>
          <a:p>
            <a:fld id="{FFFBA80D-AB46-4101-919A-EF61A53F806B}" type="datetimeFigureOut">
              <a:rPr kumimoji="1" lang="ja-JP" altLang="en-US" smtClean="0"/>
              <a:t>2020/2/22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AB565E5-8C61-44F1-9A51-6B112AF3B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FF6E13B-088F-4511-8049-CD87BAEA9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344C3A-F180-4C13-90EC-22231215B0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4367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FBD2A52-1E2E-405E-92C5-80F1BEB55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33C4574-1368-4E83-AC16-9EC3A98048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06C1E84-9D04-484B-85DF-B3C7CA36F0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32DD813-0762-4700-B2DE-784F6413BC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253456"/>
          </a:xfrm>
          <a:prstGeom prst="rect">
            <a:avLst/>
          </a:prstGeom>
        </p:spPr>
        <p:txBody>
          <a:bodyPr/>
          <a:lstStyle/>
          <a:p>
            <a:fld id="{FFFBA80D-AB46-4101-919A-EF61A53F806B}" type="datetimeFigureOut">
              <a:rPr kumimoji="1" lang="ja-JP" altLang="en-US" smtClean="0"/>
              <a:t>2020/2/22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0ABF651-205F-4CA6-BEF1-5E3949B9A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66FAB05-AE7B-4C9A-9601-8A373F0E9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344C3A-F180-4C13-90EC-22231215B0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650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pixabay.com/en/penguin-cute-sit-comic-small-bird-308009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5B1864F3-6413-4CF9-AA8E-24CE27436920}"/>
              </a:ext>
            </a:extLst>
          </p:cNvPr>
          <p:cNvSpPr/>
          <p:nvPr userDrawn="1"/>
        </p:nvSpPr>
        <p:spPr>
          <a:xfrm>
            <a:off x="0" y="6492875"/>
            <a:ext cx="12192000" cy="343841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文京区立茗台中学校　理科支援員　横井　弘</a:t>
            </a:r>
            <a:endParaRPr kumimoji="1" lang="ja-JP" altLang="en-US" b="1" dirty="0">
              <a:solidFill>
                <a:schemeClr val="bg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7727050-96A7-47F2-8663-67D1EA234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150"/>
            <a:ext cx="10515600" cy="7724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239C0F2-662F-4DF4-81D8-484C7318E0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0197" y="1122599"/>
            <a:ext cx="11971606" cy="5204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pic>
        <p:nvPicPr>
          <p:cNvPr id="5" name="図 4" descr="挿絵, 光 が含まれている画像&#10;&#10;自動的に生成された説明">
            <a:extLst>
              <a:ext uri="{FF2B5EF4-FFF2-40B4-BE49-F238E27FC236}">
                <a16:creationId xmlns:a16="http://schemas.microsoft.com/office/drawing/2014/main" id="{2C05C823-2337-4628-A4CD-8A7A4F4DC6D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5"/>
              </a:ext>
            </a:extLst>
          </a:blip>
          <a:stretch>
            <a:fillRect/>
          </a:stretch>
        </p:blipFill>
        <p:spPr>
          <a:xfrm>
            <a:off x="-1" y="6326879"/>
            <a:ext cx="422031" cy="509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039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54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4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4A48076-CAC5-455E-9741-A0E4A884F6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/>
              <a:t>茗台中の理科の授業</a:t>
            </a:r>
            <a:br>
              <a:rPr kumimoji="1" lang="en-US" altLang="ja-JP" dirty="0"/>
            </a:br>
            <a:r>
              <a:rPr kumimoji="1" lang="en-US" altLang="ja-JP" dirty="0"/>
              <a:t>DE</a:t>
            </a:r>
            <a:r>
              <a:rPr kumimoji="1" lang="ja-JP" altLang="en-US" dirty="0"/>
              <a:t>（ドリル君）開発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2452489-7AE4-4C4A-BE24-9499ECC4CD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2020.2.22</a:t>
            </a:r>
            <a:r>
              <a:rPr kumimoji="1" lang="ja-JP" altLang="en-US" dirty="0"/>
              <a:t>　</a:t>
            </a:r>
            <a:r>
              <a:rPr kumimoji="1" lang="en-US" altLang="ja-JP" dirty="0"/>
              <a:t>CBI</a:t>
            </a:r>
            <a:r>
              <a:rPr kumimoji="1" lang="ja-JP" altLang="en-US" dirty="0"/>
              <a:t>研究会２月例会</a:t>
            </a:r>
            <a:endParaRPr kumimoji="1" lang="en-US" altLang="ja-JP" dirty="0"/>
          </a:p>
          <a:p>
            <a:r>
              <a:rPr lang="ja-JP" altLang="en-US" dirty="0"/>
              <a:t>東京女子体育大学にて</a:t>
            </a:r>
            <a:endParaRPr lang="en-US" altLang="ja-JP" dirty="0"/>
          </a:p>
          <a:p>
            <a:r>
              <a:rPr kumimoji="1" lang="ja-JP" altLang="en-US" dirty="0"/>
              <a:t>文京区立茗台中学校理科支援員　横井　弘</a:t>
            </a:r>
          </a:p>
        </p:txBody>
      </p:sp>
    </p:spTree>
    <p:extLst>
      <p:ext uri="{BB962C8B-B14F-4D97-AF65-F5344CB8AC3E}">
        <p14:creationId xmlns:p14="http://schemas.microsoft.com/office/powerpoint/2010/main" val="8247235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2C68B1-FD95-481D-971A-C912173BD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DE</a:t>
            </a:r>
            <a:r>
              <a:rPr kumimoji="1" lang="ja-JP" altLang="en-US" dirty="0"/>
              <a:t>ｖ</a:t>
            </a:r>
            <a:r>
              <a:rPr kumimoji="1" lang="en-US" altLang="ja-JP" dirty="0"/>
              <a:t>0.71</a:t>
            </a:r>
            <a:r>
              <a:rPr kumimoji="1" lang="ja-JP" altLang="en-US" dirty="0"/>
              <a:t>と</a:t>
            </a:r>
            <a:r>
              <a:rPr kumimoji="1" lang="en-US" altLang="ja-JP" dirty="0"/>
              <a:t>De</a:t>
            </a:r>
            <a:r>
              <a:rPr kumimoji="1" lang="ja-JP" altLang="en-US" dirty="0"/>
              <a:t>ｖ</a:t>
            </a:r>
            <a:r>
              <a:rPr kumimoji="1" lang="en-US" altLang="ja-JP" dirty="0"/>
              <a:t>0.73</a:t>
            </a:r>
            <a:r>
              <a:rPr kumimoji="1" lang="ja-JP" altLang="en-US" dirty="0"/>
              <a:t>の違い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D1AA96F-4111-402E-BCD4-B8F64D027A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ｖ</a:t>
            </a:r>
            <a:r>
              <a:rPr kumimoji="1" lang="en-US" altLang="ja-JP" dirty="0"/>
              <a:t>0.71</a:t>
            </a:r>
            <a:r>
              <a:rPr kumimoji="1" lang="ja-JP" altLang="en-US" dirty="0"/>
              <a:t>　自分の解答が見られない</a:t>
            </a:r>
            <a:endParaRPr kumimoji="1" lang="en-US" altLang="ja-JP" dirty="0"/>
          </a:p>
          <a:p>
            <a:r>
              <a:rPr lang="ja-JP" altLang="en-US" dirty="0"/>
              <a:t>ｖ</a:t>
            </a:r>
            <a:r>
              <a:rPr lang="en-US" altLang="ja-JP" dirty="0"/>
              <a:t>0.73</a:t>
            </a:r>
            <a:r>
              <a:rPr lang="ja-JP" altLang="en-US" dirty="0"/>
              <a:t>　</a:t>
            </a:r>
            <a:r>
              <a:rPr kumimoji="1" lang="ja-JP" altLang="en-US" dirty="0"/>
              <a:t>解答と正解が同時にみられる</a:t>
            </a:r>
            <a:endParaRPr kumimoji="1" lang="en-US" altLang="ja-JP" dirty="0"/>
          </a:p>
          <a:p>
            <a:pPr lvl="1"/>
            <a:r>
              <a:rPr lang="ja-JP" altLang="en-US" dirty="0">
                <a:solidFill>
                  <a:srgbClr val="FF0000"/>
                </a:solidFill>
              </a:rPr>
              <a:t>正解を見ると深く考えない生徒がいる問題</a:t>
            </a:r>
            <a:endParaRPr lang="en-US" altLang="ja-JP" dirty="0">
              <a:solidFill>
                <a:srgbClr val="FF0000"/>
              </a:solidFill>
            </a:endParaRPr>
          </a:p>
          <a:p>
            <a:pPr lvl="1"/>
            <a:r>
              <a:rPr lang="ja-JP" altLang="en-US" dirty="0">
                <a:solidFill>
                  <a:srgbClr val="FF0000"/>
                </a:solidFill>
              </a:rPr>
              <a:t>同じ問題が何度か出てくるとき</a:t>
            </a:r>
            <a:r>
              <a:rPr lang="ja-JP" altLang="en-US">
                <a:solidFill>
                  <a:srgbClr val="FF0000"/>
                </a:solidFill>
              </a:rPr>
              <a:t>の問題</a:t>
            </a:r>
            <a:endParaRPr lang="en-US" altLang="ja-JP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8782306-FB7A-4206-A51C-AC1D4C1D5C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/>
              <a:t>放射線の授業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3839EED-D60D-4D6C-B596-5FCDC49288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日本科学技術振興財団</a:t>
            </a:r>
            <a:endParaRPr kumimoji="1" lang="en-US" altLang="ja-JP" dirty="0"/>
          </a:p>
          <a:p>
            <a:r>
              <a:rPr lang="ja-JP" altLang="en-US" dirty="0"/>
              <a:t>出前授業</a:t>
            </a:r>
            <a:endParaRPr kumimoji="1" lang="ja-JP" altLang="en-US" dirty="0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E254D26-DE69-4594-95D7-5FC729102419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kumimoji="1" lang="ja-JP" altLang="en-US" dirty="0"/>
              <a:t>中学３年生の授業の一環として、出前授業を行った</a:t>
            </a:r>
            <a:endParaRPr kumimoji="1" lang="en-US" altLang="ja-JP" dirty="0"/>
          </a:p>
          <a:p>
            <a:r>
              <a:rPr kumimoji="1" lang="ja-JP" altLang="en-US" dirty="0"/>
              <a:t>２日間、２時間の授業</a:t>
            </a:r>
            <a:endParaRPr kumimoji="1" lang="en-US" altLang="ja-JP" dirty="0"/>
          </a:p>
          <a:p>
            <a:r>
              <a:rPr lang="ja-JP" altLang="en-US" dirty="0"/>
              <a:t>１時間目　放射線を見る　霧箱１人１台作成</a:t>
            </a:r>
            <a:endParaRPr lang="en-US" altLang="ja-JP" dirty="0"/>
          </a:p>
          <a:p>
            <a:r>
              <a:rPr kumimoji="1" lang="ja-JP" altLang="en-US" dirty="0"/>
              <a:t>２時間目　放射線を測る　１人１台、「測る君」を使って放射線を測る</a:t>
            </a:r>
          </a:p>
        </p:txBody>
      </p:sp>
    </p:spTree>
    <p:extLst>
      <p:ext uri="{BB962C8B-B14F-4D97-AF65-F5344CB8AC3E}">
        <p14:creationId xmlns:p14="http://schemas.microsoft.com/office/powerpoint/2010/main" val="877267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402977F9-8ADC-4F9F-88FF-85EB3BC00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ja-JP" altLang="en-US" dirty="0"/>
              <a:t>授業の様子</a:t>
            </a:r>
          </a:p>
        </p:txBody>
      </p:sp>
      <p:pic>
        <p:nvPicPr>
          <p:cNvPr id="8" name="図 7" descr="人, 屋内, 民衆, グループ が含まれている画像&#10;&#10;自動的に生成された説明">
            <a:extLst>
              <a:ext uri="{FF2B5EF4-FFF2-40B4-BE49-F238E27FC236}">
                <a16:creationId xmlns:a16="http://schemas.microsoft.com/office/drawing/2014/main" id="{AEC18398-E5A0-4348-88D6-5D8EB62C59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68" y="1122599"/>
            <a:ext cx="3685953" cy="2764465"/>
          </a:xfrm>
          <a:prstGeom prst="rect">
            <a:avLst/>
          </a:prstGeom>
        </p:spPr>
      </p:pic>
      <p:pic>
        <p:nvPicPr>
          <p:cNvPr id="10" name="図 9" descr="人, 男, 立つ, フロント が含まれている画像&#10;&#10;自動的に生成された説明">
            <a:extLst>
              <a:ext uri="{FF2B5EF4-FFF2-40B4-BE49-F238E27FC236}">
                <a16:creationId xmlns:a16="http://schemas.microsoft.com/office/drawing/2014/main" id="{52A8C82F-F98D-4FA1-BEDE-47FF1C0372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279" y="1122599"/>
            <a:ext cx="3685953" cy="2764465"/>
          </a:xfrm>
          <a:prstGeom prst="rect">
            <a:avLst/>
          </a:prstGeom>
        </p:spPr>
      </p:pic>
      <p:pic>
        <p:nvPicPr>
          <p:cNvPr id="12" name="図 11" descr="屋内, 座る, 小さい, カウンター が含まれている画像&#10;&#10;自動的に生成された説明">
            <a:extLst>
              <a:ext uri="{FF2B5EF4-FFF2-40B4-BE49-F238E27FC236}">
                <a16:creationId xmlns:a16="http://schemas.microsoft.com/office/drawing/2014/main" id="{BF96CEDE-8FE5-4658-B567-AF841CD288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894134" y="661853"/>
            <a:ext cx="2764465" cy="3685953"/>
          </a:xfrm>
          <a:prstGeom prst="rect">
            <a:avLst/>
          </a:prstGeom>
        </p:spPr>
      </p:pic>
      <p:pic>
        <p:nvPicPr>
          <p:cNvPr id="18" name="図 17" descr="テキスト, 本棚 が含まれている画像&#10;&#10;自動的に生成された説明">
            <a:extLst>
              <a:ext uri="{FF2B5EF4-FFF2-40B4-BE49-F238E27FC236}">
                <a16:creationId xmlns:a16="http://schemas.microsoft.com/office/drawing/2014/main" id="{64CFE6E9-BA58-4407-A573-67821789B4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80686" y="3504956"/>
            <a:ext cx="2571750" cy="3429000"/>
          </a:xfrm>
          <a:prstGeom prst="rect">
            <a:avLst/>
          </a:prstGeom>
        </p:spPr>
      </p:pic>
      <p:pic>
        <p:nvPicPr>
          <p:cNvPr id="20" name="図 19" descr="人, 屋内, 男, 座る が含まれている画像&#10;&#10;自動的に生成された説明">
            <a:extLst>
              <a:ext uri="{FF2B5EF4-FFF2-40B4-BE49-F238E27FC236}">
                <a16:creationId xmlns:a16="http://schemas.microsoft.com/office/drawing/2014/main" id="{3B468E70-8337-44F7-9C10-76B73B1780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622" y="3887062"/>
            <a:ext cx="3485708" cy="2614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69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2B6BFA-030E-4800-9880-32643B059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ja-JP" altLang="en-US" dirty="0"/>
              <a:t>霧箱の様子</a:t>
            </a:r>
          </a:p>
        </p:txBody>
      </p:sp>
      <p:sp>
        <p:nvSpPr>
          <p:cNvPr id="7" name="コンテンツ プレースホルダー 6">
            <a:extLst>
              <a:ext uri="{FF2B5EF4-FFF2-40B4-BE49-F238E27FC236}">
                <a16:creationId xmlns:a16="http://schemas.microsoft.com/office/drawing/2014/main" id="{E851FE62-E208-4ECC-ADAE-C10CA5544F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ビデオを見てください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2451259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3A525F8-06A9-4252-89FC-84ED70F12E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DE</a:t>
            </a:r>
            <a:r>
              <a:rPr kumimoji="1" lang="ja-JP" altLang="en-US" dirty="0"/>
              <a:t>開発について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C5EECC8-168C-4B34-912B-5546A49DB1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dirty="0"/>
              <a:t>文京区立茗台中学校</a:t>
            </a:r>
            <a:endParaRPr lang="en-US" altLang="ja-JP" dirty="0"/>
          </a:p>
          <a:p>
            <a:r>
              <a:rPr kumimoji="1" lang="ja-JP" altLang="en-US" dirty="0"/>
              <a:t>理科支援員　横井　弘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13DFA10-B16A-44EE-8E2C-D5216FFD1CBA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dirty="0"/>
              <a:t>DE</a:t>
            </a:r>
            <a:r>
              <a:rPr kumimoji="1" lang="ja-JP" altLang="en-US" dirty="0"/>
              <a:t>（ドリル君）は実行可能なバージョンができ、さらに、実際に生徒に試すことができるようになった。</a:t>
            </a:r>
            <a:endParaRPr kumimoji="1" lang="en-US" altLang="ja-JP" dirty="0"/>
          </a:p>
          <a:p>
            <a:r>
              <a:rPr lang="ja-JP" altLang="en-US" dirty="0"/>
              <a:t>現在、見かけの違いで、ｖ</a:t>
            </a:r>
            <a:r>
              <a:rPr lang="en-US" altLang="ja-JP" dirty="0"/>
              <a:t>0.71</a:t>
            </a:r>
            <a:r>
              <a:rPr lang="ja-JP" altLang="en-US" dirty="0"/>
              <a:t>とｖ</a:t>
            </a:r>
            <a:r>
              <a:rPr lang="en-US" altLang="ja-JP" dirty="0"/>
              <a:t>0.73</a:t>
            </a:r>
            <a:r>
              <a:rPr lang="ja-JP" altLang="en-US" dirty="0"/>
              <a:t>が動作可能。両者を見て使って、ご意見をいただきたい。</a:t>
            </a:r>
            <a:endParaRPr lang="en-US" altLang="ja-JP" dirty="0"/>
          </a:p>
          <a:p>
            <a:r>
              <a:rPr kumimoji="1" lang="ja-JP" altLang="en-US" dirty="0"/>
              <a:t>今後の開発計画。</a:t>
            </a:r>
          </a:p>
        </p:txBody>
      </p:sp>
    </p:spTree>
    <p:extLst>
      <p:ext uri="{BB962C8B-B14F-4D97-AF65-F5344CB8AC3E}">
        <p14:creationId xmlns:p14="http://schemas.microsoft.com/office/powerpoint/2010/main" val="2584269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0DB036-699C-43CA-AD32-C6B32E08E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DE</a:t>
            </a:r>
            <a:r>
              <a:rPr kumimoji="1" lang="ja-JP" altLang="en-US" dirty="0"/>
              <a:t>（ドリル君）とは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27BE28A-779B-4597-A351-64C5841978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放課後の</a:t>
            </a:r>
            <a:r>
              <a:rPr kumimoji="1" lang="ja-JP" altLang="en-US" dirty="0">
                <a:solidFill>
                  <a:srgbClr val="FF0000"/>
                </a:solidFill>
              </a:rPr>
              <a:t>勉強会</a:t>
            </a:r>
            <a:r>
              <a:rPr kumimoji="1" lang="ja-JP" altLang="en-US" dirty="0"/>
              <a:t>で生徒が使う</a:t>
            </a:r>
            <a:r>
              <a:rPr kumimoji="1" lang="ja-JP" altLang="en-US" dirty="0">
                <a:solidFill>
                  <a:srgbClr val="FF0000"/>
                </a:solidFill>
              </a:rPr>
              <a:t>ドリル</a:t>
            </a:r>
            <a:r>
              <a:rPr kumimoji="1" lang="ja-JP" altLang="en-US" dirty="0"/>
              <a:t>形式のソフト</a:t>
            </a:r>
            <a:endParaRPr kumimoji="1" lang="en-US" altLang="ja-JP" dirty="0"/>
          </a:p>
          <a:p>
            <a:r>
              <a:rPr lang="ja-JP" altLang="en-US" dirty="0">
                <a:solidFill>
                  <a:srgbClr val="FF0000"/>
                </a:solidFill>
              </a:rPr>
              <a:t>エクセル</a:t>
            </a:r>
            <a:r>
              <a:rPr lang="ja-JP" altLang="en-US" dirty="0"/>
              <a:t>を立ち上げ、生徒が</a:t>
            </a:r>
            <a:r>
              <a:rPr lang="ja-JP" altLang="en-US" dirty="0">
                <a:solidFill>
                  <a:srgbClr val="FF0000"/>
                </a:solidFill>
              </a:rPr>
              <a:t>データ</a:t>
            </a:r>
            <a:r>
              <a:rPr lang="ja-JP" altLang="en-US" dirty="0"/>
              <a:t>を選んで実行</a:t>
            </a:r>
            <a:endParaRPr kumimoji="1" lang="en-US" altLang="ja-JP" dirty="0"/>
          </a:p>
          <a:p>
            <a:r>
              <a:rPr lang="en-US" altLang="ja-JP" dirty="0">
                <a:solidFill>
                  <a:srgbClr val="FF0000"/>
                </a:solidFill>
              </a:rPr>
              <a:t>VBA</a:t>
            </a:r>
            <a:r>
              <a:rPr lang="ja-JP" altLang="en-US" dirty="0"/>
              <a:t>で開発している</a:t>
            </a:r>
            <a:endParaRPr lang="en-US" altLang="ja-JP" dirty="0"/>
          </a:p>
          <a:p>
            <a:r>
              <a:rPr kumimoji="1" lang="ja-JP" altLang="en-US" dirty="0"/>
              <a:t>問題は問題文と問題図、正解のみの作成</a:t>
            </a:r>
            <a:endParaRPr kumimoji="1" lang="en-US" altLang="ja-JP" dirty="0"/>
          </a:p>
          <a:p>
            <a:r>
              <a:rPr lang="ja-JP" altLang="en-US" dirty="0"/>
              <a:t>特別なインストール作業は必要ない</a:t>
            </a:r>
            <a:endParaRPr lang="en-US" altLang="ja-JP" dirty="0"/>
          </a:p>
          <a:p>
            <a:r>
              <a:rPr kumimoji="1" lang="ja-JP" altLang="en-US" dirty="0"/>
              <a:t>データの流通が楽</a:t>
            </a:r>
            <a:endParaRPr kumimoji="1" lang="en-US" altLang="ja-JP" dirty="0"/>
          </a:p>
          <a:p>
            <a:r>
              <a:rPr lang="ja-JP" altLang="en-US" dirty="0"/>
              <a:t>墨田川高校の椋本先生の</a:t>
            </a:r>
            <a:r>
              <a:rPr lang="en-US" altLang="ja-JP" dirty="0"/>
              <a:t>CBT</a:t>
            </a:r>
            <a:r>
              <a:rPr lang="ja-JP" altLang="en-US" dirty="0"/>
              <a:t>がヒント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58609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987E0D-6FBD-49EC-8BB7-57D8597E1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DE</a:t>
            </a:r>
            <a:r>
              <a:rPr kumimoji="1" lang="ja-JP" altLang="en-US" dirty="0"/>
              <a:t>の問題作成</a:t>
            </a:r>
          </a:p>
        </p:txBody>
      </p:sp>
      <p:pic>
        <p:nvPicPr>
          <p:cNvPr id="5" name="図 4" descr="コンピューターのスクリーンショット&#10;&#10;自動的に生成された説明">
            <a:extLst>
              <a:ext uri="{FF2B5EF4-FFF2-40B4-BE49-F238E27FC236}">
                <a16:creationId xmlns:a16="http://schemas.microsoft.com/office/drawing/2014/main" id="{16360E16-B2AA-4259-BBF8-C97A0D2CCA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27" y="1109137"/>
            <a:ext cx="10698545" cy="511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065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CBBF17E-2335-412C-A835-10BE1B690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DE</a:t>
            </a:r>
            <a:r>
              <a:rPr kumimoji="1" lang="ja-JP" altLang="en-US" dirty="0"/>
              <a:t>画面説明</a:t>
            </a:r>
          </a:p>
        </p:txBody>
      </p:sp>
      <p:pic>
        <p:nvPicPr>
          <p:cNvPr id="5" name="図 4" descr="スクリーンショット, 抽象 が含まれている画像&#10;&#10;自動的に生成された説明">
            <a:extLst>
              <a:ext uri="{FF2B5EF4-FFF2-40B4-BE49-F238E27FC236}">
                <a16:creationId xmlns:a16="http://schemas.microsoft.com/office/drawing/2014/main" id="{7491098C-397B-4174-8F99-6EEBA5D6F5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053" b="49073"/>
          <a:stretch/>
        </p:blipFill>
        <p:spPr>
          <a:xfrm>
            <a:off x="182571" y="956603"/>
            <a:ext cx="6812590" cy="2609558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7ED5F90-EFA1-47B0-BFB5-277B3C8A39F9}"/>
              </a:ext>
            </a:extLst>
          </p:cNvPr>
          <p:cNvSpPr txBox="1"/>
          <p:nvPr/>
        </p:nvSpPr>
        <p:spPr>
          <a:xfrm>
            <a:off x="365606" y="2725747"/>
            <a:ext cx="64465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>
                <a:solidFill>
                  <a:srgbClr val="FF0000"/>
                </a:solidFill>
                <a:highlight>
                  <a:srgbClr val="FFFF00"/>
                </a:highlight>
              </a:rPr>
              <a:t>セキュリティの警告が出た場合は</a:t>
            </a:r>
            <a:endParaRPr kumimoji="1" lang="en-US" altLang="ja-JP" sz="3200" b="1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r>
              <a:rPr lang="ja-JP" altLang="en-US" sz="3200" b="1" dirty="0">
                <a:solidFill>
                  <a:srgbClr val="FF0000"/>
                </a:solidFill>
                <a:highlight>
                  <a:srgbClr val="FFFF00"/>
                </a:highlight>
              </a:rPr>
              <a:t>コンテンツの有効化を押す</a:t>
            </a:r>
            <a:endParaRPr kumimoji="1" lang="ja-JP" altLang="en-US" sz="3200" b="1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8ED46E7B-2095-42E9-8CD2-8C22B096A1BD}"/>
              </a:ext>
            </a:extLst>
          </p:cNvPr>
          <p:cNvCxnSpPr>
            <a:cxnSpLocks/>
          </p:cNvCxnSpPr>
          <p:nvPr/>
        </p:nvCxnSpPr>
        <p:spPr>
          <a:xfrm flipV="1">
            <a:off x="3775587" y="2418736"/>
            <a:ext cx="722671" cy="30701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" name="図 9" descr="スクリーンショットの画面&#10;&#10;自動的に生成された説明">
            <a:extLst>
              <a:ext uri="{FF2B5EF4-FFF2-40B4-BE49-F238E27FC236}">
                <a16:creationId xmlns:a16="http://schemas.microsoft.com/office/drawing/2014/main" id="{22E4A554-592A-408E-97DE-D88C95031B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112" y="3753839"/>
            <a:ext cx="3193115" cy="2538117"/>
          </a:xfrm>
          <a:prstGeom prst="rect">
            <a:avLst/>
          </a:prstGeom>
        </p:spPr>
      </p:pic>
      <p:pic>
        <p:nvPicPr>
          <p:cNvPr id="13" name="図 12" descr="スクリーンショットの画面&#10;&#10;自動的に生成された説明">
            <a:extLst>
              <a:ext uri="{FF2B5EF4-FFF2-40B4-BE49-F238E27FC236}">
                <a16:creationId xmlns:a16="http://schemas.microsoft.com/office/drawing/2014/main" id="{D5557DF2-C591-46B2-9520-5C47BA76B8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471" y="125382"/>
            <a:ext cx="4484795" cy="3628457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6B6A5ED-0CB9-4CEE-B15F-4DF0BF02453E}"/>
              </a:ext>
            </a:extLst>
          </p:cNvPr>
          <p:cNvSpPr txBox="1"/>
          <p:nvPr/>
        </p:nvSpPr>
        <p:spPr>
          <a:xfrm>
            <a:off x="3287672" y="3873172"/>
            <a:ext cx="788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>
                <a:highlight>
                  <a:srgbClr val="00FFFF"/>
                </a:highlight>
              </a:rPr>
              <a:t>①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11906F7-F94C-46BA-811E-5C2A6E13D232}"/>
              </a:ext>
            </a:extLst>
          </p:cNvPr>
          <p:cNvSpPr txBox="1"/>
          <p:nvPr/>
        </p:nvSpPr>
        <p:spPr>
          <a:xfrm>
            <a:off x="6836954" y="220610"/>
            <a:ext cx="788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>
                <a:highlight>
                  <a:srgbClr val="00FFFF"/>
                </a:highlight>
              </a:rPr>
              <a:t>②</a:t>
            </a:r>
          </a:p>
        </p:txBody>
      </p:sp>
      <p:pic>
        <p:nvPicPr>
          <p:cNvPr id="17" name="図 16" descr="スクリーンショットの画面&#10;&#10;自動的に生成された説明">
            <a:extLst>
              <a:ext uri="{FF2B5EF4-FFF2-40B4-BE49-F238E27FC236}">
                <a16:creationId xmlns:a16="http://schemas.microsoft.com/office/drawing/2014/main" id="{55D36454-D082-4676-A68F-372B35F8A5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958" y="3658611"/>
            <a:ext cx="3468930" cy="2800014"/>
          </a:xfrm>
          <a:prstGeom prst="rect">
            <a:avLst/>
          </a:prstGeom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52411CB3-A4F2-4344-84F3-3C20FA90BAA0}"/>
              </a:ext>
            </a:extLst>
          </p:cNvPr>
          <p:cNvSpPr txBox="1"/>
          <p:nvPr/>
        </p:nvSpPr>
        <p:spPr>
          <a:xfrm>
            <a:off x="7797507" y="3905057"/>
            <a:ext cx="788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>
                <a:highlight>
                  <a:srgbClr val="00FFFF"/>
                </a:highlight>
              </a:rPr>
              <a:t>③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A96DF00C-E6DC-4564-9ADC-F93CD6634816}"/>
              </a:ext>
            </a:extLst>
          </p:cNvPr>
          <p:cNvSpPr txBox="1"/>
          <p:nvPr/>
        </p:nvSpPr>
        <p:spPr>
          <a:xfrm>
            <a:off x="431069" y="4238067"/>
            <a:ext cx="30118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これらの画面は</a:t>
            </a:r>
            <a:endParaRPr kumimoji="1" lang="en-US" altLang="ja-JP" sz="2400" dirty="0"/>
          </a:p>
          <a:p>
            <a:r>
              <a:rPr lang="en-US" altLang="ja-JP" sz="2400" dirty="0"/>
              <a:t>DEv0.71</a:t>
            </a:r>
            <a:r>
              <a:rPr lang="ja-JP" altLang="en-US" sz="2400" dirty="0"/>
              <a:t>のものです変更する可能性があります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660005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FBC7897-29B5-4977-8DAC-C5882E86E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DE</a:t>
            </a:r>
            <a:r>
              <a:rPr lang="ja-JP" altLang="en-US" dirty="0"/>
              <a:t>実践の感想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D86AA4B-5250-4A24-980B-415875FA37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ja-JP" altLang="en-US" dirty="0"/>
              <a:t>一斉授業後の学習会での使用</a:t>
            </a:r>
            <a:endParaRPr lang="en-US" altLang="ja-JP" dirty="0"/>
          </a:p>
          <a:p>
            <a:pPr lvl="1"/>
            <a:r>
              <a:rPr lang="ja-JP" altLang="en-US" dirty="0">
                <a:solidFill>
                  <a:schemeClr val="accent1">
                    <a:lumMod val="50000"/>
                  </a:schemeClr>
                </a:solidFill>
              </a:rPr>
              <a:t>低学力生徒　</a:t>
            </a:r>
            <a:r>
              <a:rPr lang="ja-JP" altLang="en-US" dirty="0"/>
              <a:t>教員が丁寧に指導</a:t>
            </a:r>
            <a:endParaRPr lang="en-US" altLang="ja-JP" dirty="0"/>
          </a:p>
          <a:p>
            <a:pPr lvl="1"/>
            <a:r>
              <a:rPr kumimoji="1" lang="ja-JP" altLang="en-US" dirty="0">
                <a:solidFill>
                  <a:schemeClr val="accent1">
                    <a:lumMod val="50000"/>
                  </a:schemeClr>
                </a:solidFill>
              </a:rPr>
              <a:t>中学力生徒　</a:t>
            </a:r>
            <a:r>
              <a:rPr kumimoji="1" lang="ja-JP" altLang="en-US" dirty="0"/>
              <a:t>できないところで教員の指導</a:t>
            </a:r>
            <a:endParaRPr kumimoji="1" lang="en-US" altLang="ja-JP" dirty="0"/>
          </a:p>
          <a:p>
            <a:pPr lvl="1"/>
            <a:r>
              <a:rPr kumimoji="1" lang="ja-JP" altLang="en-US" dirty="0">
                <a:solidFill>
                  <a:schemeClr val="accent1">
                    <a:lumMod val="50000"/>
                  </a:schemeClr>
                </a:solidFill>
              </a:rPr>
              <a:t>高学力生徒　</a:t>
            </a:r>
            <a:r>
              <a:rPr kumimoji="1" lang="ja-JP" altLang="en-US" dirty="0"/>
              <a:t>問題をどんどん解く</a:t>
            </a:r>
            <a:endParaRPr kumimoji="1" lang="en-US" altLang="ja-JP" dirty="0"/>
          </a:p>
          <a:p>
            <a:r>
              <a:rPr lang="ja-JP" altLang="en-US" dirty="0"/>
              <a:t>今後</a:t>
            </a:r>
            <a:r>
              <a:rPr kumimoji="1" lang="ja-JP" altLang="en-US" dirty="0"/>
              <a:t>活用</a:t>
            </a:r>
            <a:endParaRPr kumimoji="1" lang="en-US" altLang="ja-JP" dirty="0"/>
          </a:p>
          <a:p>
            <a:pPr lvl="1"/>
            <a:r>
              <a:rPr kumimoji="1" lang="ja-JP" altLang="en-US" dirty="0">
                <a:solidFill>
                  <a:schemeClr val="bg2">
                    <a:lumMod val="50000"/>
                  </a:schemeClr>
                </a:solidFill>
              </a:rPr>
              <a:t>学習履歴分析によってさらなる生徒理解</a:t>
            </a:r>
            <a:endParaRPr kumimoji="1" lang="en-US" altLang="ja-JP" dirty="0">
              <a:solidFill>
                <a:schemeClr val="bg2">
                  <a:lumMod val="50000"/>
                </a:schemeClr>
              </a:solidFill>
            </a:endParaRPr>
          </a:p>
          <a:p>
            <a:pPr lvl="1"/>
            <a:r>
              <a:rPr lang="ja-JP" altLang="en-US" dirty="0">
                <a:solidFill>
                  <a:schemeClr val="bg2">
                    <a:lumMod val="50000"/>
                  </a:schemeClr>
                </a:solidFill>
              </a:rPr>
              <a:t>誤答分析によって指導法の検討や効果的な問題の作成、指導の流れの開発</a:t>
            </a:r>
            <a:endParaRPr lang="en-US" altLang="ja-JP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ja-JP" altLang="en-US" dirty="0">
                <a:solidFill>
                  <a:schemeClr val="bg2">
                    <a:lumMod val="75000"/>
                  </a:schemeClr>
                </a:solidFill>
              </a:rPr>
              <a:t>愚痴　これを見た教員などの反応の違い</a:t>
            </a:r>
            <a:endParaRPr lang="en-US" altLang="ja-JP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kumimoji="1" lang="ja-JP" altLang="en-US" dirty="0">
                <a:solidFill>
                  <a:schemeClr val="tx2"/>
                </a:solidFill>
              </a:rPr>
              <a:t>結局、教員の武器であり、生徒の道具</a:t>
            </a:r>
            <a:endParaRPr kumimoji="1" lang="en-US" altLang="ja-JP" dirty="0">
              <a:solidFill>
                <a:schemeClr val="tx2"/>
              </a:solidFill>
            </a:endParaRP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45827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390</Words>
  <Application>Microsoft Office PowerPoint</Application>
  <PresentationFormat>ワイド画面</PresentationFormat>
  <Paragraphs>52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4" baseType="lpstr">
      <vt:lpstr>ＭＳ Ｐゴシック</vt:lpstr>
      <vt:lpstr>游ゴシック</vt:lpstr>
      <vt:lpstr>Arial</vt:lpstr>
      <vt:lpstr>Office テーマ</vt:lpstr>
      <vt:lpstr>茗台中の理科の授業 DE（ドリル君）開発</vt:lpstr>
      <vt:lpstr>放射線の授業</vt:lpstr>
      <vt:lpstr>授業の様子</vt:lpstr>
      <vt:lpstr>霧箱の様子</vt:lpstr>
      <vt:lpstr>DE開発について</vt:lpstr>
      <vt:lpstr>DE（ドリル君）とは</vt:lpstr>
      <vt:lpstr>DEの問題作成</vt:lpstr>
      <vt:lpstr>DE画面説明</vt:lpstr>
      <vt:lpstr>DE実践の感想</vt:lpstr>
      <vt:lpstr>DEｖ0.71とDeｖ0.73の違い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パワポ全データ</dc:title>
  <dc:creator>Hiroshi Yokoi</dc:creator>
  <cp:lastModifiedBy>Hiroshi Yokoi</cp:lastModifiedBy>
  <cp:revision>35</cp:revision>
  <dcterms:created xsi:type="dcterms:W3CDTF">2019-11-13T08:54:51Z</dcterms:created>
  <dcterms:modified xsi:type="dcterms:W3CDTF">2020-02-22T01:50:12Z</dcterms:modified>
</cp:coreProperties>
</file>