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913" r:id="rId2"/>
  </p:sldMasterIdLst>
  <p:notesMasterIdLst>
    <p:notesMasterId r:id="rId26"/>
  </p:notesMasterIdLst>
  <p:handoutMasterIdLst>
    <p:handoutMasterId r:id="rId27"/>
  </p:handoutMasterIdLst>
  <p:sldIdLst>
    <p:sldId id="927" r:id="rId3"/>
    <p:sldId id="909" r:id="rId4"/>
    <p:sldId id="903" r:id="rId5"/>
    <p:sldId id="926" r:id="rId6"/>
    <p:sldId id="925" r:id="rId7"/>
    <p:sldId id="922" r:id="rId8"/>
    <p:sldId id="923" r:id="rId9"/>
    <p:sldId id="931" r:id="rId10"/>
    <p:sldId id="818" r:id="rId11"/>
    <p:sldId id="814" r:id="rId12"/>
    <p:sldId id="815" r:id="rId13"/>
    <p:sldId id="852" r:id="rId14"/>
    <p:sldId id="859" r:id="rId15"/>
    <p:sldId id="860" r:id="rId16"/>
    <p:sldId id="865" r:id="rId17"/>
    <p:sldId id="892" r:id="rId18"/>
    <p:sldId id="893" r:id="rId19"/>
    <p:sldId id="895" r:id="rId20"/>
    <p:sldId id="894" r:id="rId21"/>
    <p:sldId id="864" r:id="rId22"/>
    <p:sldId id="928" r:id="rId23"/>
    <p:sldId id="930" r:id="rId24"/>
    <p:sldId id="929" r:id="rId25"/>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FF"/>
    <a:srgbClr val="FFCC99"/>
    <a:srgbClr val="FF9999"/>
    <a:srgbClr val="FFFFCC"/>
    <a:srgbClr val="0066FF"/>
    <a:srgbClr val="CC00FF"/>
    <a:srgbClr val="FF9966"/>
    <a:srgbClr val="FFCCCC"/>
    <a:srgbClr val="FF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6" autoAdjust="0"/>
    <p:restoredTop sz="99832" autoAdjust="0"/>
  </p:normalViewPr>
  <p:slideViewPr>
    <p:cSldViewPr snapToGrid="0">
      <p:cViewPr>
        <p:scale>
          <a:sx n="64" d="100"/>
          <a:sy n="64" d="100"/>
        </p:scale>
        <p:origin x="1076" y="-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10" Type="http://schemas.openxmlformats.org/officeDocument/2006/relationships/image" Target="../media/image24.wmf"/><Relationship Id="rId4" Type="http://schemas.openxmlformats.org/officeDocument/2006/relationships/image" Target="../media/image18.wmf"/><Relationship Id="rId9"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37.wmf"/><Relationship Id="rId18" Type="http://schemas.openxmlformats.org/officeDocument/2006/relationships/image" Target="../media/image42.wmf"/><Relationship Id="rId3" Type="http://schemas.openxmlformats.org/officeDocument/2006/relationships/image" Target="../media/image27.wmf"/><Relationship Id="rId21" Type="http://schemas.openxmlformats.org/officeDocument/2006/relationships/image" Target="../media/image45.wmf"/><Relationship Id="rId7" Type="http://schemas.openxmlformats.org/officeDocument/2006/relationships/image" Target="../media/image31.wmf"/><Relationship Id="rId12" Type="http://schemas.openxmlformats.org/officeDocument/2006/relationships/image" Target="../media/image36.wmf"/><Relationship Id="rId17" Type="http://schemas.openxmlformats.org/officeDocument/2006/relationships/image" Target="../media/image41.wmf"/><Relationship Id="rId2" Type="http://schemas.openxmlformats.org/officeDocument/2006/relationships/image" Target="../media/image26.wmf"/><Relationship Id="rId16" Type="http://schemas.openxmlformats.org/officeDocument/2006/relationships/image" Target="../media/image40.wmf"/><Relationship Id="rId20" Type="http://schemas.openxmlformats.org/officeDocument/2006/relationships/image" Target="../media/image44.wmf"/><Relationship Id="rId1" Type="http://schemas.openxmlformats.org/officeDocument/2006/relationships/image" Target="../media/image25.wmf"/><Relationship Id="rId6" Type="http://schemas.openxmlformats.org/officeDocument/2006/relationships/image" Target="../media/image30.wmf"/><Relationship Id="rId11" Type="http://schemas.openxmlformats.org/officeDocument/2006/relationships/image" Target="../media/image35.wmf"/><Relationship Id="rId5" Type="http://schemas.openxmlformats.org/officeDocument/2006/relationships/image" Target="../media/image29.wmf"/><Relationship Id="rId15" Type="http://schemas.openxmlformats.org/officeDocument/2006/relationships/image" Target="../media/image39.wmf"/><Relationship Id="rId10" Type="http://schemas.openxmlformats.org/officeDocument/2006/relationships/image" Target="../media/image34.wmf"/><Relationship Id="rId19" Type="http://schemas.openxmlformats.org/officeDocument/2006/relationships/image" Target="../media/image43.wmf"/><Relationship Id="rId4" Type="http://schemas.openxmlformats.org/officeDocument/2006/relationships/image" Target="../media/image28.wmf"/><Relationship Id="rId9" Type="http://schemas.openxmlformats.org/officeDocument/2006/relationships/image" Target="../media/image33.wmf"/><Relationship Id="rId14" Type="http://schemas.openxmlformats.org/officeDocument/2006/relationships/image" Target="../media/image38.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53.wmf"/><Relationship Id="rId13" Type="http://schemas.openxmlformats.org/officeDocument/2006/relationships/image" Target="../media/image58.wmf"/><Relationship Id="rId3" Type="http://schemas.openxmlformats.org/officeDocument/2006/relationships/image" Target="../media/image48.wmf"/><Relationship Id="rId7" Type="http://schemas.openxmlformats.org/officeDocument/2006/relationships/image" Target="../media/image52.wmf"/><Relationship Id="rId12" Type="http://schemas.openxmlformats.org/officeDocument/2006/relationships/image" Target="../media/image57.wmf"/><Relationship Id="rId17" Type="http://schemas.openxmlformats.org/officeDocument/2006/relationships/image" Target="../media/image62.wmf"/><Relationship Id="rId2" Type="http://schemas.openxmlformats.org/officeDocument/2006/relationships/image" Target="../media/image47.wmf"/><Relationship Id="rId16" Type="http://schemas.openxmlformats.org/officeDocument/2006/relationships/image" Target="../media/image61.wmf"/><Relationship Id="rId1" Type="http://schemas.openxmlformats.org/officeDocument/2006/relationships/image" Target="../media/image46.wmf"/><Relationship Id="rId6" Type="http://schemas.openxmlformats.org/officeDocument/2006/relationships/image" Target="../media/image51.wmf"/><Relationship Id="rId11" Type="http://schemas.openxmlformats.org/officeDocument/2006/relationships/image" Target="../media/image56.wmf"/><Relationship Id="rId5" Type="http://schemas.openxmlformats.org/officeDocument/2006/relationships/image" Target="../media/image50.wmf"/><Relationship Id="rId15" Type="http://schemas.openxmlformats.org/officeDocument/2006/relationships/image" Target="../media/image60.wmf"/><Relationship Id="rId10" Type="http://schemas.openxmlformats.org/officeDocument/2006/relationships/image" Target="../media/image55.wmf"/><Relationship Id="rId4" Type="http://schemas.openxmlformats.org/officeDocument/2006/relationships/image" Target="../media/image49.wmf"/><Relationship Id="rId9" Type="http://schemas.openxmlformats.org/officeDocument/2006/relationships/image" Target="../media/image54.wmf"/><Relationship Id="rId14" Type="http://schemas.openxmlformats.org/officeDocument/2006/relationships/image" Target="../media/image5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30880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289493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325108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0C1D011-6ACD-4DE3-A1C9-657EB27201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43712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3057C-36DE-4E45-9E20-10AFA340B0D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30993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0235DC-21B9-4836-97B1-0F6EE82CCB1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104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85800" y="609600"/>
            <a:ext cx="77724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6858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858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1652163-EE76-4FED-8F8A-4FECCF57175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4608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3A1AFDF-9A27-4722-B5A5-899D65C85C90}" type="slidenum">
              <a:rPr lang="en-US" altLang="ja-JP"/>
              <a:pPr>
                <a:defRPr/>
              </a:pPr>
              <a:t>‹#›</a:t>
            </a:fld>
            <a:endParaRPr lang="en-US" altLang="ja-JP"/>
          </a:p>
        </p:txBody>
      </p:sp>
    </p:spTree>
    <p:extLst>
      <p:ext uri="{BB962C8B-B14F-4D97-AF65-F5344CB8AC3E}">
        <p14:creationId xmlns:p14="http://schemas.microsoft.com/office/powerpoint/2010/main" val="2861969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6E2BD0F-DB0B-4BB6-A51A-B6E4DE037C1B}" type="slidenum">
              <a:rPr lang="en-US" altLang="ja-JP"/>
              <a:pPr>
                <a:defRPr/>
              </a:pPr>
              <a:t>‹#›</a:t>
            </a:fld>
            <a:endParaRPr lang="en-US" altLang="ja-JP"/>
          </a:p>
        </p:txBody>
      </p:sp>
    </p:spTree>
    <p:extLst>
      <p:ext uri="{BB962C8B-B14F-4D97-AF65-F5344CB8AC3E}">
        <p14:creationId xmlns:p14="http://schemas.microsoft.com/office/powerpoint/2010/main" val="19709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7066F2-5C02-4E93-87F9-76116C0406FB}" type="slidenum">
              <a:rPr lang="en-US" altLang="ja-JP"/>
              <a:pPr>
                <a:defRPr/>
              </a:pPr>
              <a:t>‹#›</a:t>
            </a:fld>
            <a:endParaRPr lang="en-US" altLang="ja-JP"/>
          </a:p>
        </p:txBody>
      </p:sp>
    </p:spTree>
    <p:extLst>
      <p:ext uri="{BB962C8B-B14F-4D97-AF65-F5344CB8AC3E}">
        <p14:creationId xmlns:p14="http://schemas.microsoft.com/office/powerpoint/2010/main" val="3124922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B71CA14-E956-466F-9A99-5254FB81E6AA}" type="slidenum">
              <a:rPr lang="en-US" altLang="ja-JP"/>
              <a:pPr>
                <a:defRPr/>
              </a:pPr>
              <a:t>‹#›</a:t>
            </a:fld>
            <a:endParaRPr lang="en-US" altLang="ja-JP"/>
          </a:p>
        </p:txBody>
      </p:sp>
    </p:spTree>
    <p:extLst>
      <p:ext uri="{BB962C8B-B14F-4D97-AF65-F5344CB8AC3E}">
        <p14:creationId xmlns:p14="http://schemas.microsoft.com/office/powerpoint/2010/main" val="2456764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6EC2B18-12EE-4BEE-AF88-41563A970D5B}" type="slidenum">
              <a:rPr lang="en-US" altLang="ja-JP"/>
              <a:pPr>
                <a:defRPr/>
              </a:pPr>
              <a:t>‹#›</a:t>
            </a:fld>
            <a:endParaRPr lang="en-US" altLang="ja-JP"/>
          </a:p>
        </p:txBody>
      </p:sp>
    </p:spTree>
    <p:extLst>
      <p:ext uri="{BB962C8B-B14F-4D97-AF65-F5344CB8AC3E}">
        <p14:creationId xmlns:p14="http://schemas.microsoft.com/office/powerpoint/2010/main" val="79874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57F53D4-391A-459C-B36B-1DBB463776E7}" type="slidenum">
              <a:rPr lang="en-US" altLang="ja-JP"/>
              <a:pPr>
                <a:defRPr/>
              </a:pPr>
              <a:t>‹#›</a:t>
            </a:fld>
            <a:endParaRPr lang="en-US" altLang="ja-JP"/>
          </a:p>
        </p:txBody>
      </p:sp>
    </p:spTree>
    <p:extLst>
      <p:ext uri="{BB962C8B-B14F-4D97-AF65-F5344CB8AC3E}">
        <p14:creationId xmlns:p14="http://schemas.microsoft.com/office/powerpoint/2010/main" val="1341161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F103EFB-5FFA-4F23-98AB-339799FB7219}" type="slidenum">
              <a:rPr lang="en-US" altLang="ja-JP"/>
              <a:pPr>
                <a:defRPr/>
              </a:pPr>
              <a:t>‹#›</a:t>
            </a:fld>
            <a:endParaRPr lang="en-US" altLang="ja-JP"/>
          </a:p>
        </p:txBody>
      </p:sp>
    </p:spTree>
    <p:extLst>
      <p:ext uri="{BB962C8B-B14F-4D97-AF65-F5344CB8AC3E}">
        <p14:creationId xmlns:p14="http://schemas.microsoft.com/office/powerpoint/2010/main" val="156354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645CCC-9486-47D9-AAE6-D46FFFF12B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718863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03E6F17-52B8-40B1-9406-EB37550670E3}" type="slidenum">
              <a:rPr lang="en-US" altLang="ja-JP"/>
              <a:pPr>
                <a:defRPr/>
              </a:pPr>
              <a:t>‹#›</a:t>
            </a:fld>
            <a:endParaRPr lang="en-US" altLang="ja-JP"/>
          </a:p>
        </p:txBody>
      </p:sp>
    </p:spTree>
    <p:extLst>
      <p:ext uri="{BB962C8B-B14F-4D97-AF65-F5344CB8AC3E}">
        <p14:creationId xmlns:p14="http://schemas.microsoft.com/office/powerpoint/2010/main" val="3794327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F443BAE-8C02-4A98-B1F5-494A28CF4D5E}" type="slidenum">
              <a:rPr lang="en-US" altLang="ja-JP"/>
              <a:pPr>
                <a:defRPr/>
              </a:pPr>
              <a:t>‹#›</a:t>
            </a:fld>
            <a:endParaRPr lang="en-US" altLang="ja-JP"/>
          </a:p>
        </p:txBody>
      </p:sp>
    </p:spTree>
    <p:extLst>
      <p:ext uri="{BB962C8B-B14F-4D97-AF65-F5344CB8AC3E}">
        <p14:creationId xmlns:p14="http://schemas.microsoft.com/office/powerpoint/2010/main" val="1410249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E54517-2084-429D-A5D0-CD6DE213CC4B}" type="slidenum">
              <a:rPr lang="en-US" altLang="ja-JP"/>
              <a:pPr>
                <a:defRPr/>
              </a:pPr>
              <a:t>‹#›</a:t>
            </a:fld>
            <a:endParaRPr lang="en-US" altLang="ja-JP"/>
          </a:p>
        </p:txBody>
      </p:sp>
    </p:spTree>
    <p:extLst>
      <p:ext uri="{BB962C8B-B14F-4D97-AF65-F5344CB8AC3E}">
        <p14:creationId xmlns:p14="http://schemas.microsoft.com/office/powerpoint/2010/main" val="2836875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C424EE2-D2AD-4C38-AE9C-9C7E4FC19D39}" type="slidenum">
              <a:rPr lang="en-US" altLang="ja-JP"/>
              <a:pPr>
                <a:defRPr/>
              </a:pPr>
              <a:t>‹#›</a:t>
            </a:fld>
            <a:endParaRPr lang="en-US" altLang="ja-JP"/>
          </a:p>
        </p:txBody>
      </p:sp>
    </p:spTree>
    <p:extLst>
      <p:ext uri="{BB962C8B-B14F-4D97-AF65-F5344CB8AC3E}">
        <p14:creationId xmlns:p14="http://schemas.microsoft.com/office/powerpoint/2010/main" val="260787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85800" y="609600"/>
            <a:ext cx="77724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6858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9812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858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4114800"/>
            <a:ext cx="38100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EE585-7EC9-4F8C-A7CE-1C30015C2BFD}" type="slidenum">
              <a:rPr lang="en-US" altLang="ja-JP"/>
              <a:pPr>
                <a:defRPr/>
              </a:pPr>
              <a:t>‹#›</a:t>
            </a:fld>
            <a:endParaRPr lang="en-US" altLang="ja-JP"/>
          </a:p>
        </p:txBody>
      </p:sp>
    </p:spTree>
    <p:extLst>
      <p:ext uri="{BB962C8B-B14F-4D97-AF65-F5344CB8AC3E}">
        <p14:creationId xmlns:p14="http://schemas.microsoft.com/office/powerpoint/2010/main" val="16363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16AC8A-CC65-4294-9E77-721E0F0330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5867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CCAFD7-3C17-4BAC-9226-F1C0771DE6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8907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06CE033-4092-48E0-8AEB-803DD3E212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3041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3F7563-A84C-4FA3-83F8-1D1AE28978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4812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8802C67-284E-4299-86AB-C66C1F9188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774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F63DD6-A43C-47F9-B1CE-5910678AB1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3567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D0F791-1A28-4A9D-B9AA-A506AFF7722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27502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i="0"/>
            </a:lvl1pPr>
          </a:lstStyle>
          <a:p>
            <a:pPr>
              <a:defRPr/>
            </a:pPr>
            <a:endParaRPr lang="en-US" altLang="ja-JP">
              <a:solidFill>
                <a:srgbClr val="000000"/>
              </a:solidFill>
              <a:ea typeface="ＭＳ Ｐゴシック" pitchFamily="50" charset="-128"/>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i="0"/>
            </a:lvl1pPr>
          </a:lstStyle>
          <a:p>
            <a:pPr algn="ctr">
              <a:defRPr/>
            </a:pPr>
            <a:endParaRPr lang="en-US" altLang="ja-JP">
              <a:solidFill>
                <a:srgbClr val="000000"/>
              </a:solidFill>
              <a:ea typeface="ＭＳ Ｐゴシック" pitchFamily="50" charset="-128"/>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i="0"/>
            </a:lvl1pPr>
          </a:lstStyle>
          <a:p>
            <a:pPr>
              <a:defRPr/>
            </a:pPr>
            <a:fld id="{9B58F3E9-6B2F-4704-8F99-ADB28401EFDF}"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108923616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i="0">
                <a:solidFill>
                  <a:srgbClr val="000000"/>
                </a:solidFill>
                <a:ea typeface="ＭＳ Ｐゴシック" pitchFamily="50" charset="-128"/>
              </a:defRPr>
            </a:lvl1pPr>
          </a:lstStyle>
          <a:p>
            <a:pPr>
              <a:defRPr/>
            </a:pPr>
            <a:endParaRPr lang="en-US" altLang="ja-JP"/>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i="0">
                <a:solidFill>
                  <a:srgbClr val="000000"/>
                </a:solidFill>
                <a:ea typeface="ＭＳ Ｐゴシック" pitchFamily="50" charset="-128"/>
              </a:defRPr>
            </a:lvl1pPr>
          </a:lstStyle>
          <a:p>
            <a:pPr algn="ctr">
              <a:defRPr/>
            </a:pPr>
            <a:endParaRPr lang="en-US" altLang="ja-JP"/>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i="0">
                <a:solidFill>
                  <a:srgbClr val="000000"/>
                </a:solidFill>
                <a:ea typeface="ＭＳ Ｐゴシック" pitchFamily="50" charset="-128"/>
              </a:defRPr>
            </a:lvl1pPr>
          </a:lstStyle>
          <a:p>
            <a:pPr>
              <a:defRPr/>
            </a:pPr>
            <a:fld id="{63FE26A7-2DA1-4C1F-A756-B0BEE37D9089}" type="slidenum">
              <a:rPr lang="en-US" altLang="ja-JP"/>
              <a:pPr>
                <a:defRPr/>
              </a:pPr>
              <a:t>‹#›</a:t>
            </a:fld>
            <a:endParaRPr lang="en-US" altLang="ja-JP"/>
          </a:p>
        </p:txBody>
      </p:sp>
    </p:spTree>
    <p:extLst>
      <p:ext uri="{BB962C8B-B14F-4D97-AF65-F5344CB8AC3E}">
        <p14:creationId xmlns:p14="http://schemas.microsoft.com/office/powerpoint/2010/main" val="3514180915"/>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hyperlink" Target="http://www.publicdomainpictures.net/view-image.php?image=71182&amp;picture=&amp;jazyk=JP" TargetMode="External"/><Relationship Id="rId2" Type="http://schemas.openxmlformats.org/officeDocument/2006/relationships/image" Target="../media/image65.jpe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16.xml"/><Relationship Id="rId1" Type="http://schemas.openxmlformats.org/officeDocument/2006/relationships/vmlDrawing" Target="../drawings/vmlDrawing6.vml"/><Relationship Id="rId6" Type="http://schemas.openxmlformats.org/officeDocument/2006/relationships/image" Target="../media/image67.wmf"/><Relationship Id="rId5" Type="http://schemas.openxmlformats.org/officeDocument/2006/relationships/oleObject" Target="../embeddings/oleObject64.bin"/><Relationship Id="rId4" Type="http://schemas.openxmlformats.org/officeDocument/2006/relationships/image" Target="../media/image66.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16.xml"/><Relationship Id="rId1" Type="http://schemas.openxmlformats.org/officeDocument/2006/relationships/vmlDrawing" Target="../drawings/vmlDrawing7.vml"/><Relationship Id="rId4" Type="http://schemas.openxmlformats.org/officeDocument/2006/relationships/image" Target="../media/image67.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3" Type="http://schemas.openxmlformats.org/officeDocument/2006/relationships/notesSlide" Target="../notesSlides/notesSlide2.xml"/><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 Type="http://schemas.openxmlformats.org/officeDocument/2006/relationships/slideLayout" Target="../slideLayouts/slideLayout4.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19" Type="http://schemas.openxmlformats.org/officeDocument/2006/relationships/image" Target="../media/image8.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3.wmf"/><Relationship Id="rId3" Type="http://schemas.openxmlformats.org/officeDocument/2006/relationships/notesSlide" Target="../notesSlides/notesSlide3.xml"/><Relationship Id="rId7" Type="http://schemas.openxmlformats.org/officeDocument/2006/relationships/image" Target="../media/image10.wmf"/><Relationship Id="rId12"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1.wmf"/><Relationship Id="rId14"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20.bin"/><Relationship Id="rId18" Type="http://schemas.openxmlformats.org/officeDocument/2006/relationships/image" Target="../media/image22.wmf"/><Relationship Id="rId3" Type="http://schemas.openxmlformats.org/officeDocument/2006/relationships/oleObject" Target="../embeddings/oleObject15.bin"/><Relationship Id="rId21" Type="http://schemas.openxmlformats.org/officeDocument/2006/relationships/oleObject" Target="../embeddings/oleObject24.bin"/><Relationship Id="rId7" Type="http://schemas.openxmlformats.org/officeDocument/2006/relationships/oleObject" Target="../embeddings/oleObject17.bin"/><Relationship Id="rId12" Type="http://schemas.openxmlformats.org/officeDocument/2006/relationships/image" Target="../media/image19.wmf"/><Relationship Id="rId17" Type="http://schemas.openxmlformats.org/officeDocument/2006/relationships/oleObject" Target="../embeddings/oleObject22.bin"/><Relationship Id="rId2" Type="http://schemas.openxmlformats.org/officeDocument/2006/relationships/slideLayout" Target="../slideLayouts/slideLayout4.xml"/><Relationship Id="rId16" Type="http://schemas.openxmlformats.org/officeDocument/2006/relationships/image" Target="../media/image21.wmf"/><Relationship Id="rId20" Type="http://schemas.openxmlformats.org/officeDocument/2006/relationships/image" Target="../media/image23.wmf"/><Relationship Id="rId1" Type="http://schemas.openxmlformats.org/officeDocument/2006/relationships/vmlDrawing" Target="../drawings/vmlDrawing3.vml"/><Relationship Id="rId6" Type="http://schemas.openxmlformats.org/officeDocument/2006/relationships/image" Target="../media/image16.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oleObject" Target="../embeddings/oleObject21.bin"/><Relationship Id="rId10" Type="http://schemas.openxmlformats.org/officeDocument/2006/relationships/image" Target="../media/image18.wmf"/><Relationship Id="rId19" Type="http://schemas.openxmlformats.org/officeDocument/2006/relationships/oleObject" Target="../embeddings/oleObject23.bin"/><Relationship Id="rId4" Type="http://schemas.openxmlformats.org/officeDocument/2006/relationships/image" Target="../media/image15.wmf"/><Relationship Id="rId9" Type="http://schemas.openxmlformats.org/officeDocument/2006/relationships/oleObject" Target="../embeddings/oleObject18.bin"/><Relationship Id="rId14" Type="http://schemas.openxmlformats.org/officeDocument/2006/relationships/image" Target="../media/image20.wmf"/><Relationship Id="rId22" Type="http://schemas.openxmlformats.org/officeDocument/2006/relationships/image" Target="../media/image24.wmf"/></Relationships>
</file>

<file path=ppt/slides/_rels/slide7.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30.bin"/><Relationship Id="rId18" Type="http://schemas.openxmlformats.org/officeDocument/2006/relationships/image" Target="../media/image32.wmf"/><Relationship Id="rId26" Type="http://schemas.openxmlformats.org/officeDocument/2006/relationships/image" Target="../media/image36.wmf"/><Relationship Id="rId39" Type="http://schemas.openxmlformats.org/officeDocument/2006/relationships/oleObject" Target="../embeddings/oleObject43.bin"/><Relationship Id="rId3" Type="http://schemas.openxmlformats.org/officeDocument/2006/relationships/oleObject" Target="../embeddings/oleObject25.bin"/><Relationship Id="rId21" Type="http://schemas.openxmlformats.org/officeDocument/2006/relationships/oleObject" Target="../embeddings/oleObject34.bin"/><Relationship Id="rId34" Type="http://schemas.openxmlformats.org/officeDocument/2006/relationships/image" Target="../media/image40.wmf"/><Relationship Id="rId42" Type="http://schemas.openxmlformats.org/officeDocument/2006/relationships/image" Target="../media/image44.wmf"/><Relationship Id="rId7" Type="http://schemas.openxmlformats.org/officeDocument/2006/relationships/oleObject" Target="../embeddings/oleObject27.bin"/><Relationship Id="rId12" Type="http://schemas.openxmlformats.org/officeDocument/2006/relationships/image" Target="../media/image29.wmf"/><Relationship Id="rId17" Type="http://schemas.openxmlformats.org/officeDocument/2006/relationships/oleObject" Target="../embeddings/oleObject32.bin"/><Relationship Id="rId25" Type="http://schemas.openxmlformats.org/officeDocument/2006/relationships/oleObject" Target="../embeddings/oleObject36.bin"/><Relationship Id="rId33" Type="http://schemas.openxmlformats.org/officeDocument/2006/relationships/oleObject" Target="../embeddings/oleObject40.bin"/><Relationship Id="rId38" Type="http://schemas.openxmlformats.org/officeDocument/2006/relationships/image" Target="../media/image42.wmf"/><Relationship Id="rId2" Type="http://schemas.openxmlformats.org/officeDocument/2006/relationships/slideLayout" Target="../slideLayouts/slideLayout4.xml"/><Relationship Id="rId16" Type="http://schemas.openxmlformats.org/officeDocument/2006/relationships/image" Target="../media/image31.wmf"/><Relationship Id="rId20" Type="http://schemas.openxmlformats.org/officeDocument/2006/relationships/image" Target="../media/image33.wmf"/><Relationship Id="rId29" Type="http://schemas.openxmlformats.org/officeDocument/2006/relationships/oleObject" Target="../embeddings/oleObject38.bin"/><Relationship Id="rId41" Type="http://schemas.openxmlformats.org/officeDocument/2006/relationships/oleObject" Target="../embeddings/oleObject44.bin"/><Relationship Id="rId1" Type="http://schemas.openxmlformats.org/officeDocument/2006/relationships/vmlDrawing" Target="../drawings/vmlDrawing4.vml"/><Relationship Id="rId6" Type="http://schemas.openxmlformats.org/officeDocument/2006/relationships/image" Target="../media/image26.wmf"/><Relationship Id="rId11" Type="http://schemas.openxmlformats.org/officeDocument/2006/relationships/oleObject" Target="../embeddings/oleObject29.bin"/><Relationship Id="rId24" Type="http://schemas.openxmlformats.org/officeDocument/2006/relationships/image" Target="../media/image35.wmf"/><Relationship Id="rId32" Type="http://schemas.openxmlformats.org/officeDocument/2006/relationships/image" Target="../media/image39.wmf"/><Relationship Id="rId37" Type="http://schemas.openxmlformats.org/officeDocument/2006/relationships/oleObject" Target="../embeddings/oleObject42.bin"/><Relationship Id="rId40" Type="http://schemas.openxmlformats.org/officeDocument/2006/relationships/image" Target="../media/image43.wmf"/><Relationship Id="rId5" Type="http://schemas.openxmlformats.org/officeDocument/2006/relationships/oleObject" Target="../embeddings/oleObject26.bin"/><Relationship Id="rId15" Type="http://schemas.openxmlformats.org/officeDocument/2006/relationships/oleObject" Target="../embeddings/oleObject31.bin"/><Relationship Id="rId23" Type="http://schemas.openxmlformats.org/officeDocument/2006/relationships/oleObject" Target="../embeddings/oleObject35.bin"/><Relationship Id="rId28" Type="http://schemas.openxmlformats.org/officeDocument/2006/relationships/image" Target="../media/image37.wmf"/><Relationship Id="rId36" Type="http://schemas.openxmlformats.org/officeDocument/2006/relationships/image" Target="../media/image41.wmf"/><Relationship Id="rId10" Type="http://schemas.openxmlformats.org/officeDocument/2006/relationships/image" Target="../media/image28.wmf"/><Relationship Id="rId19" Type="http://schemas.openxmlformats.org/officeDocument/2006/relationships/oleObject" Target="../embeddings/oleObject33.bin"/><Relationship Id="rId31" Type="http://schemas.openxmlformats.org/officeDocument/2006/relationships/oleObject" Target="../embeddings/oleObject39.bin"/><Relationship Id="rId44" Type="http://schemas.openxmlformats.org/officeDocument/2006/relationships/image" Target="../media/image45.wmf"/><Relationship Id="rId4" Type="http://schemas.openxmlformats.org/officeDocument/2006/relationships/image" Target="../media/image25.wmf"/><Relationship Id="rId9" Type="http://schemas.openxmlformats.org/officeDocument/2006/relationships/oleObject" Target="../embeddings/oleObject28.bin"/><Relationship Id="rId14" Type="http://schemas.openxmlformats.org/officeDocument/2006/relationships/image" Target="../media/image30.wmf"/><Relationship Id="rId22" Type="http://schemas.openxmlformats.org/officeDocument/2006/relationships/image" Target="../media/image34.wmf"/><Relationship Id="rId27" Type="http://schemas.openxmlformats.org/officeDocument/2006/relationships/oleObject" Target="../embeddings/oleObject37.bin"/><Relationship Id="rId30" Type="http://schemas.openxmlformats.org/officeDocument/2006/relationships/image" Target="../media/image38.wmf"/><Relationship Id="rId35" Type="http://schemas.openxmlformats.org/officeDocument/2006/relationships/oleObject" Target="../embeddings/oleObject41.bin"/><Relationship Id="rId43" Type="http://schemas.openxmlformats.org/officeDocument/2006/relationships/oleObject" Target="../embeddings/oleObject45.bin"/></Relationships>
</file>

<file path=ppt/slides/_rels/slide8.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oleObject" Target="../embeddings/oleObject51.bin"/><Relationship Id="rId18" Type="http://schemas.openxmlformats.org/officeDocument/2006/relationships/image" Target="../media/image53.wmf"/><Relationship Id="rId26" Type="http://schemas.openxmlformats.org/officeDocument/2006/relationships/image" Target="../media/image57.wmf"/><Relationship Id="rId3" Type="http://schemas.openxmlformats.org/officeDocument/2006/relationships/oleObject" Target="../embeddings/oleObject46.bin"/><Relationship Id="rId21" Type="http://schemas.openxmlformats.org/officeDocument/2006/relationships/oleObject" Target="../embeddings/oleObject55.bin"/><Relationship Id="rId34" Type="http://schemas.openxmlformats.org/officeDocument/2006/relationships/image" Target="../media/image61.wmf"/><Relationship Id="rId7" Type="http://schemas.openxmlformats.org/officeDocument/2006/relationships/oleObject" Target="../embeddings/oleObject48.bin"/><Relationship Id="rId12" Type="http://schemas.openxmlformats.org/officeDocument/2006/relationships/image" Target="../media/image50.wmf"/><Relationship Id="rId17" Type="http://schemas.openxmlformats.org/officeDocument/2006/relationships/oleObject" Target="../embeddings/oleObject53.bin"/><Relationship Id="rId25" Type="http://schemas.openxmlformats.org/officeDocument/2006/relationships/oleObject" Target="../embeddings/oleObject57.bin"/><Relationship Id="rId33" Type="http://schemas.openxmlformats.org/officeDocument/2006/relationships/oleObject" Target="../embeddings/oleObject61.bin"/><Relationship Id="rId2" Type="http://schemas.openxmlformats.org/officeDocument/2006/relationships/slideLayout" Target="../slideLayouts/slideLayout4.xml"/><Relationship Id="rId16" Type="http://schemas.openxmlformats.org/officeDocument/2006/relationships/image" Target="../media/image52.wmf"/><Relationship Id="rId20" Type="http://schemas.openxmlformats.org/officeDocument/2006/relationships/image" Target="../media/image54.wmf"/><Relationship Id="rId29" Type="http://schemas.openxmlformats.org/officeDocument/2006/relationships/oleObject" Target="../embeddings/oleObject59.bin"/><Relationship Id="rId1" Type="http://schemas.openxmlformats.org/officeDocument/2006/relationships/vmlDrawing" Target="../drawings/vmlDrawing5.vml"/><Relationship Id="rId6" Type="http://schemas.openxmlformats.org/officeDocument/2006/relationships/image" Target="../media/image47.wmf"/><Relationship Id="rId11" Type="http://schemas.openxmlformats.org/officeDocument/2006/relationships/oleObject" Target="../embeddings/oleObject50.bin"/><Relationship Id="rId24" Type="http://schemas.openxmlformats.org/officeDocument/2006/relationships/image" Target="../media/image56.wmf"/><Relationship Id="rId32" Type="http://schemas.openxmlformats.org/officeDocument/2006/relationships/image" Target="../media/image60.wmf"/><Relationship Id="rId5" Type="http://schemas.openxmlformats.org/officeDocument/2006/relationships/oleObject" Target="../embeddings/oleObject47.bin"/><Relationship Id="rId15" Type="http://schemas.openxmlformats.org/officeDocument/2006/relationships/oleObject" Target="../embeddings/oleObject52.bin"/><Relationship Id="rId23" Type="http://schemas.openxmlformats.org/officeDocument/2006/relationships/oleObject" Target="../embeddings/oleObject56.bin"/><Relationship Id="rId28" Type="http://schemas.openxmlformats.org/officeDocument/2006/relationships/image" Target="../media/image58.wmf"/><Relationship Id="rId36" Type="http://schemas.openxmlformats.org/officeDocument/2006/relationships/image" Target="../media/image62.wmf"/><Relationship Id="rId10" Type="http://schemas.openxmlformats.org/officeDocument/2006/relationships/image" Target="../media/image49.wmf"/><Relationship Id="rId19" Type="http://schemas.openxmlformats.org/officeDocument/2006/relationships/oleObject" Target="../embeddings/oleObject54.bin"/><Relationship Id="rId31" Type="http://schemas.openxmlformats.org/officeDocument/2006/relationships/oleObject" Target="../embeddings/oleObject60.bin"/><Relationship Id="rId4" Type="http://schemas.openxmlformats.org/officeDocument/2006/relationships/image" Target="../media/image46.wmf"/><Relationship Id="rId9" Type="http://schemas.openxmlformats.org/officeDocument/2006/relationships/oleObject" Target="../embeddings/oleObject49.bin"/><Relationship Id="rId14" Type="http://schemas.openxmlformats.org/officeDocument/2006/relationships/image" Target="../media/image51.wmf"/><Relationship Id="rId22" Type="http://schemas.openxmlformats.org/officeDocument/2006/relationships/image" Target="../media/image55.wmf"/><Relationship Id="rId27" Type="http://schemas.openxmlformats.org/officeDocument/2006/relationships/oleObject" Target="../embeddings/oleObject58.bin"/><Relationship Id="rId30" Type="http://schemas.openxmlformats.org/officeDocument/2006/relationships/image" Target="../media/image59.wmf"/><Relationship Id="rId35" Type="http://schemas.openxmlformats.org/officeDocument/2006/relationships/oleObject" Target="../embeddings/oleObject62.bin"/></Relationships>
</file>

<file path=ppt/slides/_rels/slide9.x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image" Target="../media/image63.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489290"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12</a:t>
            </a:r>
            <a:r>
              <a:rPr lang="ja-JP" altLang="en-US" sz="2800" dirty="0">
                <a:solidFill>
                  <a:srgbClr val="3333FF"/>
                </a:solidFill>
              </a:rPr>
              <a:t>回　剛体の釣合</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sz="2400" dirty="0"/>
              <a:t>PowerPoint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本日は、先週課題解答、復習の後、剛体の釣合のお話です。途中で班別討論を行います。</a:t>
            </a:r>
            <a:r>
              <a:rPr lang="en-US" altLang="ja-JP" sz="2400" dirty="0"/>
              <a:t>4</a:t>
            </a:r>
            <a:r>
              <a:rPr lang="ja-JP" altLang="en-US" sz="2400" dirty="0"/>
              <a:t>限目は課題演習で、レポートを提出してもらいます。講義の中で挙手やチャットで反応を求めることがありますので聞き逃さないようにしてください。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資料の公開について　スライドとレジュメは、講義</a:t>
            </a:r>
            <a:r>
              <a:rPr lang="en-US" altLang="ja-JP" sz="2400" dirty="0">
                <a:solidFill>
                  <a:srgbClr val="9933FF"/>
                </a:solidFill>
              </a:rPr>
              <a:t>2</a:t>
            </a:r>
            <a:r>
              <a:rPr lang="ja-JP" altLang="en-US" sz="2400" dirty="0">
                <a:solidFill>
                  <a:srgbClr val="9933FF"/>
                </a:solidFill>
              </a:rPr>
              <a:t>日前に公開しますが、講義当日午前</a:t>
            </a:r>
            <a:r>
              <a:rPr lang="en-US" altLang="ja-JP" sz="2400" dirty="0">
                <a:solidFill>
                  <a:srgbClr val="9933FF"/>
                </a:solidFill>
              </a:rPr>
              <a:t>0</a:t>
            </a:r>
            <a:r>
              <a:rPr lang="ja-JP" altLang="en-US" sz="2400" dirty="0">
                <a:solidFill>
                  <a:srgbClr val="9933FF"/>
                </a:solidFill>
              </a:rPr>
              <a:t>時頃にアップグレードします。ほとんど同じですが画面言語などが改良されます。できればアップグレード版をダウンロードして講義に臨むことをお勧めします。</a:t>
            </a:r>
            <a:endParaRPr lang="en-US" altLang="ja-JP" sz="2400" dirty="0">
              <a:solidFill>
                <a:srgbClr val="9933FF"/>
              </a:solidFill>
            </a:endParaRPr>
          </a:p>
        </p:txBody>
      </p:sp>
    </p:spTree>
    <p:extLst>
      <p:ext uri="{BB962C8B-B14F-4D97-AF65-F5344CB8AC3E}">
        <p14:creationId xmlns:p14="http://schemas.microsoft.com/office/powerpoint/2010/main" val="238387223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右矢印 515"/>
          <p:cNvSpPr/>
          <p:nvPr/>
        </p:nvSpPr>
        <p:spPr bwMode="auto">
          <a:xfrm>
            <a:off x="4329317" y="118073"/>
            <a:ext cx="294688" cy="276289"/>
          </a:xfrm>
          <a:prstGeom prst="rightArrow">
            <a:avLst>
              <a:gd name="adj1" fmla="val 50000"/>
              <a:gd name="adj2" fmla="val 70582"/>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517" name="右矢印 516"/>
          <p:cNvSpPr/>
          <p:nvPr/>
        </p:nvSpPr>
        <p:spPr bwMode="auto">
          <a:xfrm>
            <a:off x="6556812" y="599108"/>
            <a:ext cx="294688" cy="276289"/>
          </a:xfrm>
          <a:prstGeom prst="rightArrow">
            <a:avLst>
              <a:gd name="adj1" fmla="val 50000"/>
              <a:gd name="adj2" fmla="val 70582"/>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519" name="右矢印 518"/>
          <p:cNvSpPr/>
          <p:nvPr/>
        </p:nvSpPr>
        <p:spPr bwMode="auto">
          <a:xfrm rot="5400000">
            <a:off x="6778551" y="1748247"/>
            <a:ext cx="294688" cy="276289"/>
          </a:xfrm>
          <a:prstGeom prst="rightArrow">
            <a:avLst>
              <a:gd name="adj1" fmla="val 50000"/>
              <a:gd name="adj2" fmla="val 70582"/>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518" name="右矢印 517"/>
          <p:cNvSpPr/>
          <p:nvPr/>
        </p:nvSpPr>
        <p:spPr bwMode="auto">
          <a:xfrm rot="5400000">
            <a:off x="6526476" y="1088281"/>
            <a:ext cx="1595313" cy="276820"/>
          </a:xfrm>
          <a:prstGeom prst="rightArrow">
            <a:avLst>
              <a:gd name="adj1" fmla="val 50000"/>
              <a:gd name="adj2" fmla="val 70582"/>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288" name="Rectangle 4"/>
          <p:cNvSpPr>
            <a:spLocks noChangeArrowheads="1"/>
          </p:cNvSpPr>
          <p:nvPr/>
        </p:nvSpPr>
        <p:spPr bwMode="auto">
          <a:xfrm>
            <a:off x="0" y="0"/>
            <a:ext cx="901700" cy="519113"/>
          </a:xfrm>
          <a:prstGeom prst="rect">
            <a:avLst/>
          </a:prstGeom>
          <a:noFill/>
          <a:ln w="9525">
            <a:noFill/>
            <a:miter lim="800000"/>
            <a:headEnd/>
            <a:tailEnd/>
          </a:ln>
        </p:spPr>
        <p:txBody>
          <a:bodyPr>
            <a:spAutoFit/>
          </a:bodyPr>
          <a:lstStyle/>
          <a:p>
            <a:pPr>
              <a:defRPr/>
            </a:pPr>
            <a:r>
              <a:rPr lang="ja-JP" altLang="en-US" b="1" dirty="0">
                <a:solidFill>
                  <a:srgbClr val="2D2DB9"/>
                </a:solidFill>
                <a:ea typeface="ＭＳ Ｐゴシック" pitchFamily="50" charset="-128"/>
              </a:rPr>
              <a:t>釣合</a:t>
            </a:r>
          </a:p>
        </p:txBody>
      </p:sp>
      <p:sp>
        <p:nvSpPr>
          <p:cNvPr id="289" name="Rectangle 5"/>
          <p:cNvSpPr>
            <a:spLocks noChangeArrowheads="1"/>
          </p:cNvSpPr>
          <p:nvPr/>
        </p:nvSpPr>
        <p:spPr bwMode="auto">
          <a:xfrm>
            <a:off x="868363" y="0"/>
            <a:ext cx="36631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物体のどの部分も静止</a:t>
            </a:r>
            <a:endParaRPr lang="en-US" altLang="ja-JP" dirty="0">
              <a:solidFill>
                <a:srgbClr val="000000"/>
              </a:solidFill>
              <a:ea typeface="ＭＳ Ｐゴシック" pitchFamily="50" charset="-128"/>
            </a:endParaRPr>
          </a:p>
        </p:txBody>
      </p:sp>
      <p:sp>
        <p:nvSpPr>
          <p:cNvPr id="290" name="Rectangle 6"/>
          <p:cNvSpPr>
            <a:spLocks noChangeArrowheads="1"/>
          </p:cNvSpPr>
          <p:nvPr/>
        </p:nvSpPr>
        <p:spPr bwMode="auto">
          <a:xfrm>
            <a:off x="4178300" y="0"/>
            <a:ext cx="2451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a:t>
            </a:r>
            <a:r>
              <a:rPr lang="ja-JP" altLang="en-US">
                <a:solidFill>
                  <a:srgbClr val="000000"/>
                </a:solidFill>
                <a:ea typeface="ＭＳ Ｐゴシック" pitchFamily="50" charset="-128"/>
              </a:rPr>
              <a:t>力の総和</a:t>
            </a:r>
            <a:r>
              <a:rPr lang="en-US" altLang="ja-JP">
                <a:solidFill>
                  <a:srgbClr val="000000"/>
                </a:solidFill>
                <a:ea typeface="ＭＳ Ｐゴシック" pitchFamily="50" charset="-128"/>
              </a:rPr>
              <a:t>=0</a:t>
            </a:r>
          </a:p>
        </p:txBody>
      </p:sp>
      <p:sp>
        <p:nvSpPr>
          <p:cNvPr id="291" name="Rectangle 7"/>
          <p:cNvSpPr>
            <a:spLocks noChangeArrowheads="1"/>
          </p:cNvSpPr>
          <p:nvPr/>
        </p:nvSpPr>
        <p:spPr bwMode="auto">
          <a:xfrm>
            <a:off x="0" y="504825"/>
            <a:ext cx="3935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作用反作用の法則により</a:t>
            </a:r>
          </a:p>
        </p:txBody>
      </p:sp>
      <p:sp>
        <p:nvSpPr>
          <p:cNvPr id="292" name="Rectangle 8"/>
          <p:cNvSpPr>
            <a:spLocks noChangeArrowheads="1"/>
          </p:cNvSpPr>
          <p:nvPr/>
        </p:nvSpPr>
        <p:spPr bwMode="auto">
          <a:xfrm>
            <a:off x="4081463" y="504825"/>
            <a:ext cx="236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内力の総和</a:t>
            </a:r>
            <a:r>
              <a:rPr lang="en-US" altLang="ja-JP" dirty="0">
                <a:solidFill>
                  <a:srgbClr val="000000"/>
                </a:solidFill>
                <a:ea typeface="ＭＳ Ｐゴシック" pitchFamily="50" charset="-128"/>
              </a:rPr>
              <a:t>=0</a:t>
            </a:r>
          </a:p>
        </p:txBody>
      </p:sp>
      <p:sp>
        <p:nvSpPr>
          <p:cNvPr id="293" name="Rectangle 9"/>
          <p:cNvSpPr>
            <a:spLocks noChangeArrowheads="1"/>
          </p:cNvSpPr>
          <p:nvPr/>
        </p:nvSpPr>
        <p:spPr bwMode="auto">
          <a:xfrm>
            <a:off x="0" y="960438"/>
            <a:ext cx="7591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9900CC"/>
                </a:solidFill>
                <a:ea typeface="ＭＳ Ｐゴシック" pitchFamily="50" charset="-128"/>
              </a:rPr>
              <a:t>内力とその反作用は同一直線上にあるものとする</a:t>
            </a:r>
          </a:p>
        </p:txBody>
      </p:sp>
      <p:sp>
        <p:nvSpPr>
          <p:cNvPr id="294" name="Rectangle 10"/>
          <p:cNvSpPr>
            <a:spLocks noChangeArrowheads="1"/>
          </p:cNvSpPr>
          <p:nvPr/>
        </p:nvSpPr>
        <p:spPr bwMode="auto">
          <a:xfrm>
            <a:off x="4945415" y="1403350"/>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dirty="0">
                <a:solidFill>
                  <a:srgbClr val="9900CC"/>
                </a:solidFill>
                <a:ea typeface="ＭＳ Ｐゴシック" pitchFamily="50" charset="-128"/>
              </a:rPr>
              <a:t>内力によるトルクの総和</a:t>
            </a:r>
            <a:r>
              <a:rPr lang="en-US" altLang="ja-JP" dirty="0">
                <a:solidFill>
                  <a:srgbClr val="9900CC"/>
                </a:solidFill>
                <a:ea typeface="ＭＳ Ｐゴシック" pitchFamily="50" charset="-128"/>
              </a:rPr>
              <a:t>=0</a:t>
            </a:r>
          </a:p>
        </p:txBody>
      </p:sp>
      <p:sp>
        <p:nvSpPr>
          <p:cNvPr id="295" name="Rectangle 12"/>
          <p:cNvSpPr>
            <a:spLocks noChangeArrowheads="1"/>
          </p:cNvSpPr>
          <p:nvPr/>
        </p:nvSpPr>
        <p:spPr bwMode="auto">
          <a:xfrm>
            <a:off x="2025650" y="2501700"/>
            <a:ext cx="4398963" cy="946150"/>
          </a:xfrm>
          <a:prstGeom prst="rect">
            <a:avLst/>
          </a:prstGeom>
          <a:noFill/>
          <a:ln w="2857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296" name="AutoShape 62"/>
          <p:cNvSpPr>
            <a:spLocks noChangeArrowheads="1"/>
          </p:cNvSpPr>
          <p:nvPr/>
        </p:nvSpPr>
        <p:spPr bwMode="auto">
          <a:xfrm>
            <a:off x="60325" y="2511225"/>
            <a:ext cx="1874838" cy="931863"/>
          </a:xfrm>
          <a:prstGeom prst="roundRect">
            <a:avLst>
              <a:gd name="adj" fmla="val 25486"/>
            </a:avLst>
          </a:prstGeom>
          <a:solidFill>
            <a:srgbClr val="FFFF99"/>
          </a:solidFill>
          <a:ln w="19050" algn="ctr">
            <a:solidFill>
              <a:srgbClr val="FF9966"/>
            </a:solidFill>
            <a:round/>
            <a:headEnd/>
            <a:tailEnd/>
          </a:ln>
        </p:spPr>
        <p:txBody>
          <a:bodyPr wrap="none" anchor="ctr"/>
          <a:lstStyle/>
          <a:p>
            <a:pPr>
              <a:lnSpc>
                <a:spcPts val="2800"/>
              </a:lnSpc>
            </a:pPr>
            <a:r>
              <a:rPr lang="ja-JP" altLang="en-US" dirty="0">
                <a:solidFill>
                  <a:srgbClr val="C00000"/>
                </a:solidFill>
                <a:ea typeface="ＭＳ Ｐゴシック" pitchFamily="50" charset="-128"/>
              </a:rPr>
              <a:t>釣合の</a:t>
            </a:r>
          </a:p>
          <a:p>
            <a:pPr>
              <a:lnSpc>
                <a:spcPts val="2800"/>
              </a:lnSpc>
            </a:pPr>
            <a:r>
              <a:rPr lang="en-US" altLang="ja-JP" dirty="0">
                <a:solidFill>
                  <a:srgbClr val="C00000"/>
                </a:solidFill>
                <a:ea typeface="ＭＳ Ｐゴシック" pitchFamily="50" charset="-128"/>
              </a:rPr>
              <a:t>(</a:t>
            </a:r>
            <a:r>
              <a:rPr lang="ja-JP" altLang="en-US" dirty="0">
                <a:solidFill>
                  <a:srgbClr val="C00000"/>
                </a:solidFill>
                <a:ea typeface="ＭＳ Ｐゴシック" pitchFamily="50" charset="-128"/>
              </a:rPr>
              <a:t>必要</a:t>
            </a:r>
            <a:r>
              <a:rPr lang="en-US" altLang="ja-JP" dirty="0">
                <a:solidFill>
                  <a:srgbClr val="C00000"/>
                </a:solidFill>
                <a:ea typeface="ＭＳ Ｐゴシック" pitchFamily="50" charset="-128"/>
              </a:rPr>
              <a:t>)</a:t>
            </a:r>
            <a:r>
              <a:rPr lang="ja-JP" altLang="en-US" dirty="0">
                <a:solidFill>
                  <a:srgbClr val="C00000"/>
                </a:solidFill>
                <a:ea typeface="ＭＳ Ｐゴシック" pitchFamily="50" charset="-128"/>
              </a:rPr>
              <a:t>条件</a:t>
            </a:r>
          </a:p>
        </p:txBody>
      </p:sp>
      <p:sp>
        <p:nvSpPr>
          <p:cNvPr id="297" name="AutoShape 62"/>
          <p:cNvSpPr>
            <a:spLocks noChangeArrowheads="1"/>
          </p:cNvSpPr>
          <p:nvPr/>
        </p:nvSpPr>
        <p:spPr bwMode="auto">
          <a:xfrm>
            <a:off x="6496050" y="2506463"/>
            <a:ext cx="2517775" cy="923925"/>
          </a:xfrm>
          <a:prstGeom prst="roundRect">
            <a:avLst>
              <a:gd name="adj" fmla="val 26144"/>
            </a:avLst>
          </a:prstGeom>
          <a:solidFill>
            <a:srgbClr val="FFFF99"/>
          </a:solidFill>
          <a:ln w="19050" algn="ctr">
            <a:solidFill>
              <a:srgbClr val="FF9966"/>
            </a:solidFill>
            <a:round/>
            <a:headEnd/>
            <a:tailEnd/>
          </a:ln>
        </p:spPr>
        <p:txBody>
          <a:bodyPr wrap="none" anchor="ctr"/>
          <a:lstStyle/>
          <a:p>
            <a:pPr algn="ctr">
              <a:spcBef>
                <a:spcPct val="0"/>
              </a:spcBef>
            </a:pPr>
            <a:r>
              <a:rPr lang="ja-JP" altLang="en-US" dirty="0">
                <a:solidFill>
                  <a:srgbClr val="C00000"/>
                </a:solidFill>
                <a:ea typeface="ＭＳ Ｐゴシック" pitchFamily="50" charset="-128"/>
              </a:rPr>
              <a:t>物体が剛体なら</a:t>
            </a:r>
          </a:p>
          <a:p>
            <a:pPr algn="ctr">
              <a:spcBef>
                <a:spcPct val="0"/>
              </a:spcBef>
            </a:pPr>
            <a:r>
              <a:rPr lang="ja-JP" altLang="en-US" dirty="0">
                <a:solidFill>
                  <a:srgbClr val="C00000"/>
                </a:solidFill>
                <a:ea typeface="ＭＳ Ｐゴシック" pitchFamily="50" charset="-128"/>
              </a:rPr>
              <a:t>必要十分条件</a:t>
            </a:r>
          </a:p>
        </p:txBody>
      </p:sp>
      <p:sp>
        <p:nvSpPr>
          <p:cNvPr id="298" name="Rectangle 6"/>
          <p:cNvSpPr>
            <a:spLocks noChangeArrowheads="1"/>
          </p:cNvSpPr>
          <p:nvPr/>
        </p:nvSpPr>
        <p:spPr bwMode="auto">
          <a:xfrm>
            <a:off x="6351588" y="0"/>
            <a:ext cx="2792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9900CC"/>
                </a:solidFill>
                <a:ea typeface="ＭＳ Ｐゴシック" pitchFamily="50" charset="-128"/>
              </a:rPr>
              <a:t>, </a:t>
            </a:r>
            <a:r>
              <a:rPr lang="ja-JP" altLang="en-US" dirty="0">
                <a:solidFill>
                  <a:srgbClr val="9900CC"/>
                </a:solidFill>
                <a:ea typeface="ＭＳ Ｐゴシック" pitchFamily="50" charset="-128"/>
              </a:rPr>
              <a:t> トルクの総和</a:t>
            </a:r>
            <a:r>
              <a:rPr lang="en-US" altLang="ja-JP" dirty="0">
                <a:solidFill>
                  <a:srgbClr val="9900CC"/>
                </a:solidFill>
                <a:ea typeface="ＭＳ Ｐゴシック" pitchFamily="50" charset="-128"/>
              </a:rPr>
              <a:t>=0</a:t>
            </a:r>
          </a:p>
        </p:txBody>
      </p:sp>
      <p:sp>
        <p:nvSpPr>
          <p:cNvPr id="299" name="Rectangle 8"/>
          <p:cNvSpPr>
            <a:spLocks noChangeArrowheads="1"/>
          </p:cNvSpPr>
          <p:nvPr/>
        </p:nvSpPr>
        <p:spPr bwMode="auto">
          <a:xfrm>
            <a:off x="6782456" y="493713"/>
            <a:ext cx="23615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a:t>
            </a:r>
            <a:r>
              <a:rPr lang="en-US" altLang="ja-JP" dirty="0">
                <a:solidFill>
                  <a:srgbClr val="000000"/>
                </a:solidFill>
                <a:ea typeface="ＭＳ Ｐゴシック" pitchFamily="50" charset="-128"/>
              </a:rPr>
              <a:t>=0</a:t>
            </a:r>
          </a:p>
        </p:txBody>
      </p:sp>
      <p:sp>
        <p:nvSpPr>
          <p:cNvPr id="300" name="Rectangle 8"/>
          <p:cNvSpPr>
            <a:spLocks noChangeArrowheads="1"/>
          </p:cNvSpPr>
          <p:nvPr/>
        </p:nvSpPr>
        <p:spPr bwMode="auto">
          <a:xfrm>
            <a:off x="4945415" y="1871663"/>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9900CC"/>
                </a:solidFill>
                <a:ea typeface="ＭＳ Ｐゴシック" pitchFamily="50" charset="-128"/>
              </a:rPr>
              <a:t>外力によるトルク</a:t>
            </a:r>
            <a:r>
              <a:rPr lang="ja-JP" altLang="en-US" dirty="0">
                <a:solidFill>
                  <a:srgbClr val="9900CC"/>
                </a:solidFill>
                <a:ea typeface="ＭＳ Ｐゴシック" pitchFamily="50" charset="-128"/>
              </a:rPr>
              <a:t>の総和</a:t>
            </a:r>
            <a:r>
              <a:rPr lang="en-US" altLang="ja-JP" dirty="0">
                <a:solidFill>
                  <a:srgbClr val="9900CC"/>
                </a:solidFill>
                <a:ea typeface="ＭＳ Ｐゴシック" pitchFamily="50" charset="-128"/>
              </a:rPr>
              <a:t>=0</a:t>
            </a:r>
          </a:p>
        </p:txBody>
      </p:sp>
      <p:sp>
        <p:nvSpPr>
          <p:cNvPr id="301" name="Rectangle 3"/>
          <p:cNvSpPr>
            <a:spLocks noChangeArrowheads="1"/>
          </p:cNvSpPr>
          <p:nvPr/>
        </p:nvSpPr>
        <p:spPr bwMode="auto">
          <a:xfrm>
            <a:off x="2047875" y="2462013"/>
            <a:ext cx="309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302" name="Rectangle 3"/>
          <p:cNvSpPr>
            <a:spLocks noChangeArrowheads="1"/>
          </p:cNvSpPr>
          <p:nvPr/>
        </p:nvSpPr>
        <p:spPr bwMode="auto">
          <a:xfrm>
            <a:off x="2036763" y="2936675"/>
            <a:ext cx="435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外力によるトルク</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303" name="AutoShape 10"/>
          <p:cNvSpPr>
            <a:spLocks noChangeArrowheads="1"/>
          </p:cNvSpPr>
          <p:nvPr/>
        </p:nvSpPr>
        <p:spPr bwMode="auto">
          <a:xfrm>
            <a:off x="6826250" y="519113"/>
            <a:ext cx="2317750"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304" name="Line 11"/>
          <p:cNvSpPr>
            <a:spLocks noChangeShapeType="1"/>
          </p:cNvSpPr>
          <p:nvPr/>
        </p:nvSpPr>
        <p:spPr bwMode="auto">
          <a:xfrm flipH="1">
            <a:off x="4002088" y="996950"/>
            <a:ext cx="3917950" cy="150812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305" name="AutoShape 10"/>
          <p:cNvSpPr>
            <a:spLocks noChangeArrowheads="1"/>
          </p:cNvSpPr>
          <p:nvPr/>
        </p:nvSpPr>
        <p:spPr bwMode="auto">
          <a:xfrm>
            <a:off x="4949825" y="1906588"/>
            <a:ext cx="4160837"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306" name="Line 11"/>
          <p:cNvSpPr>
            <a:spLocks noChangeShapeType="1"/>
          </p:cNvSpPr>
          <p:nvPr/>
        </p:nvSpPr>
        <p:spPr bwMode="auto">
          <a:xfrm flipH="1">
            <a:off x="4532996" y="2372810"/>
            <a:ext cx="1543713" cy="63299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462" name="AutoShape 3"/>
          <p:cNvSpPr>
            <a:spLocks noChangeArrowheads="1"/>
          </p:cNvSpPr>
          <p:nvPr/>
        </p:nvSpPr>
        <p:spPr bwMode="auto">
          <a:xfrm>
            <a:off x="4051139" y="0"/>
            <a:ext cx="2511707" cy="1018572"/>
          </a:xfrm>
          <a:prstGeom prst="roundRect">
            <a:avLst>
              <a:gd name="adj" fmla="val 20877"/>
            </a:avLst>
          </a:prstGeom>
          <a:noFill/>
          <a:ln w="19050" algn="ctr">
            <a:solidFill>
              <a:srgbClr val="33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6" name="正方形/長方形 5"/>
          <p:cNvSpPr/>
          <p:nvPr/>
        </p:nvSpPr>
        <p:spPr>
          <a:xfrm>
            <a:off x="6413620" y="510641"/>
            <a:ext cx="543739" cy="523220"/>
          </a:xfrm>
          <a:prstGeom prst="rect">
            <a:avLst/>
          </a:prstGeom>
        </p:spPr>
        <p:txBody>
          <a:bodyPr wrap="none">
            <a:spAutoFit/>
          </a:bodyPr>
          <a:lstStyle/>
          <a:p>
            <a:pPr algn="ctr"/>
            <a:r>
              <a:rPr lang="ja-JP" altLang="en-US"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465" name="AutoShape 3"/>
          <p:cNvSpPr>
            <a:spLocks noChangeArrowheads="1"/>
          </p:cNvSpPr>
          <p:nvPr/>
        </p:nvSpPr>
        <p:spPr bwMode="auto">
          <a:xfrm>
            <a:off x="6632293" y="46296"/>
            <a:ext cx="2511707" cy="439839"/>
          </a:xfrm>
          <a:prstGeom prst="roundRect">
            <a:avLst>
              <a:gd name="adj" fmla="val 37200"/>
            </a:avLst>
          </a:prstGeom>
          <a:noFill/>
          <a:ln w="19050" algn="ctr">
            <a:solidFill>
              <a:srgbClr val="33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466" name="AutoShape 3"/>
          <p:cNvSpPr>
            <a:spLocks noChangeArrowheads="1"/>
          </p:cNvSpPr>
          <p:nvPr/>
        </p:nvSpPr>
        <p:spPr bwMode="auto">
          <a:xfrm>
            <a:off x="4933182" y="1431503"/>
            <a:ext cx="4153358" cy="432923"/>
          </a:xfrm>
          <a:prstGeom prst="roundRect">
            <a:avLst>
              <a:gd name="adj" fmla="val 37335"/>
            </a:avLst>
          </a:prstGeom>
          <a:noFill/>
          <a:ln w="19050" algn="ctr">
            <a:solidFill>
              <a:srgbClr val="33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7" name="正方形/長方形 6"/>
          <p:cNvSpPr/>
          <p:nvPr/>
        </p:nvSpPr>
        <p:spPr>
          <a:xfrm>
            <a:off x="4530153" y="1864300"/>
            <a:ext cx="543739" cy="523220"/>
          </a:xfrm>
          <a:prstGeom prst="rect">
            <a:avLst/>
          </a:prstGeom>
        </p:spPr>
        <p:txBody>
          <a:bodyPr wrap="none">
            <a:spAutoFit/>
          </a:bodyPr>
          <a:lstStyle/>
          <a:p>
            <a:pPr algn="ctr"/>
            <a:r>
              <a:rPr lang="ja-JP" altLang="en-US" dirty="0">
                <a:solidFill>
                  <a:srgbClr val="9900CC"/>
                </a:solidFill>
                <a:ea typeface="ＭＳ Ｐゴシック" pitchFamily="50" charset="-128"/>
              </a:rPr>
              <a:t>∴</a:t>
            </a:r>
            <a:endParaRPr lang="ja-JP" altLang="en-US" i="1" dirty="0">
              <a:solidFill>
                <a:srgbClr val="000000"/>
              </a:solidFill>
              <a:ea typeface="ＭＳ Ｐゴシック" pitchFamily="50" charset="-128"/>
            </a:endParaRPr>
          </a:p>
        </p:txBody>
      </p:sp>
      <p:sp>
        <p:nvSpPr>
          <p:cNvPr id="467" name="AutoShape 10"/>
          <p:cNvSpPr>
            <a:spLocks noChangeArrowheads="1"/>
          </p:cNvSpPr>
          <p:nvPr/>
        </p:nvSpPr>
        <p:spPr bwMode="auto">
          <a:xfrm>
            <a:off x="6838125" y="507238"/>
            <a:ext cx="2317750"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468" name="AutoShape 10"/>
          <p:cNvSpPr>
            <a:spLocks noChangeArrowheads="1"/>
          </p:cNvSpPr>
          <p:nvPr/>
        </p:nvSpPr>
        <p:spPr bwMode="auto">
          <a:xfrm>
            <a:off x="5009203" y="1918464"/>
            <a:ext cx="4134797"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469" name="AutoShape 10"/>
          <p:cNvSpPr>
            <a:spLocks noChangeArrowheads="1"/>
          </p:cNvSpPr>
          <p:nvPr/>
        </p:nvSpPr>
        <p:spPr bwMode="auto">
          <a:xfrm>
            <a:off x="4569938" y="0"/>
            <a:ext cx="4574061"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470" name="AutoShape 3"/>
          <p:cNvSpPr>
            <a:spLocks noChangeArrowheads="1"/>
          </p:cNvSpPr>
          <p:nvPr/>
        </p:nvSpPr>
        <p:spPr bwMode="auto">
          <a:xfrm>
            <a:off x="951680" y="0"/>
            <a:ext cx="3406564" cy="451262"/>
          </a:xfrm>
          <a:prstGeom prst="roundRect">
            <a:avLst>
              <a:gd name="adj" fmla="val 36667"/>
            </a:avLst>
          </a:prstGeom>
          <a:noFill/>
          <a:ln w="19050" algn="ctr">
            <a:solidFill>
              <a:srgbClr val="33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493" name="Oval 57"/>
          <p:cNvSpPr>
            <a:spLocks noChangeArrowheads="1"/>
          </p:cNvSpPr>
          <p:nvPr/>
        </p:nvSpPr>
        <p:spPr bwMode="auto">
          <a:xfrm>
            <a:off x="1207612" y="1563783"/>
            <a:ext cx="177488" cy="17683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497" name="Oval 143"/>
          <p:cNvSpPr>
            <a:spLocks noChangeArrowheads="1"/>
          </p:cNvSpPr>
          <p:nvPr/>
        </p:nvSpPr>
        <p:spPr bwMode="auto">
          <a:xfrm>
            <a:off x="1818115" y="1571474"/>
            <a:ext cx="139695" cy="13292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498" name="Line 198"/>
          <p:cNvSpPr>
            <a:spLocks noChangeShapeType="1"/>
          </p:cNvSpPr>
          <p:nvPr/>
        </p:nvSpPr>
        <p:spPr bwMode="auto">
          <a:xfrm>
            <a:off x="1877373" y="1637924"/>
            <a:ext cx="549352" cy="0"/>
          </a:xfrm>
          <a:prstGeom prst="line">
            <a:avLst/>
          </a:prstGeom>
          <a:noFill/>
          <a:ln w="57150">
            <a:solidFill>
              <a:schemeClr val="accent6"/>
            </a:solidFill>
            <a:round/>
            <a:headEnd/>
            <a:tailEnd type="triangle" w="med" len="med"/>
          </a:ln>
        </p:spPr>
        <p:txBody>
          <a:bodyPr/>
          <a:lstStyle/>
          <a:p>
            <a:pPr algn="ctr">
              <a:defRPr/>
            </a:pPr>
            <a:endParaRPr lang="ja-JP" altLang="en-US" i="1">
              <a:solidFill>
                <a:srgbClr val="000000"/>
              </a:solidFill>
              <a:ea typeface="ＭＳ Ｐゴシック" pitchFamily="50" charset="-128"/>
            </a:endParaRPr>
          </a:p>
        </p:txBody>
      </p:sp>
      <p:sp>
        <p:nvSpPr>
          <p:cNvPr id="499" name="Line 199"/>
          <p:cNvSpPr>
            <a:spLocks noChangeShapeType="1"/>
          </p:cNvSpPr>
          <p:nvPr/>
        </p:nvSpPr>
        <p:spPr bwMode="auto">
          <a:xfrm flipV="1">
            <a:off x="726262" y="1652335"/>
            <a:ext cx="561474" cy="1"/>
          </a:xfrm>
          <a:prstGeom prst="line">
            <a:avLst/>
          </a:prstGeom>
          <a:noFill/>
          <a:ln w="57150">
            <a:solidFill>
              <a:schemeClr val="accent6"/>
            </a:solidFill>
            <a:round/>
            <a:headEnd type="triangle" w="med" len="med"/>
            <a:tailEnd/>
          </a:ln>
        </p:spPr>
        <p:txBody>
          <a:bodyPr/>
          <a:lstStyle/>
          <a:p>
            <a:pPr algn="ctr">
              <a:defRPr/>
            </a:pPr>
            <a:endParaRPr lang="ja-JP" altLang="en-US" i="1">
              <a:solidFill>
                <a:srgbClr val="000000"/>
              </a:solidFill>
              <a:ea typeface="ＭＳ Ｐゴシック" pitchFamily="50" charset="-128"/>
            </a:endParaRPr>
          </a:p>
        </p:txBody>
      </p:sp>
      <p:sp>
        <p:nvSpPr>
          <p:cNvPr id="500" name="Oval 143"/>
          <p:cNvSpPr>
            <a:spLocks noChangeArrowheads="1"/>
          </p:cNvSpPr>
          <p:nvPr/>
        </p:nvSpPr>
        <p:spPr bwMode="auto">
          <a:xfrm>
            <a:off x="1748939" y="2132608"/>
            <a:ext cx="91090" cy="84254"/>
          </a:xfrm>
          <a:prstGeom prst="ellipse">
            <a:avLst/>
          </a:prstGeom>
          <a:solidFill>
            <a:srgbClr val="CC00CC"/>
          </a:solidFill>
          <a:ln w="3175">
            <a:solidFill>
              <a:srgbClr val="CC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501" name="AutoShape 126"/>
          <p:cNvSpPr>
            <a:spLocks noChangeArrowheads="1"/>
          </p:cNvSpPr>
          <p:nvPr/>
        </p:nvSpPr>
        <p:spPr bwMode="auto">
          <a:xfrm flipH="1">
            <a:off x="733825" y="1658749"/>
            <a:ext cx="1045909" cy="513509"/>
          </a:xfrm>
          <a:prstGeom prst="parallelogram">
            <a:avLst>
              <a:gd name="adj" fmla="val 92824"/>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502" name="AutoShape 126"/>
          <p:cNvSpPr>
            <a:spLocks noChangeArrowheads="1"/>
          </p:cNvSpPr>
          <p:nvPr/>
        </p:nvSpPr>
        <p:spPr bwMode="auto">
          <a:xfrm>
            <a:off x="1794077" y="1643880"/>
            <a:ext cx="636889" cy="537299"/>
          </a:xfrm>
          <a:prstGeom prst="parallelogram">
            <a:avLst>
              <a:gd name="adj" fmla="val 1696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8" name="正方形/長方形 7"/>
          <p:cNvSpPr/>
          <p:nvPr/>
        </p:nvSpPr>
        <p:spPr>
          <a:xfrm>
            <a:off x="0" y="1413636"/>
            <a:ext cx="800219"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作用</a:t>
            </a:r>
            <a:endParaRPr lang="ja-JP" altLang="en-US" sz="2400" i="1" dirty="0">
              <a:solidFill>
                <a:srgbClr val="00CC99">
                  <a:lumMod val="75000"/>
                </a:srgbClr>
              </a:solidFill>
              <a:ea typeface="ＭＳ Ｐゴシック" pitchFamily="50" charset="-128"/>
            </a:endParaRPr>
          </a:p>
        </p:txBody>
      </p:sp>
      <p:sp>
        <p:nvSpPr>
          <p:cNvPr id="503" name="正方形/長方形 502"/>
          <p:cNvSpPr/>
          <p:nvPr/>
        </p:nvSpPr>
        <p:spPr>
          <a:xfrm>
            <a:off x="2316521" y="1402062"/>
            <a:ext cx="1107996"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反作用</a:t>
            </a:r>
            <a:endParaRPr lang="ja-JP" altLang="en-US" sz="2400" i="1" dirty="0">
              <a:solidFill>
                <a:srgbClr val="00CC99">
                  <a:lumMod val="75000"/>
                </a:srgbClr>
              </a:solidFill>
              <a:ea typeface="ＭＳ Ｐゴシック" pitchFamily="50" charset="-128"/>
            </a:endParaRPr>
          </a:p>
        </p:txBody>
      </p:sp>
      <p:sp>
        <p:nvSpPr>
          <p:cNvPr id="504" name="正方形/長方形 503"/>
          <p:cNvSpPr/>
          <p:nvPr/>
        </p:nvSpPr>
        <p:spPr>
          <a:xfrm>
            <a:off x="553766" y="1763644"/>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505" name="正方形/長方形 504"/>
          <p:cNvSpPr/>
          <p:nvPr/>
        </p:nvSpPr>
        <p:spPr>
          <a:xfrm>
            <a:off x="1670075" y="1739533"/>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506" name="正方形/長方形 505"/>
          <p:cNvSpPr/>
          <p:nvPr/>
        </p:nvSpPr>
        <p:spPr>
          <a:xfrm>
            <a:off x="1356554" y="2052897"/>
            <a:ext cx="800220"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支点</a:t>
            </a:r>
          </a:p>
        </p:txBody>
      </p:sp>
      <p:sp>
        <p:nvSpPr>
          <p:cNvPr id="9" name="円弧 8"/>
          <p:cNvSpPr/>
          <p:nvPr/>
        </p:nvSpPr>
        <p:spPr bwMode="auto">
          <a:xfrm>
            <a:off x="1498724" y="1900168"/>
            <a:ext cx="566482" cy="548640"/>
          </a:xfrm>
          <a:prstGeom prst="arc">
            <a:avLst>
              <a:gd name="adj1" fmla="val 16964375"/>
              <a:gd name="adj2" fmla="val 0"/>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508" name="円弧 507"/>
          <p:cNvSpPr/>
          <p:nvPr/>
        </p:nvSpPr>
        <p:spPr bwMode="auto">
          <a:xfrm flipH="1">
            <a:off x="1490545" y="1891988"/>
            <a:ext cx="566482" cy="548640"/>
          </a:xfrm>
          <a:prstGeom prst="arc">
            <a:avLst>
              <a:gd name="adj1" fmla="val 17817961"/>
              <a:gd name="adj2" fmla="val 1098331"/>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0" name="右矢印 9"/>
          <p:cNvSpPr/>
          <p:nvPr/>
        </p:nvSpPr>
        <p:spPr bwMode="auto">
          <a:xfrm>
            <a:off x="4120588" y="1539432"/>
            <a:ext cx="567160" cy="276289"/>
          </a:xfrm>
          <a:prstGeom prst="rightArrow">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509" name="正方形/長方形 508"/>
          <p:cNvSpPr/>
          <p:nvPr/>
        </p:nvSpPr>
        <p:spPr>
          <a:xfrm>
            <a:off x="2685328" y="1832133"/>
            <a:ext cx="1863524" cy="679160"/>
          </a:xfrm>
          <a:prstGeom prst="rect">
            <a:avLst/>
          </a:prstGeom>
        </p:spPr>
        <p:txBody>
          <a:bodyPr wrap="square">
            <a:spAutoFit/>
          </a:bodyPr>
          <a:lstStyle/>
          <a:p>
            <a:pPr>
              <a:lnSpc>
                <a:spcPts val="2000"/>
              </a:lnSpc>
            </a:pPr>
            <a:r>
              <a:rPr lang="ja-JP" altLang="en-US" sz="2400" dirty="0">
                <a:solidFill>
                  <a:srgbClr val="CC00FF"/>
                </a:solidFill>
                <a:ea typeface="ＭＳ Ｐゴシック" pitchFamily="50" charset="-128"/>
              </a:rPr>
              <a:t>内力トルクは</a:t>
            </a:r>
          </a:p>
          <a:p>
            <a:pPr>
              <a:lnSpc>
                <a:spcPts val="2000"/>
              </a:lnSpc>
            </a:pPr>
            <a:r>
              <a:rPr lang="ja-JP" altLang="en-US" sz="2400" dirty="0">
                <a:solidFill>
                  <a:srgbClr val="CC00FF"/>
                </a:solidFill>
                <a:ea typeface="ＭＳ Ｐゴシック" pitchFamily="50" charset="-128"/>
              </a:rPr>
              <a:t>打消しあう</a:t>
            </a:r>
          </a:p>
        </p:txBody>
      </p:sp>
      <p:sp>
        <p:nvSpPr>
          <p:cNvPr id="513" name="Rectangle 73"/>
          <p:cNvSpPr>
            <a:spLocks noChangeArrowheads="1"/>
          </p:cNvSpPr>
          <p:nvPr/>
        </p:nvSpPr>
        <p:spPr bwMode="auto">
          <a:xfrm>
            <a:off x="6863787" y="520862"/>
            <a:ext cx="2257063" cy="4398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14" name="Rectangle 73"/>
          <p:cNvSpPr>
            <a:spLocks noChangeArrowheads="1"/>
          </p:cNvSpPr>
          <p:nvPr/>
        </p:nvSpPr>
        <p:spPr bwMode="auto">
          <a:xfrm>
            <a:off x="4965539" y="1898247"/>
            <a:ext cx="4178461" cy="50349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15" name="Rectangle 73"/>
          <p:cNvSpPr>
            <a:spLocks noChangeArrowheads="1"/>
          </p:cNvSpPr>
          <p:nvPr/>
        </p:nvSpPr>
        <p:spPr bwMode="auto">
          <a:xfrm>
            <a:off x="2650603" y="1770928"/>
            <a:ext cx="1875098" cy="7060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Tree>
    <p:extLst>
      <p:ext uri="{BB962C8B-B14F-4D97-AF65-F5344CB8AC3E}">
        <p14:creationId xmlns:p14="http://schemas.microsoft.com/office/powerpoint/2010/main" val="795827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62"/>
                                        </p:tgtEl>
                                        <p:attrNameLst>
                                          <p:attrName>style.visibility</p:attrName>
                                        </p:attrNameLst>
                                      </p:cBhvr>
                                      <p:to>
                                        <p:strVal val="visible"/>
                                      </p:to>
                                    </p:set>
                                  </p:childTnLst>
                                </p:cTn>
                              </p:par>
                              <p:par>
                                <p:cTn id="25" presetID="35" presetClass="emph" presetSubtype="0" repeatCount="10000" fill="hold" grpId="1" nodeType="withEffect">
                                  <p:stCondLst>
                                    <p:cond delay="0"/>
                                  </p:stCondLst>
                                  <p:childTnLst>
                                    <p:anim calcmode="discrete" valueType="str">
                                      <p:cBhvr>
                                        <p:cTn id="26" dur="500" fill="hold"/>
                                        <p:tgtEl>
                                          <p:spTgt spid="462"/>
                                        </p:tgtEl>
                                        <p:attrNameLst>
                                          <p:attrName>style.visibility</p:attrName>
                                        </p:attrNameLst>
                                      </p:cBhvr>
                                      <p:tavLst>
                                        <p:tav tm="0">
                                          <p:val>
                                            <p:strVal val="hidden"/>
                                          </p:val>
                                        </p:tav>
                                        <p:tav tm="50000">
                                          <p:val>
                                            <p:strVal val="visible"/>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3"/>
                                        </p:tgtEl>
                                        <p:attrNameLst>
                                          <p:attrName>style.visibility</p:attrName>
                                        </p:attrNameLst>
                                      </p:cBhvr>
                                      <p:to>
                                        <p:strVal val="visible"/>
                                      </p:to>
                                    </p:set>
                                  </p:childTnLst>
                                </p:cTn>
                              </p:par>
                              <p:par>
                                <p:cTn id="31" presetID="35" presetClass="emph" presetSubtype="0" repeatCount="10000" fill="hold" grpId="1" nodeType="withEffect">
                                  <p:stCondLst>
                                    <p:cond delay="0"/>
                                  </p:stCondLst>
                                  <p:childTnLst>
                                    <p:anim calcmode="discrete" valueType="str">
                                      <p:cBhvr>
                                        <p:cTn id="32" dur="500" fill="hold"/>
                                        <p:tgtEl>
                                          <p:spTgt spid="303"/>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2" nodeType="clickEffect">
                                  <p:stCondLst>
                                    <p:cond delay="0"/>
                                  </p:stCondLst>
                                  <p:childTnLst>
                                    <p:set>
                                      <p:cBhvr>
                                        <p:cTn id="46" dur="1" fill="hold">
                                          <p:stCondLst>
                                            <p:cond delay="0"/>
                                          </p:stCondLst>
                                        </p:cTn>
                                        <p:tgtEl>
                                          <p:spTgt spid="462"/>
                                        </p:tgtEl>
                                        <p:attrNameLst>
                                          <p:attrName>style.visibility</p:attrName>
                                        </p:attrNameLst>
                                      </p:cBhvr>
                                      <p:to>
                                        <p:strVal val="hidden"/>
                                      </p:to>
                                    </p:set>
                                  </p:childTnLst>
                                </p:cTn>
                              </p:par>
                              <p:par>
                                <p:cTn id="47" presetID="1" presetClass="exit" presetSubtype="0" fill="hold" grpId="2" nodeType="withEffect">
                                  <p:stCondLst>
                                    <p:cond delay="0"/>
                                  </p:stCondLst>
                                  <p:childTnLst>
                                    <p:set>
                                      <p:cBhvr>
                                        <p:cTn id="48" dur="1" fill="hold">
                                          <p:stCondLst>
                                            <p:cond delay="0"/>
                                          </p:stCondLst>
                                        </p:cTn>
                                        <p:tgtEl>
                                          <p:spTgt spid="30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5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70"/>
                                        </p:tgtEl>
                                        <p:attrNameLst>
                                          <p:attrName>style.visibility</p:attrName>
                                        </p:attrNameLst>
                                      </p:cBhvr>
                                      <p:to>
                                        <p:strVal val="visible"/>
                                      </p:to>
                                    </p:set>
                                  </p:childTnLst>
                                </p:cTn>
                              </p:par>
                              <p:par>
                                <p:cTn id="55" presetID="35" presetClass="emph" presetSubtype="0" repeatCount="10000" fill="hold" grpId="1" nodeType="withEffect">
                                  <p:stCondLst>
                                    <p:cond delay="0"/>
                                  </p:stCondLst>
                                  <p:childTnLst>
                                    <p:anim calcmode="discrete" valueType="str">
                                      <p:cBhvr>
                                        <p:cTn id="56" dur="500" fill="hold"/>
                                        <p:tgtEl>
                                          <p:spTgt spid="470"/>
                                        </p:tgtEl>
                                        <p:attrNameLst>
                                          <p:attrName>style.visibility</p:attrName>
                                        </p:attrNameLst>
                                      </p:cBhvr>
                                      <p:tavLst>
                                        <p:tav tm="0">
                                          <p:val>
                                            <p:strVal val="hidden"/>
                                          </p:val>
                                        </p:tav>
                                        <p:tav tm="50000">
                                          <p:val>
                                            <p:strVal val="visible"/>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69"/>
                                        </p:tgtEl>
                                        <p:attrNameLst>
                                          <p:attrName>style.visibility</p:attrName>
                                        </p:attrNameLst>
                                      </p:cBhvr>
                                      <p:to>
                                        <p:strVal val="visible"/>
                                      </p:to>
                                    </p:set>
                                  </p:childTnLst>
                                </p:cTn>
                              </p:par>
                              <p:par>
                                <p:cTn id="61" presetID="35" presetClass="emph" presetSubtype="0" repeatCount="10000" fill="hold" grpId="1" nodeType="withEffect">
                                  <p:stCondLst>
                                    <p:cond delay="0"/>
                                  </p:stCondLst>
                                  <p:childTnLst>
                                    <p:anim calcmode="discrete" valueType="str">
                                      <p:cBhvr>
                                        <p:cTn id="62" dur="500" fill="hold"/>
                                        <p:tgtEl>
                                          <p:spTgt spid="469"/>
                                        </p:tgtEl>
                                        <p:attrNameLst>
                                          <p:attrName>style.visibility</p:attrName>
                                        </p:attrNameLst>
                                      </p:cBhvr>
                                      <p:tavLst>
                                        <p:tav tm="0">
                                          <p:val>
                                            <p:strVal val="hidden"/>
                                          </p:val>
                                        </p:tav>
                                        <p:tav tm="50000">
                                          <p:val>
                                            <p:strVal val="visible"/>
                                          </p:val>
                                        </p:tav>
                                      </p:tavLst>
                                    </p:anim>
                                  </p:childTnLst>
                                </p:cTn>
                              </p:par>
                              <p:par>
                                <p:cTn id="63" presetID="1" presetClass="entr" presetSubtype="0" fill="hold" grpId="0" nodeType="withEffect">
                                  <p:stCondLst>
                                    <p:cond delay="0"/>
                                  </p:stCondLst>
                                  <p:childTnLst>
                                    <p:set>
                                      <p:cBhvr>
                                        <p:cTn id="64" dur="1" fill="hold">
                                          <p:stCondLst>
                                            <p:cond delay="0"/>
                                          </p:stCondLst>
                                        </p:cTn>
                                        <p:tgtEl>
                                          <p:spTgt spid="51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9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2" nodeType="clickEffect">
                                  <p:stCondLst>
                                    <p:cond delay="0"/>
                                  </p:stCondLst>
                                  <p:childTnLst>
                                    <p:set>
                                      <p:cBhvr>
                                        <p:cTn id="72" dur="1" fill="hold">
                                          <p:stCondLst>
                                            <p:cond delay="0"/>
                                          </p:stCondLst>
                                        </p:cTn>
                                        <p:tgtEl>
                                          <p:spTgt spid="470"/>
                                        </p:tgtEl>
                                        <p:attrNameLst>
                                          <p:attrName>style.visibility</p:attrName>
                                        </p:attrNameLst>
                                      </p:cBhvr>
                                      <p:to>
                                        <p:strVal val="hidden"/>
                                      </p:to>
                                    </p:set>
                                  </p:childTnLst>
                                </p:cTn>
                              </p:par>
                              <p:par>
                                <p:cTn id="73" presetID="1" presetClass="exit" presetSubtype="0" fill="hold" grpId="3" nodeType="withEffect">
                                  <p:stCondLst>
                                    <p:cond delay="0"/>
                                  </p:stCondLst>
                                  <p:childTnLst>
                                    <p:set>
                                      <p:cBhvr>
                                        <p:cTn id="74" dur="1" fill="hold">
                                          <p:stCondLst>
                                            <p:cond delay="0"/>
                                          </p:stCondLst>
                                        </p:cTn>
                                        <p:tgtEl>
                                          <p:spTgt spid="469"/>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516"/>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2" nodeType="clickEffect">
                                  <p:stCondLst>
                                    <p:cond delay="0"/>
                                  </p:stCondLst>
                                  <p:childTnLst>
                                    <p:set>
                                      <p:cBhvr>
                                        <p:cTn id="80" dur="1" fill="hold">
                                          <p:stCondLst>
                                            <p:cond delay="0"/>
                                          </p:stCondLst>
                                        </p:cTn>
                                        <p:tgtEl>
                                          <p:spTgt spid="469"/>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9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9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9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9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9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0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0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06"/>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0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50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0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50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05"/>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9"/>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515"/>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0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0"/>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29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465"/>
                                        </p:tgtEl>
                                        <p:attrNameLst>
                                          <p:attrName>style.visibility</p:attrName>
                                        </p:attrNameLst>
                                      </p:cBhvr>
                                      <p:to>
                                        <p:strVal val="visible"/>
                                      </p:to>
                                    </p:set>
                                  </p:childTnLst>
                                </p:cTn>
                              </p:par>
                              <p:par>
                                <p:cTn id="141" presetID="35" presetClass="emph" presetSubtype="0" repeatCount="10000" fill="hold" grpId="1" nodeType="withEffect">
                                  <p:stCondLst>
                                    <p:cond delay="0"/>
                                  </p:stCondLst>
                                  <p:childTnLst>
                                    <p:anim calcmode="discrete" valueType="str">
                                      <p:cBhvr>
                                        <p:cTn id="142" dur="500" fill="hold"/>
                                        <p:tgtEl>
                                          <p:spTgt spid="465"/>
                                        </p:tgtEl>
                                        <p:attrNameLst>
                                          <p:attrName>style.visibility</p:attrName>
                                        </p:attrNameLst>
                                      </p:cBhvr>
                                      <p:tavLst>
                                        <p:tav tm="0">
                                          <p:val>
                                            <p:strVal val="hidden"/>
                                          </p:val>
                                        </p:tav>
                                        <p:tav tm="50000">
                                          <p:val>
                                            <p:strVal val="visible"/>
                                          </p:val>
                                        </p:tav>
                                      </p:tavLst>
                                    </p:anim>
                                  </p:childTnLst>
                                </p:cTn>
                              </p:par>
                              <p:par>
                                <p:cTn id="143" presetID="1" presetClass="entr" presetSubtype="0" fill="hold" grpId="0" nodeType="withEffect">
                                  <p:stCondLst>
                                    <p:cond delay="0"/>
                                  </p:stCondLst>
                                  <p:childTnLst>
                                    <p:set>
                                      <p:cBhvr>
                                        <p:cTn id="144" dur="1" fill="hold">
                                          <p:stCondLst>
                                            <p:cond delay="0"/>
                                          </p:stCondLst>
                                        </p:cTn>
                                        <p:tgtEl>
                                          <p:spTgt spid="466"/>
                                        </p:tgtEl>
                                        <p:attrNameLst>
                                          <p:attrName>style.visibility</p:attrName>
                                        </p:attrNameLst>
                                      </p:cBhvr>
                                      <p:to>
                                        <p:strVal val="visible"/>
                                      </p:to>
                                    </p:set>
                                  </p:childTnLst>
                                </p:cTn>
                              </p:par>
                              <p:par>
                                <p:cTn id="145" presetID="35" presetClass="emph" presetSubtype="0" repeatCount="10000" fill="hold" grpId="1" nodeType="withEffect">
                                  <p:stCondLst>
                                    <p:cond delay="0"/>
                                  </p:stCondLst>
                                  <p:childTnLst>
                                    <p:anim calcmode="discrete" valueType="str">
                                      <p:cBhvr>
                                        <p:cTn id="146" dur="500" fill="hold"/>
                                        <p:tgtEl>
                                          <p:spTgt spid="466"/>
                                        </p:tgtEl>
                                        <p:attrNameLst>
                                          <p:attrName>style.visibility</p:attrName>
                                        </p:attrNameLst>
                                      </p:cBhvr>
                                      <p:tavLst>
                                        <p:tav tm="0">
                                          <p:val>
                                            <p:strVal val="hidden"/>
                                          </p:val>
                                        </p:tav>
                                        <p:tav tm="50000">
                                          <p:val>
                                            <p:strVal val="visible"/>
                                          </p:val>
                                        </p:tav>
                                      </p:tavLst>
                                    </p:anim>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7"/>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305"/>
                                        </p:tgtEl>
                                        <p:attrNameLst>
                                          <p:attrName>style.visibility</p:attrName>
                                        </p:attrNameLst>
                                      </p:cBhvr>
                                      <p:to>
                                        <p:strVal val="visible"/>
                                      </p:to>
                                    </p:set>
                                  </p:childTnLst>
                                </p:cTn>
                              </p:par>
                              <p:par>
                                <p:cTn id="153" presetID="35" presetClass="emph" presetSubtype="0" repeatCount="10000" fill="hold" grpId="1" nodeType="withEffect">
                                  <p:stCondLst>
                                    <p:cond delay="0"/>
                                  </p:stCondLst>
                                  <p:childTnLst>
                                    <p:anim calcmode="discrete" valueType="str">
                                      <p:cBhvr>
                                        <p:cTn id="154" dur="500" fill="hold"/>
                                        <p:tgtEl>
                                          <p:spTgt spid="305"/>
                                        </p:tgtEl>
                                        <p:attrNameLst>
                                          <p:attrName>style.visibility</p:attrName>
                                        </p:attrNameLst>
                                      </p:cBhvr>
                                      <p:tavLst>
                                        <p:tav tm="0">
                                          <p:val>
                                            <p:strVal val="hidden"/>
                                          </p:val>
                                        </p:tav>
                                        <p:tav tm="50000">
                                          <p:val>
                                            <p:strVal val="visible"/>
                                          </p:val>
                                        </p:tav>
                                      </p:tavLst>
                                    </p:anim>
                                  </p:childTnLst>
                                </p:cTn>
                              </p:par>
                              <p:par>
                                <p:cTn id="155" presetID="1" presetClass="entr" presetSubtype="0" fill="hold" grpId="0" nodeType="withEffect">
                                  <p:stCondLst>
                                    <p:cond delay="0"/>
                                  </p:stCondLst>
                                  <p:childTnLst>
                                    <p:set>
                                      <p:cBhvr>
                                        <p:cTn id="156" dur="1" fill="hold">
                                          <p:stCondLst>
                                            <p:cond delay="0"/>
                                          </p:stCondLst>
                                        </p:cTn>
                                        <p:tgtEl>
                                          <p:spTgt spid="514"/>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518"/>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519"/>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300"/>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2" nodeType="clickEffect">
                                  <p:stCondLst>
                                    <p:cond delay="0"/>
                                  </p:stCondLst>
                                  <p:childTnLst>
                                    <p:set>
                                      <p:cBhvr>
                                        <p:cTn id="168" dur="1" fill="hold">
                                          <p:stCondLst>
                                            <p:cond delay="0"/>
                                          </p:stCondLst>
                                        </p:cTn>
                                        <p:tgtEl>
                                          <p:spTgt spid="465"/>
                                        </p:tgtEl>
                                        <p:attrNameLst>
                                          <p:attrName>style.visibility</p:attrName>
                                        </p:attrNameLst>
                                      </p:cBhvr>
                                      <p:to>
                                        <p:strVal val="hidden"/>
                                      </p:to>
                                    </p:set>
                                  </p:childTnLst>
                                </p:cTn>
                              </p:par>
                              <p:par>
                                <p:cTn id="169" presetID="1" presetClass="exit" presetSubtype="0" fill="hold" grpId="2" nodeType="withEffect">
                                  <p:stCondLst>
                                    <p:cond delay="0"/>
                                  </p:stCondLst>
                                  <p:childTnLst>
                                    <p:set>
                                      <p:cBhvr>
                                        <p:cTn id="170" dur="1" fill="hold">
                                          <p:stCondLst>
                                            <p:cond delay="0"/>
                                          </p:stCondLst>
                                        </p:cTn>
                                        <p:tgtEl>
                                          <p:spTgt spid="466"/>
                                        </p:tgtEl>
                                        <p:attrNameLst>
                                          <p:attrName>style.visibility</p:attrName>
                                        </p:attrNameLst>
                                      </p:cBhvr>
                                      <p:to>
                                        <p:strVal val="hidden"/>
                                      </p:to>
                                    </p:set>
                                  </p:childTnLst>
                                </p:cTn>
                              </p:par>
                              <p:par>
                                <p:cTn id="171" presetID="1" presetClass="exit" presetSubtype="0" fill="hold" grpId="2" nodeType="withEffect">
                                  <p:stCondLst>
                                    <p:cond delay="0"/>
                                  </p:stCondLst>
                                  <p:childTnLst>
                                    <p:set>
                                      <p:cBhvr>
                                        <p:cTn id="172" dur="1" fill="hold">
                                          <p:stCondLst>
                                            <p:cond delay="0"/>
                                          </p:stCondLst>
                                        </p:cTn>
                                        <p:tgtEl>
                                          <p:spTgt spid="305"/>
                                        </p:tgtEl>
                                        <p:attrNameLst>
                                          <p:attrName>style.visibility</p:attrName>
                                        </p:attrNameLst>
                                      </p:cBhvr>
                                      <p:to>
                                        <p:strVal val="hidden"/>
                                      </p:to>
                                    </p:set>
                                  </p:childTnLst>
                                </p:cTn>
                              </p:par>
                              <p:par>
                                <p:cTn id="173" presetID="1" presetClass="exit" presetSubtype="0" fill="hold" grpId="1" nodeType="withEffect">
                                  <p:stCondLst>
                                    <p:cond delay="0"/>
                                  </p:stCondLst>
                                  <p:childTnLst>
                                    <p:set>
                                      <p:cBhvr>
                                        <p:cTn id="174" dur="1" fill="hold">
                                          <p:stCondLst>
                                            <p:cond delay="0"/>
                                          </p:stCondLst>
                                        </p:cTn>
                                        <p:tgtEl>
                                          <p:spTgt spid="518"/>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519"/>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296"/>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467"/>
                                        </p:tgtEl>
                                        <p:attrNameLst>
                                          <p:attrName>style.visibility</p:attrName>
                                        </p:attrNameLst>
                                      </p:cBhvr>
                                      <p:to>
                                        <p:strVal val="visible"/>
                                      </p:to>
                                    </p:set>
                                  </p:childTnLst>
                                </p:cTn>
                              </p:par>
                              <p:par>
                                <p:cTn id="185" presetID="35" presetClass="emph" presetSubtype="0" repeatCount="10000" fill="hold" grpId="1" nodeType="withEffect">
                                  <p:stCondLst>
                                    <p:cond delay="0"/>
                                  </p:stCondLst>
                                  <p:childTnLst>
                                    <p:anim calcmode="discrete" valueType="str">
                                      <p:cBhvr>
                                        <p:cTn id="186" dur="500" fill="hold"/>
                                        <p:tgtEl>
                                          <p:spTgt spid="467"/>
                                        </p:tgtEl>
                                        <p:attrNameLst>
                                          <p:attrName>style.visibility</p:attrName>
                                        </p:attrNameLst>
                                      </p:cBhvr>
                                      <p:tavLst>
                                        <p:tav tm="0">
                                          <p:val>
                                            <p:strVal val="hidden"/>
                                          </p:val>
                                        </p:tav>
                                        <p:tav tm="50000">
                                          <p:val>
                                            <p:strVal val="visible"/>
                                          </p:val>
                                        </p:tav>
                                      </p:tavLst>
                                    </p:anim>
                                  </p:childTnLst>
                                </p:cTn>
                              </p:par>
                              <p:par>
                                <p:cTn id="187" presetID="1" presetClass="entr" presetSubtype="0" fill="hold" grpId="0" nodeType="withEffect">
                                  <p:stCondLst>
                                    <p:cond delay="0"/>
                                  </p:stCondLst>
                                  <p:childTnLst>
                                    <p:set>
                                      <p:cBhvr>
                                        <p:cTn id="188" dur="1" fill="hold">
                                          <p:stCondLst>
                                            <p:cond delay="0"/>
                                          </p:stCondLst>
                                        </p:cTn>
                                        <p:tgtEl>
                                          <p:spTgt spid="468"/>
                                        </p:tgtEl>
                                        <p:attrNameLst>
                                          <p:attrName>style.visibility</p:attrName>
                                        </p:attrNameLst>
                                      </p:cBhvr>
                                      <p:to>
                                        <p:strVal val="visible"/>
                                      </p:to>
                                    </p:set>
                                  </p:childTnLst>
                                </p:cTn>
                              </p:par>
                              <p:par>
                                <p:cTn id="189" presetID="35" presetClass="emph" presetSubtype="0" repeatCount="10000" fill="hold" grpId="1" nodeType="withEffect">
                                  <p:stCondLst>
                                    <p:cond delay="0"/>
                                  </p:stCondLst>
                                  <p:childTnLst>
                                    <p:anim calcmode="discrete" valueType="str">
                                      <p:cBhvr>
                                        <p:cTn id="190" dur="500" fill="hold"/>
                                        <p:tgtEl>
                                          <p:spTgt spid="468"/>
                                        </p:tgtEl>
                                        <p:attrNameLst>
                                          <p:attrName>style.visibility</p:attrName>
                                        </p:attrNameLst>
                                      </p:cBhvr>
                                      <p:tavLst>
                                        <p:tav tm="0">
                                          <p:val>
                                            <p:strVal val="hidden"/>
                                          </p:val>
                                        </p:tav>
                                        <p:tav tm="50000">
                                          <p:val>
                                            <p:strVal val="visible"/>
                                          </p:val>
                                        </p:tav>
                                      </p:tavLst>
                                    </p:anim>
                                  </p:childTnLst>
                                </p:cTn>
                              </p:par>
                            </p:childTnLst>
                          </p:cTn>
                        </p:par>
                      </p:childTnLst>
                    </p:cTn>
                  </p:par>
                  <p:par>
                    <p:cTn id="191" fill="hold">
                      <p:stCondLst>
                        <p:cond delay="indefinite"/>
                      </p:stCondLst>
                      <p:childTnLst>
                        <p:par>
                          <p:cTn id="192" fill="hold">
                            <p:stCondLst>
                              <p:cond delay="0"/>
                            </p:stCondLst>
                            <p:childTnLst>
                              <p:par>
                                <p:cTn id="193" presetID="22" presetClass="entr" presetSubtype="1" fill="hold" grpId="0" nodeType="clickEffect">
                                  <p:stCondLst>
                                    <p:cond delay="0"/>
                                  </p:stCondLst>
                                  <p:childTnLst>
                                    <p:set>
                                      <p:cBhvr>
                                        <p:cTn id="194" dur="1" fill="hold">
                                          <p:stCondLst>
                                            <p:cond delay="0"/>
                                          </p:stCondLst>
                                        </p:cTn>
                                        <p:tgtEl>
                                          <p:spTgt spid="304"/>
                                        </p:tgtEl>
                                        <p:attrNameLst>
                                          <p:attrName>style.visibility</p:attrName>
                                        </p:attrNameLst>
                                      </p:cBhvr>
                                      <p:to>
                                        <p:strVal val="visible"/>
                                      </p:to>
                                    </p:set>
                                    <p:animEffect transition="in" filter="wipe(up)">
                                      <p:cBhvr>
                                        <p:cTn id="195" dur="500"/>
                                        <p:tgtEl>
                                          <p:spTgt spid="304"/>
                                        </p:tgtEl>
                                      </p:cBhvr>
                                    </p:animEffect>
                                  </p:childTnLst>
                                </p:cTn>
                              </p:par>
                              <p:par>
                                <p:cTn id="196" presetID="1" presetClass="entr" presetSubtype="0" fill="hold" grpId="0" nodeType="withEffect">
                                  <p:stCondLst>
                                    <p:cond delay="0"/>
                                  </p:stCondLst>
                                  <p:childTnLst>
                                    <p:set>
                                      <p:cBhvr>
                                        <p:cTn id="197" dur="1" fill="hold">
                                          <p:stCondLst>
                                            <p:cond delay="0"/>
                                          </p:stCondLst>
                                        </p:cTn>
                                        <p:tgtEl>
                                          <p:spTgt spid="301"/>
                                        </p:tgtEl>
                                        <p:attrNameLst>
                                          <p:attrName>style.visibility</p:attrName>
                                        </p:attrNameLst>
                                      </p:cBhvr>
                                      <p:to>
                                        <p:strVal val="visible"/>
                                      </p:to>
                                    </p:set>
                                  </p:childTnLst>
                                </p:cTn>
                              </p:par>
                              <p:par>
                                <p:cTn id="198" presetID="64" presetClass="path" presetSubtype="0" fill="remove" grpId="1" nodeType="withEffect">
                                  <p:stCondLst>
                                    <p:cond delay="0"/>
                                  </p:stCondLst>
                                  <p:childTnLst>
                                    <p:animMotion origin="layout" path="M 0.51528 -0.27614 L -2.77778E-6 3.11748E-6 " pathEditMode="relative" rAng="0" ptsTypes="AA">
                                      <p:cBhvr>
                                        <p:cTn id="199" dur="500" fill="hold"/>
                                        <p:tgtEl>
                                          <p:spTgt spid="301"/>
                                        </p:tgtEl>
                                        <p:attrNameLst>
                                          <p:attrName>ppt_x</p:attrName>
                                          <p:attrName>ppt_y</p:attrName>
                                        </p:attrNameLst>
                                      </p:cBhvr>
                                      <p:rCtr x="-25764" y="13807"/>
                                    </p:animMotion>
                                  </p:childTnLst>
                                </p:cTn>
                              </p:par>
                            </p:childTnLst>
                          </p:cTn>
                        </p:par>
                      </p:childTnLst>
                    </p:cTn>
                  </p:par>
                  <p:par>
                    <p:cTn id="200" fill="hold">
                      <p:stCondLst>
                        <p:cond delay="indefinite"/>
                      </p:stCondLst>
                      <p:childTnLst>
                        <p:par>
                          <p:cTn id="201" fill="hold">
                            <p:stCondLst>
                              <p:cond delay="0"/>
                            </p:stCondLst>
                            <p:childTnLst>
                              <p:par>
                                <p:cTn id="202" presetID="22" presetClass="entr" presetSubtype="1" fill="hold" grpId="0" nodeType="clickEffect">
                                  <p:stCondLst>
                                    <p:cond delay="0"/>
                                  </p:stCondLst>
                                  <p:childTnLst>
                                    <p:set>
                                      <p:cBhvr>
                                        <p:cTn id="203" dur="1" fill="hold">
                                          <p:stCondLst>
                                            <p:cond delay="0"/>
                                          </p:stCondLst>
                                        </p:cTn>
                                        <p:tgtEl>
                                          <p:spTgt spid="306"/>
                                        </p:tgtEl>
                                        <p:attrNameLst>
                                          <p:attrName>style.visibility</p:attrName>
                                        </p:attrNameLst>
                                      </p:cBhvr>
                                      <p:to>
                                        <p:strVal val="visible"/>
                                      </p:to>
                                    </p:set>
                                    <p:animEffect transition="in" filter="wipe(up)">
                                      <p:cBhvr>
                                        <p:cTn id="204" dur="500"/>
                                        <p:tgtEl>
                                          <p:spTgt spid="306"/>
                                        </p:tgtEl>
                                      </p:cBhvr>
                                    </p:animEffect>
                                  </p:childTnLst>
                                </p:cTn>
                              </p:par>
                              <p:par>
                                <p:cTn id="205" presetID="1" presetClass="entr" presetSubtype="0" fill="hold" grpId="0" nodeType="withEffect">
                                  <p:stCondLst>
                                    <p:cond delay="0"/>
                                  </p:stCondLst>
                                  <p:childTnLst>
                                    <p:set>
                                      <p:cBhvr>
                                        <p:cTn id="206" dur="1" fill="hold">
                                          <p:stCondLst>
                                            <p:cond delay="0"/>
                                          </p:stCondLst>
                                        </p:cTn>
                                        <p:tgtEl>
                                          <p:spTgt spid="302"/>
                                        </p:tgtEl>
                                        <p:attrNameLst>
                                          <p:attrName>style.visibility</p:attrName>
                                        </p:attrNameLst>
                                      </p:cBhvr>
                                      <p:to>
                                        <p:strVal val="visible"/>
                                      </p:to>
                                    </p:set>
                                  </p:childTnLst>
                                </p:cTn>
                              </p:par>
                              <p:par>
                                <p:cTn id="207" presetID="64" presetClass="path" presetSubtype="0" fill="remove" grpId="1" nodeType="withEffect">
                                  <p:stCondLst>
                                    <p:cond delay="0"/>
                                  </p:stCondLst>
                                  <p:childTnLst>
                                    <p:animMotion origin="layout" path="M 0.31146 -0.14455 L -3.88889E-6 4.18131E-6 " pathEditMode="relative" rAng="0" ptsTypes="AA">
                                      <p:cBhvr>
                                        <p:cTn id="208" dur="500" fill="hold"/>
                                        <p:tgtEl>
                                          <p:spTgt spid="302"/>
                                        </p:tgtEl>
                                        <p:attrNameLst>
                                          <p:attrName>ppt_x</p:attrName>
                                          <p:attrName>ppt_y</p:attrName>
                                        </p:attrNameLst>
                                      </p:cBhvr>
                                      <p:rCtr x="-15573" y="7216"/>
                                    </p:animMotion>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295"/>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xit" presetSubtype="0" fill="hold" grpId="2" nodeType="clickEffect">
                                  <p:stCondLst>
                                    <p:cond delay="0"/>
                                  </p:stCondLst>
                                  <p:childTnLst>
                                    <p:set>
                                      <p:cBhvr>
                                        <p:cTn id="216" dur="1" fill="hold">
                                          <p:stCondLst>
                                            <p:cond delay="0"/>
                                          </p:stCondLst>
                                        </p:cTn>
                                        <p:tgtEl>
                                          <p:spTgt spid="467"/>
                                        </p:tgtEl>
                                        <p:attrNameLst>
                                          <p:attrName>style.visibility</p:attrName>
                                        </p:attrNameLst>
                                      </p:cBhvr>
                                      <p:to>
                                        <p:strVal val="hidden"/>
                                      </p:to>
                                    </p:set>
                                  </p:childTnLst>
                                </p:cTn>
                              </p:par>
                              <p:par>
                                <p:cTn id="217" presetID="1" presetClass="exit" presetSubtype="0" fill="hold" grpId="2" nodeType="withEffect">
                                  <p:stCondLst>
                                    <p:cond delay="0"/>
                                  </p:stCondLst>
                                  <p:childTnLst>
                                    <p:set>
                                      <p:cBhvr>
                                        <p:cTn id="218" dur="1" fill="hold">
                                          <p:stCondLst>
                                            <p:cond delay="0"/>
                                          </p:stCondLst>
                                        </p:cTn>
                                        <p:tgtEl>
                                          <p:spTgt spid="468"/>
                                        </p:tgtEl>
                                        <p:attrNameLst>
                                          <p:attrName>style.visibility</p:attrName>
                                        </p:attrNameLst>
                                      </p:cBhvr>
                                      <p:to>
                                        <p:strVal val="hidden"/>
                                      </p:to>
                                    </p:set>
                                  </p:childTnLst>
                                </p:cTn>
                              </p:par>
                              <p:par>
                                <p:cTn id="219" presetID="1" presetClass="exit" presetSubtype="0" fill="hold" grpId="1" nodeType="withEffect">
                                  <p:stCondLst>
                                    <p:cond delay="0"/>
                                  </p:stCondLst>
                                  <p:childTnLst>
                                    <p:set>
                                      <p:cBhvr>
                                        <p:cTn id="220" dur="1" fill="hold">
                                          <p:stCondLst>
                                            <p:cond delay="0"/>
                                          </p:stCondLst>
                                        </p:cTn>
                                        <p:tgtEl>
                                          <p:spTgt spid="304"/>
                                        </p:tgtEl>
                                        <p:attrNameLst>
                                          <p:attrName>style.visibility</p:attrName>
                                        </p:attrNameLst>
                                      </p:cBhvr>
                                      <p:to>
                                        <p:strVal val="hidden"/>
                                      </p:to>
                                    </p:set>
                                  </p:childTnLst>
                                </p:cTn>
                              </p:par>
                              <p:par>
                                <p:cTn id="221" presetID="1" presetClass="exit" presetSubtype="0" fill="hold" grpId="1" nodeType="withEffect">
                                  <p:stCondLst>
                                    <p:cond delay="0"/>
                                  </p:stCondLst>
                                  <p:childTnLst>
                                    <p:set>
                                      <p:cBhvr>
                                        <p:cTn id="222" dur="1" fill="hold">
                                          <p:stCondLst>
                                            <p:cond delay="0"/>
                                          </p:stCondLst>
                                        </p:cTn>
                                        <p:tgtEl>
                                          <p:spTgt spid="306"/>
                                        </p:tgtEl>
                                        <p:attrNameLst>
                                          <p:attrName>style.visibility</p:attrName>
                                        </p:attrNameLst>
                                      </p:cBhvr>
                                      <p:to>
                                        <p:strVal val="hidden"/>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2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 grpId="0" animBg="1"/>
      <p:bldP spid="516" grpId="1" animBg="1"/>
      <p:bldP spid="517" grpId="0" animBg="1"/>
      <p:bldP spid="517" grpId="1" animBg="1"/>
      <p:bldP spid="519" grpId="0" animBg="1"/>
      <p:bldP spid="519" grpId="1" animBg="1"/>
      <p:bldP spid="518" grpId="0" animBg="1"/>
      <p:bldP spid="518" grpId="1" animBg="1"/>
      <p:bldP spid="288" grpId="0"/>
      <p:bldP spid="289" grpId="0"/>
      <p:bldP spid="290" grpId="0"/>
      <p:bldP spid="291" grpId="0"/>
      <p:bldP spid="292" grpId="0"/>
      <p:bldP spid="293" grpId="0"/>
      <p:bldP spid="294" grpId="0"/>
      <p:bldP spid="295" grpId="0" animBg="1"/>
      <p:bldP spid="296" grpId="0" animBg="1"/>
      <p:bldP spid="297" grpId="0" animBg="1"/>
      <p:bldP spid="298" grpId="0"/>
      <p:bldP spid="299" grpId="0"/>
      <p:bldP spid="300" grpId="0"/>
      <p:bldP spid="301" grpId="0"/>
      <p:bldP spid="301" grpId="1"/>
      <p:bldP spid="302" grpId="0"/>
      <p:bldP spid="302" grpId="1"/>
      <p:bldP spid="303" grpId="0" animBg="1"/>
      <p:bldP spid="303" grpId="1" animBg="1"/>
      <p:bldP spid="303" grpId="2" animBg="1"/>
      <p:bldP spid="304" grpId="0" animBg="1"/>
      <p:bldP spid="304" grpId="1" animBg="1"/>
      <p:bldP spid="305" grpId="0" animBg="1"/>
      <p:bldP spid="305" grpId="1" animBg="1"/>
      <p:bldP spid="305" grpId="2" animBg="1"/>
      <p:bldP spid="306" grpId="0" animBg="1"/>
      <p:bldP spid="306" grpId="1" animBg="1"/>
      <p:bldP spid="462" grpId="0" animBg="1"/>
      <p:bldP spid="462" grpId="1" animBg="1"/>
      <p:bldP spid="462" grpId="2" animBg="1"/>
      <p:bldP spid="6" grpId="0"/>
      <p:bldP spid="465" grpId="0" animBg="1"/>
      <p:bldP spid="465" grpId="1" animBg="1"/>
      <p:bldP spid="465" grpId="2" animBg="1"/>
      <p:bldP spid="466" grpId="0" animBg="1"/>
      <p:bldP spid="466" grpId="1" animBg="1"/>
      <p:bldP spid="466" grpId="2" animBg="1"/>
      <p:bldP spid="7" grpId="0"/>
      <p:bldP spid="467" grpId="0" animBg="1"/>
      <p:bldP spid="467" grpId="1" animBg="1"/>
      <p:bldP spid="467" grpId="2" animBg="1"/>
      <p:bldP spid="468" grpId="0" animBg="1"/>
      <p:bldP spid="468" grpId="1" animBg="1"/>
      <p:bldP spid="468" grpId="2" animBg="1"/>
      <p:bldP spid="469" grpId="0" animBg="1"/>
      <p:bldP spid="469" grpId="1" animBg="1"/>
      <p:bldP spid="469" grpId="2" animBg="1"/>
      <p:bldP spid="469" grpId="3" animBg="1"/>
      <p:bldP spid="470" grpId="0" animBg="1"/>
      <p:bldP spid="470" grpId="1" animBg="1"/>
      <p:bldP spid="470" grpId="2" animBg="1"/>
      <p:bldP spid="493" grpId="0" animBg="1"/>
      <p:bldP spid="497" grpId="0" animBg="1"/>
      <p:bldP spid="498" grpId="0" animBg="1"/>
      <p:bldP spid="499" grpId="0" animBg="1"/>
      <p:bldP spid="500" grpId="0" animBg="1"/>
      <p:bldP spid="501" grpId="0" animBg="1"/>
      <p:bldP spid="502" grpId="0" animBg="1"/>
      <p:bldP spid="8" grpId="0"/>
      <p:bldP spid="503" grpId="0"/>
      <p:bldP spid="504" grpId="0"/>
      <p:bldP spid="505" grpId="0"/>
      <p:bldP spid="506" grpId="0"/>
      <p:bldP spid="9" grpId="0" animBg="1"/>
      <p:bldP spid="508" grpId="0" animBg="1"/>
      <p:bldP spid="10" grpId="0" animBg="1"/>
      <p:bldP spid="509" grpId="0"/>
      <p:bldP spid="513" grpId="0" animBg="1"/>
      <p:bldP spid="514" grpId="0" animBg="1"/>
      <p:bldP spid="5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AutoShape 62"/>
          <p:cNvSpPr>
            <a:spLocks noChangeArrowheads="1"/>
          </p:cNvSpPr>
          <p:nvPr/>
        </p:nvSpPr>
        <p:spPr bwMode="auto">
          <a:xfrm>
            <a:off x="5451676" y="5011837"/>
            <a:ext cx="3414532" cy="39472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支点に働く力のトルクは</a:t>
            </a:r>
            <a:r>
              <a:rPr lang="en-US" altLang="ja-JP" sz="2400" dirty="0">
                <a:solidFill>
                  <a:srgbClr val="3333CC"/>
                </a:solidFill>
                <a:ea typeface="ＭＳ Ｐゴシック" pitchFamily="50" charset="-128"/>
              </a:rPr>
              <a:t>0</a:t>
            </a:r>
            <a:endParaRPr lang="ja-JP" altLang="en-US" sz="2400" dirty="0">
              <a:solidFill>
                <a:srgbClr val="C00000"/>
              </a:solidFill>
              <a:ea typeface="ＭＳ Ｐゴシック" pitchFamily="50" charset="-128"/>
            </a:endParaRPr>
          </a:p>
        </p:txBody>
      </p:sp>
      <p:sp>
        <p:nvSpPr>
          <p:cNvPr id="51" name="Rectangle 62"/>
          <p:cNvSpPr>
            <a:spLocks noChangeArrowheads="1"/>
          </p:cNvSpPr>
          <p:nvPr/>
        </p:nvSpPr>
        <p:spPr bwMode="auto">
          <a:xfrm>
            <a:off x="1401763" y="42068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F</a:t>
            </a:r>
            <a:endParaRPr lang="en-US" altLang="ja-JP" i="1" dirty="0">
              <a:solidFill>
                <a:srgbClr val="000000"/>
              </a:solidFill>
              <a:latin typeface="Bookman Old Style" pitchFamily="18" charset="0"/>
              <a:ea typeface="ＭＳ Ｐゴシック" pitchFamily="50" charset="-128"/>
            </a:endParaRPr>
          </a:p>
        </p:txBody>
      </p:sp>
      <p:sp>
        <p:nvSpPr>
          <p:cNvPr id="54" name="Rectangle 62"/>
          <p:cNvSpPr>
            <a:spLocks noChangeArrowheads="1"/>
          </p:cNvSpPr>
          <p:nvPr/>
        </p:nvSpPr>
        <p:spPr bwMode="auto">
          <a:xfrm>
            <a:off x="1673225" y="5857875"/>
            <a:ext cx="58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a:solidFill>
                  <a:srgbClr val="000000"/>
                </a:solidFill>
                <a:latin typeface="Bookman Old Style" pitchFamily="18" charset="0"/>
                <a:ea typeface="ＭＳ Ｐゴシック" pitchFamily="50" charset="-128"/>
              </a:rPr>
              <a:t>R</a:t>
            </a:r>
            <a:r>
              <a:rPr lang="en-US" altLang="ja-JP" i="1" baseline="-25000">
                <a:solidFill>
                  <a:srgbClr val="000000"/>
                </a:solidFill>
                <a:latin typeface="Bookman Old Style" pitchFamily="18" charset="0"/>
                <a:ea typeface="ＭＳ Ｐゴシック" pitchFamily="50" charset="-128"/>
              </a:rPr>
              <a:t>x</a:t>
            </a:r>
          </a:p>
        </p:txBody>
      </p:sp>
      <p:cxnSp>
        <p:nvCxnSpPr>
          <p:cNvPr id="92" name="直線コネクタ 91"/>
          <p:cNvCxnSpPr/>
          <p:nvPr/>
        </p:nvCxnSpPr>
        <p:spPr bwMode="auto">
          <a:xfrm>
            <a:off x="1092200" y="4741863"/>
            <a:ext cx="931863"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483" name="フリーフォーム 103"/>
          <p:cNvSpPr>
            <a:spLocks/>
          </p:cNvSpPr>
          <p:nvPr/>
        </p:nvSpPr>
        <p:spPr bwMode="auto">
          <a:xfrm>
            <a:off x="1470025" y="3973513"/>
            <a:ext cx="1665288" cy="1912937"/>
          </a:xfrm>
          <a:custGeom>
            <a:avLst/>
            <a:gdLst>
              <a:gd name="T0" fmla="*/ 103299 w 1483488"/>
              <a:gd name="T1" fmla="*/ 1748690 h 1913680"/>
              <a:gd name="T2" fmla="*/ 599126 w 1483488"/>
              <a:gd name="T3" fmla="*/ 1149138 h 1913680"/>
              <a:gd name="T4" fmla="*/ 2045290 w 1483488"/>
              <a:gd name="T5" fmla="*/ 169102 h 1913680"/>
              <a:gd name="T6" fmla="*/ 4524425 w 1483488"/>
              <a:gd name="T7" fmla="*/ 134517 h 1913680"/>
              <a:gd name="T8" fmla="*/ 4978937 w 1483488"/>
              <a:gd name="T9" fmla="*/ 699475 h 1913680"/>
              <a:gd name="T10" fmla="*/ 2623759 w 1483488"/>
              <a:gd name="T11" fmla="*/ 1564211 h 1913680"/>
              <a:gd name="T12" fmla="*/ 1218905 w 1483488"/>
              <a:gd name="T13" fmla="*/ 1875517 h 1913680"/>
              <a:gd name="T14" fmla="*/ 103299 w 1483488"/>
              <a:gd name="T15" fmla="*/ 1748690 h 1913680"/>
              <a:gd name="T16" fmla="*/ 0 60000 65536"/>
              <a:gd name="T17" fmla="*/ 0 60000 65536"/>
              <a:gd name="T18" fmla="*/ 0 60000 65536"/>
              <a:gd name="T19" fmla="*/ 0 60000 65536"/>
              <a:gd name="T20" fmla="*/ 0 60000 65536"/>
              <a:gd name="T21" fmla="*/ 0 60000 65536"/>
              <a:gd name="T22" fmla="*/ 0 60000 65536"/>
              <a:gd name="T23" fmla="*/ 0 60000 65536"/>
              <a:gd name="T24" fmla="*/ 0 w 1483488"/>
              <a:gd name="T25" fmla="*/ 0 h 1913680"/>
              <a:gd name="T26" fmla="*/ 1483488 w 1483488"/>
              <a:gd name="T27" fmla="*/ 1913680 h 19136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83488" h="1913680">
                <a:moveTo>
                  <a:pt x="28937" y="1755493"/>
                </a:moveTo>
                <a:cubicBezTo>
                  <a:pt x="0" y="1633959"/>
                  <a:pt x="77164" y="1417897"/>
                  <a:pt x="167832" y="1153609"/>
                </a:cubicBezTo>
                <a:cubicBezTo>
                  <a:pt x="258500" y="889321"/>
                  <a:pt x="389680" y="339524"/>
                  <a:pt x="572946" y="169762"/>
                </a:cubicBezTo>
                <a:cubicBezTo>
                  <a:pt x="756212" y="0"/>
                  <a:pt x="1130459" y="46298"/>
                  <a:pt x="1267426" y="135037"/>
                </a:cubicBezTo>
                <a:cubicBezTo>
                  <a:pt x="1404393" y="223776"/>
                  <a:pt x="1483488" y="462986"/>
                  <a:pt x="1394749" y="702196"/>
                </a:cubicBezTo>
                <a:cubicBezTo>
                  <a:pt x="1306010" y="941406"/>
                  <a:pt x="910541" y="1373527"/>
                  <a:pt x="734992" y="1570297"/>
                </a:cubicBezTo>
                <a:cubicBezTo>
                  <a:pt x="559443" y="1767067"/>
                  <a:pt x="459128" y="1851948"/>
                  <a:pt x="341452" y="1882814"/>
                </a:cubicBezTo>
                <a:cubicBezTo>
                  <a:pt x="223776" y="1913680"/>
                  <a:pt x="57874" y="1877027"/>
                  <a:pt x="28937" y="1755493"/>
                </a:cubicBezTo>
                <a:close/>
              </a:path>
            </a:pathLst>
          </a:custGeom>
          <a:solidFill>
            <a:srgbClr val="FFFF99"/>
          </a:solidFill>
          <a:ln w="28575" cap="flat" cmpd="sng" algn="ctr">
            <a:solidFill>
              <a:srgbClr val="FF9966"/>
            </a:solidFill>
            <a:prstDash val="solid"/>
            <a:round/>
            <a:headEnd type="none" w="med" len="med"/>
            <a:tailEnd type="triangle" w="med" len="med"/>
          </a:ln>
        </p:spPr>
        <p:txBody>
          <a:bodyPr/>
          <a:lstStyle/>
          <a:p>
            <a:pPr algn="ctr"/>
            <a:endParaRPr lang="ja-JP" altLang="en-US" i="1">
              <a:solidFill>
                <a:srgbClr val="000000"/>
              </a:solidFill>
              <a:ea typeface="ＭＳ Ｐゴシック" pitchFamily="50" charset="-128"/>
            </a:endParaRPr>
          </a:p>
        </p:txBody>
      </p:sp>
      <p:sp>
        <p:nvSpPr>
          <p:cNvPr id="271364" name="Rectangle 4"/>
          <p:cNvSpPr>
            <a:spLocks noChangeArrowheads="1"/>
          </p:cNvSpPr>
          <p:nvPr/>
        </p:nvSpPr>
        <p:spPr bwMode="auto">
          <a:xfrm>
            <a:off x="0" y="0"/>
            <a:ext cx="901700" cy="519113"/>
          </a:xfrm>
          <a:prstGeom prst="rect">
            <a:avLst/>
          </a:prstGeom>
          <a:noFill/>
          <a:ln w="9525">
            <a:noFill/>
            <a:miter lim="800000"/>
            <a:headEnd/>
            <a:tailEnd/>
          </a:ln>
        </p:spPr>
        <p:txBody>
          <a:bodyPr>
            <a:spAutoFit/>
          </a:bodyPr>
          <a:lstStyle/>
          <a:p>
            <a:pPr>
              <a:defRPr/>
            </a:pPr>
            <a:r>
              <a:rPr lang="ja-JP" altLang="en-US" b="1" dirty="0">
                <a:solidFill>
                  <a:srgbClr val="2D2DB9"/>
                </a:solidFill>
                <a:ea typeface="ＭＳ Ｐゴシック" pitchFamily="50" charset="-128"/>
              </a:rPr>
              <a:t>釣合</a:t>
            </a:r>
          </a:p>
        </p:txBody>
      </p:sp>
      <p:sp>
        <p:nvSpPr>
          <p:cNvPr id="271365" name="Rectangle 5"/>
          <p:cNvSpPr>
            <a:spLocks noChangeArrowheads="1"/>
          </p:cNvSpPr>
          <p:nvPr/>
        </p:nvSpPr>
        <p:spPr bwMode="auto">
          <a:xfrm>
            <a:off x="868363" y="0"/>
            <a:ext cx="36631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物体のどの部分も静止</a:t>
            </a:r>
            <a:endParaRPr lang="en-US" altLang="ja-JP" dirty="0">
              <a:solidFill>
                <a:srgbClr val="000000"/>
              </a:solidFill>
              <a:ea typeface="ＭＳ Ｐゴシック" pitchFamily="50" charset="-128"/>
            </a:endParaRPr>
          </a:p>
        </p:txBody>
      </p:sp>
      <p:sp>
        <p:nvSpPr>
          <p:cNvPr id="271366" name="Rectangle 6"/>
          <p:cNvSpPr>
            <a:spLocks noChangeArrowheads="1"/>
          </p:cNvSpPr>
          <p:nvPr/>
        </p:nvSpPr>
        <p:spPr bwMode="auto">
          <a:xfrm>
            <a:off x="4178300" y="0"/>
            <a:ext cx="2451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a:t>
            </a:r>
            <a:r>
              <a:rPr lang="ja-JP" altLang="en-US">
                <a:solidFill>
                  <a:srgbClr val="000000"/>
                </a:solidFill>
                <a:ea typeface="ＭＳ Ｐゴシック" pitchFamily="50" charset="-128"/>
              </a:rPr>
              <a:t>力の総和</a:t>
            </a:r>
            <a:r>
              <a:rPr lang="en-US" altLang="ja-JP">
                <a:solidFill>
                  <a:srgbClr val="000000"/>
                </a:solidFill>
                <a:ea typeface="ＭＳ Ｐゴシック" pitchFamily="50" charset="-128"/>
              </a:rPr>
              <a:t>=0</a:t>
            </a:r>
          </a:p>
        </p:txBody>
      </p:sp>
      <p:sp>
        <p:nvSpPr>
          <p:cNvPr id="271367" name="Rectangle 7"/>
          <p:cNvSpPr>
            <a:spLocks noChangeArrowheads="1"/>
          </p:cNvSpPr>
          <p:nvPr/>
        </p:nvSpPr>
        <p:spPr bwMode="auto">
          <a:xfrm>
            <a:off x="0" y="504825"/>
            <a:ext cx="3935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作用反作用の法則により</a:t>
            </a:r>
          </a:p>
        </p:txBody>
      </p:sp>
      <p:sp>
        <p:nvSpPr>
          <p:cNvPr id="271368" name="Rectangle 8"/>
          <p:cNvSpPr>
            <a:spLocks noChangeArrowheads="1"/>
          </p:cNvSpPr>
          <p:nvPr/>
        </p:nvSpPr>
        <p:spPr bwMode="auto">
          <a:xfrm>
            <a:off x="4081463" y="504825"/>
            <a:ext cx="236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内力の総和</a:t>
            </a:r>
            <a:r>
              <a:rPr lang="en-US" altLang="ja-JP">
                <a:solidFill>
                  <a:srgbClr val="000000"/>
                </a:solidFill>
                <a:ea typeface="ＭＳ Ｐゴシック" pitchFamily="50" charset="-128"/>
              </a:rPr>
              <a:t>=0</a:t>
            </a:r>
          </a:p>
        </p:txBody>
      </p:sp>
      <p:sp>
        <p:nvSpPr>
          <p:cNvPr id="271369" name="Rectangle 9"/>
          <p:cNvSpPr>
            <a:spLocks noChangeArrowheads="1"/>
          </p:cNvSpPr>
          <p:nvPr/>
        </p:nvSpPr>
        <p:spPr bwMode="auto">
          <a:xfrm>
            <a:off x="0" y="960438"/>
            <a:ext cx="7591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9900CC"/>
                </a:solidFill>
                <a:ea typeface="ＭＳ Ｐゴシック" pitchFamily="50" charset="-128"/>
              </a:rPr>
              <a:t>内力とその反作用は同一直線上にあるものとする</a:t>
            </a:r>
          </a:p>
        </p:txBody>
      </p:sp>
      <p:sp>
        <p:nvSpPr>
          <p:cNvPr id="20494" name="Rectangle 88"/>
          <p:cNvSpPr>
            <a:spLocks noChangeArrowheads="1"/>
          </p:cNvSpPr>
          <p:nvPr/>
        </p:nvSpPr>
        <p:spPr bwMode="auto">
          <a:xfrm>
            <a:off x="3063875" y="3495675"/>
            <a:ext cx="26574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①　　　　　図示</a:t>
            </a:r>
          </a:p>
        </p:txBody>
      </p:sp>
      <p:sp>
        <p:nvSpPr>
          <p:cNvPr id="20495" name="Rectangle 89"/>
          <p:cNvSpPr>
            <a:spLocks noChangeArrowheads="1"/>
          </p:cNvSpPr>
          <p:nvPr/>
        </p:nvSpPr>
        <p:spPr bwMode="auto">
          <a:xfrm>
            <a:off x="3060700" y="4049713"/>
            <a:ext cx="437832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nSpc>
                <a:spcPct val="80000"/>
              </a:lnSpc>
              <a:spcBef>
                <a:spcPct val="0"/>
              </a:spcBef>
            </a:pPr>
            <a:r>
              <a:rPr lang="ja-JP" altLang="en-US" dirty="0">
                <a:solidFill>
                  <a:srgbClr val="000000"/>
                </a:solidFill>
                <a:ea typeface="ＭＳ Ｐゴシック" pitchFamily="50" charset="-128"/>
              </a:rPr>
              <a:t>②斜めの力は成分に分解し</a:t>
            </a:r>
            <a:endParaRPr lang="en-US" altLang="ja-JP" dirty="0">
              <a:solidFill>
                <a:srgbClr val="000000"/>
              </a:solidFill>
              <a:ea typeface="ＭＳ Ｐゴシック" pitchFamily="50" charset="-128"/>
            </a:endParaRPr>
          </a:p>
        </p:txBody>
      </p:sp>
      <p:sp>
        <p:nvSpPr>
          <p:cNvPr id="20496" name="Rectangle 90"/>
          <p:cNvSpPr>
            <a:spLocks noChangeArrowheads="1"/>
          </p:cNvSpPr>
          <p:nvPr/>
        </p:nvSpPr>
        <p:spPr bwMode="auto">
          <a:xfrm>
            <a:off x="3074988" y="5260559"/>
            <a:ext cx="22733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③支点を選び</a:t>
            </a:r>
          </a:p>
        </p:txBody>
      </p:sp>
      <p:sp>
        <p:nvSpPr>
          <p:cNvPr id="20497" name="Rectangle 121"/>
          <p:cNvSpPr>
            <a:spLocks noChangeArrowheads="1"/>
          </p:cNvSpPr>
          <p:nvPr/>
        </p:nvSpPr>
        <p:spPr bwMode="auto">
          <a:xfrm>
            <a:off x="5405438" y="3487738"/>
            <a:ext cx="23447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接触、重力</a:t>
            </a:r>
            <a:r>
              <a:rPr lang="en-US" altLang="ja-JP" dirty="0">
                <a:solidFill>
                  <a:srgbClr val="000000"/>
                </a:solidFill>
                <a:ea typeface="ＭＳ Ｐゴシック" pitchFamily="50" charset="-128"/>
              </a:rPr>
              <a:t>)</a:t>
            </a:r>
            <a:endParaRPr lang="ja-JP" altLang="en-US" dirty="0">
              <a:solidFill>
                <a:srgbClr val="000000"/>
              </a:solidFill>
              <a:ea typeface="ＭＳ Ｐゴシック" pitchFamily="50" charset="-128"/>
            </a:endParaRPr>
          </a:p>
        </p:txBody>
      </p:sp>
      <p:sp>
        <p:nvSpPr>
          <p:cNvPr id="20498" name="Rectangle 126"/>
          <p:cNvSpPr>
            <a:spLocks noChangeArrowheads="1"/>
          </p:cNvSpPr>
          <p:nvPr/>
        </p:nvSpPr>
        <p:spPr bwMode="auto">
          <a:xfrm>
            <a:off x="4591318" y="4435476"/>
            <a:ext cx="20670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の条件適用</a:t>
            </a:r>
          </a:p>
        </p:txBody>
      </p:sp>
      <p:sp>
        <p:nvSpPr>
          <p:cNvPr id="20499" name="Rectangle 129"/>
          <p:cNvSpPr>
            <a:spLocks noChangeArrowheads="1"/>
          </p:cNvSpPr>
          <p:nvPr/>
        </p:nvSpPr>
        <p:spPr bwMode="auto">
          <a:xfrm>
            <a:off x="0" y="3497263"/>
            <a:ext cx="3194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3333CC"/>
                </a:solidFill>
                <a:ea typeface="ＭＳ Ｐゴシック" pitchFamily="50" charset="-128"/>
              </a:rPr>
              <a:t>釣合の条件の適用</a:t>
            </a:r>
          </a:p>
        </p:txBody>
      </p:sp>
      <p:sp>
        <p:nvSpPr>
          <p:cNvPr id="20500" name="Rectangle 127"/>
          <p:cNvSpPr>
            <a:spLocks noChangeArrowheads="1"/>
          </p:cNvSpPr>
          <p:nvPr/>
        </p:nvSpPr>
        <p:spPr bwMode="auto">
          <a:xfrm>
            <a:off x="5122490" y="5813669"/>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の条件適用</a:t>
            </a:r>
          </a:p>
        </p:txBody>
      </p:sp>
      <p:sp>
        <p:nvSpPr>
          <p:cNvPr id="20501" name="Rectangle 127"/>
          <p:cNvSpPr>
            <a:spLocks noChangeArrowheads="1"/>
          </p:cNvSpPr>
          <p:nvPr/>
        </p:nvSpPr>
        <p:spPr bwMode="auto">
          <a:xfrm>
            <a:off x="3149600" y="6334125"/>
            <a:ext cx="35477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④ ②③を連立して解く</a:t>
            </a:r>
          </a:p>
        </p:txBody>
      </p:sp>
      <p:sp>
        <p:nvSpPr>
          <p:cNvPr id="83" name="Freeform 4"/>
          <p:cNvSpPr>
            <a:spLocks/>
          </p:cNvSpPr>
          <p:nvPr/>
        </p:nvSpPr>
        <p:spPr bwMode="auto">
          <a:xfrm flipH="1">
            <a:off x="138113" y="4210050"/>
            <a:ext cx="1104900" cy="1662113"/>
          </a:xfrm>
          <a:custGeom>
            <a:avLst/>
            <a:gdLst>
              <a:gd name="T0" fmla="*/ 171 w 438"/>
              <a:gd name="T1" fmla="*/ 216 h 612"/>
              <a:gd name="T2" fmla="*/ 215 w 438"/>
              <a:gd name="T3" fmla="*/ 198 h 612"/>
              <a:gd name="T4" fmla="*/ 271 w 438"/>
              <a:gd name="T5" fmla="*/ 164 h 612"/>
              <a:gd name="T6" fmla="*/ 265 w 438"/>
              <a:gd name="T7" fmla="*/ 148 h 612"/>
              <a:gd name="T8" fmla="*/ 255 w 438"/>
              <a:gd name="T9" fmla="*/ 118 h 612"/>
              <a:gd name="T10" fmla="*/ 259 w 438"/>
              <a:gd name="T11" fmla="*/ 60 h 612"/>
              <a:gd name="T12" fmla="*/ 289 w 438"/>
              <a:gd name="T13" fmla="*/ 18 h 612"/>
              <a:gd name="T14" fmla="*/ 363 w 438"/>
              <a:gd name="T15" fmla="*/ 6 h 612"/>
              <a:gd name="T16" fmla="*/ 429 w 438"/>
              <a:gd name="T17" fmla="*/ 54 h 612"/>
              <a:gd name="T18" fmla="*/ 419 w 438"/>
              <a:gd name="T19" fmla="*/ 134 h 612"/>
              <a:gd name="T20" fmla="*/ 377 w 438"/>
              <a:gd name="T21" fmla="*/ 192 h 612"/>
              <a:gd name="T22" fmla="*/ 367 w 438"/>
              <a:gd name="T23" fmla="*/ 258 h 612"/>
              <a:gd name="T24" fmla="*/ 321 w 438"/>
              <a:gd name="T25" fmla="*/ 388 h 612"/>
              <a:gd name="T26" fmla="*/ 273 w 438"/>
              <a:gd name="T27" fmla="*/ 496 h 612"/>
              <a:gd name="T28" fmla="*/ 283 w 438"/>
              <a:gd name="T29" fmla="*/ 592 h 612"/>
              <a:gd name="T30" fmla="*/ 205 w 438"/>
              <a:gd name="T31" fmla="*/ 598 h 612"/>
              <a:gd name="T32" fmla="*/ 211 w 438"/>
              <a:gd name="T33" fmla="*/ 574 h 612"/>
              <a:gd name="T34" fmla="*/ 203 w 438"/>
              <a:gd name="T35" fmla="*/ 492 h 612"/>
              <a:gd name="T36" fmla="*/ 211 w 438"/>
              <a:gd name="T37" fmla="*/ 442 h 612"/>
              <a:gd name="T38" fmla="*/ 165 w 438"/>
              <a:gd name="T39" fmla="*/ 506 h 612"/>
              <a:gd name="T40" fmla="*/ 127 w 438"/>
              <a:gd name="T41" fmla="*/ 542 h 612"/>
              <a:gd name="T42" fmla="*/ 83 w 438"/>
              <a:gd name="T43" fmla="*/ 596 h 612"/>
              <a:gd name="T44" fmla="*/ 3 w 438"/>
              <a:gd name="T45" fmla="*/ 596 h 612"/>
              <a:gd name="T46" fmla="*/ 65 w 438"/>
              <a:gd name="T47" fmla="*/ 500 h 612"/>
              <a:gd name="T48" fmla="*/ 145 w 438"/>
              <a:gd name="T49" fmla="*/ 398 h 612"/>
              <a:gd name="T50" fmla="*/ 207 w 438"/>
              <a:gd name="T51" fmla="*/ 272 h 612"/>
              <a:gd name="T52" fmla="*/ 143 w 438"/>
              <a:gd name="T53" fmla="*/ 284 h 612"/>
              <a:gd name="T54" fmla="*/ 101 w 438"/>
              <a:gd name="T55" fmla="*/ 274 h 612"/>
              <a:gd name="T56" fmla="*/ 109 w 438"/>
              <a:gd name="T57" fmla="*/ 244 h 6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8"/>
              <a:gd name="T88" fmla="*/ 0 h 612"/>
              <a:gd name="T89" fmla="*/ 438 w 438"/>
              <a:gd name="T90" fmla="*/ 612 h 612"/>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726 w 10000"/>
              <a:gd name="connsiteY25" fmla="*/ 4444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729 w 10000"/>
              <a:gd name="connsiteY0" fmla="*/ 3309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080 w 10000"/>
              <a:gd name="connsiteY0" fmla="*/ 2805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25 w 10000"/>
              <a:gd name="connsiteY28" fmla="*/ 3138 h 10000"/>
              <a:gd name="connsiteX29" fmla="*/ 2196 w 10000"/>
              <a:gd name="connsiteY29" fmla="*/ 277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2188" y="2791"/>
                </a:moveTo>
                <a:cubicBezTo>
                  <a:pt x="2348" y="2742"/>
                  <a:pt x="3974" y="2771"/>
                  <a:pt x="4640" y="2753"/>
                </a:cubicBezTo>
                <a:cubicBezTo>
                  <a:pt x="5306" y="2735"/>
                  <a:pt x="5952" y="2736"/>
                  <a:pt x="6187" y="2680"/>
                </a:cubicBezTo>
                <a:cubicBezTo>
                  <a:pt x="6422" y="2624"/>
                  <a:pt x="6119" y="2549"/>
                  <a:pt x="6050" y="2418"/>
                </a:cubicBezTo>
                <a:cubicBezTo>
                  <a:pt x="5982" y="2288"/>
                  <a:pt x="5845" y="2173"/>
                  <a:pt x="5822" y="1928"/>
                </a:cubicBezTo>
                <a:cubicBezTo>
                  <a:pt x="5799" y="1683"/>
                  <a:pt x="5776" y="1258"/>
                  <a:pt x="5913" y="980"/>
                </a:cubicBezTo>
                <a:cubicBezTo>
                  <a:pt x="6050" y="703"/>
                  <a:pt x="6210" y="441"/>
                  <a:pt x="6598" y="294"/>
                </a:cubicBezTo>
                <a:cubicBezTo>
                  <a:pt x="6986" y="147"/>
                  <a:pt x="7763" y="0"/>
                  <a:pt x="8288" y="98"/>
                </a:cubicBezTo>
                <a:cubicBezTo>
                  <a:pt x="8813" y="196"/>
                  <a:pt x="9589" y="539"/>
                  <a:pt x="9795" y="882"/>
                </a:cubicBezTo>
                <a:cubicBezTo>
                  <a:pt x="10000" y="1225"/>
                  <a:pt x="9772" y="1814"/>
                  <a:pt x="9566" y="2190"/>
                </a:cubicBezTo>
                <a:cubicBezTo>
                  <a:pt x="9361" y="2565"/>
                  <a:pt x="8813" y="2794"/>
                  <a:pt x="8607" y="3137"/>
                </a:cubicBezTo>
                <a:cubicBezTo>
                  <a:pt x="8402" y="3480"/>
                  <a:pt x="8584" y="3676"/>
                  <a:pt x="8379" y="4216"/>
                </a:cubicBezTo>
                <a:cubicBezTo>
                  <a:pt x="8174" y="4755"/>
                  <a:pt x="7694" y="5686"/>
                  <a:pt x="7329" y="6340"/>
                </a:cubicBezTo>
                <a:cubicBezTo>
                  <a:pt x="6963" y="6993"/>
                  <a:pt x="6370" y="7549"/>
                  <a:pt x="6233" y="8105"/>
                </a:cubicBezTo>
                <a:cubicBezTo>
                  <a:pt x="6096" y="8660"/>
                  <a:pt x="6712" y="9395"/>
                  <a:pt x="6461" y="9673"/>
                </a:cubicBezTo>
                <a:cubicBezTo>
                  <a:pt x="6210" y="9951"/>
                  <a:pt x="4954" y="9820"/>
                  <a:pt x="4680" y="9771"/>
                </a:cubicBezTo>
                <a:cubicBezTo>
                  <a:pt x="4406" y="9722"/>
                  <a:pt x="4817" y="9673"/>
                  <a:pt x="4817" y="9379"/>
                </a:cubicBezTo>
                <a:cubicBezTo>
                  <a:pt x="4817" y="9085"/>
                  <a:pt x="4635" y="8399"/>
                  <a:pt x="4635" y="8039"/>
                </a:cubicBezTo>
                <a:cubicBezTo>
                  <a:pt x="4635" y="7680"/>
                  <a:pt x="4954" y="7190"/>
                  <a:pt x="4817" y="7222"/>
                </a:cubicBezTo>
                <a:cubicBezTo>
                  <a:pt x="4680" y="7255"/>
                  <a:pt x="4087" y="7990"/>
                  <a:pt x="3767" y="8268"/>
                </a:cubicBezTo>
                <a:cubicBezTo>
                  <a:pt x="3447" y="8546"/>
                  <a:pt x="3219" y="8611"/>
                  <a:pt x="2900" y="8856"/>
                </a:cubicBezTo>
                <a:cubicBezTo>
                  <a:pt x="2580" y="9101"/>
                  <a:pt x="2374" y="9592"/>
                  <a:pt x="1895" y="9739"/>
                </a:cubicBezTo>
                <a:cubicBezTo>
                  <a:pt x="1416" y="9886"/>
                  <a:pt x="137" y="10000"/>
                  <a:pt x="68" y="9739"/>
                </a:cubicBezTo>
                <a:cubicBezTo>
                  <a:pt x="0" y="9477"/>
                  <a:pt x="936" y="8709"/>
                  <a:pt x="1484" y="8170"/>
                </a:cubicBezTo>
                <a:cubicBezTo>
                  <a:pt x="2032" y="7631"/>
                  <a:pt x="2734" y="7155"/>
                  <a:pt x="3311" y="6503"/>
                </a:cubicBezTo>
                <a:cubicBezTo>
                  <a:pt x="3888" y="5851"/>
                  <a:pt x="4791" y="4723"/>
                  <a:pt x="4945" y="4255"/>
                </a:cubicBezTo>
                <a:cubicBezTo>
                  <a:pt x="5099" y="3787"/>
                  <a:pt x="4723" y="3810"/>
                  <a:pt x="4235" y="3695"/>
                </a:cubicBezTo>
                <a:cubicBezTo>
                  <a:pt x="3747" y="3580"/>
                  <a:pt x="2499" y="3658"/>
                  <a:pt x="2014" y="3565"/>
                </a:cubicBezTo>
                <a:cubicBezTo>
                  <a:pt x="1529" y="3472"/>
                  <a:pt x="1336" y="3334"/>
                  <a:pt x="1325" y="3138"/>
                </a:cubicBezTo>
                <a:cubicBezTo>
                  <a:pt x="1314" y="2943"/>
                  <a:pt x="2163" y="2823"/>
                  <a:pt x="2196" y="2771"/>
                </a:cubicBezTo>
              </a:path>
            </a:pathLst>
          </a:custGeom>
          <a:solidFill>
            <a:schemeClr val="bg1">
              <a:lumMod val="85000"/>
            </a:schemeClr>
          </a:solidFill>
          <a:ln w="9525" cap="flat" cmpd="sng">
            <a:solidFill>
              <a:schemeClr val="bg1">
                <a:lumMod val="65000"/>
              </a:schemeClr>
            </a:solidFill>
            <a:prstDash val="solid"/>
            <a:round/>
            <a:headEnd/>
            <a:tailEnd/>
          </a:ln>
        </p:spPr>
        <p:txBody>
          <a:bodyPr wrap="none" anchor="ctr"/>
          <a:lstStyle/>
          <a:p>
            <a:pPr algn="ctr">
              <a:defRPr/>
            </a:pPr>
            <a:endParaRPr lang="ja-JP" altLang="en-US" i="1">
              <a:solidFill>
                <a:srgbClr val="000000"/>
              </a:solidFill>
              <a:ea typeface="ＭＳ Ｐゴシック" pitchFamily="50" charset="-128"/>
            </a:endParaRPr>
          </a:p>
        </p:txBody>
      </p:sp>
      <p:cxnSp>
        <p:nvCxnSpPr>
          <p:cNvPr id="85" name="直線コネクタ 84"/>
          <p:cNvCxnSpPr/>
          <p:nvPr/>
        </p:nvCxnSpPr>
        <p:spPr bwMode="auto">
          <a:xfrm>
            <a:off x="157163" y="5870575"/>
            <a:ext cx="2559050"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505" name="Line 88"/>
          <p:cNvSpPr>
            <a:spLocks noChangeShapeType="1"/>
          </p:cNvSpPr>
          <p:nvPr/>
        </p:nvSpPr>
        <p:spPr bwMode="auto">
          <a:xfrm flipH="1" flipV="1">
            <a:off x="1406525" y="4738688"/>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6" name="Line 89"/>
          <p:cNvSpPr>
            <a:spLocks noChangeShapeType="1"/>
          </p:cNvSpPr>
          <p:nvPr/>
        </p:nvSpPr>
        <p:spPr bwMode="auto">
          <a:xfrm>
            <a:off x="2324100" y="4932363"/>
            <a:ext cx="1588" cy="6477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7" name="Line 90"/>
          <p:cNvSpPr>
            <a:spLocks noChangeShapeType="1"/>
          </p:cNvSpPr>
          <p:nvPr/>
        </p:nvSpPr>
        <p:spPr bwMode="auto">
          <a:xfrm flipV="1">
            <a:off x="1704975" y="5254625"/>
            <a:ext cx="296863" cy="62547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8" name="Line 99"/>
          <p:cNvSpPr>
            <a:spLocks noChangeShapeType="1"/>
          </p:cNvSpPr>
          <p:nvPr/>
        </p:nvSpPr>
        <p:spPr bwMode="auto">
          <a:xfrm flipH="1" flipV="1">
            <a:off x="1704975" y="5880100"/>
            <a:ext cx="360363" cy="0"/>
          </a:xfrm>
          <a:prstGeom prst="line">
            <a:avLst/>
          </a:prstGeom>
          <a:noFill/>
          <a:ln w="571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9" name="Line 100"/>
          <p:cNvSpPr>
            <a:spLocks noChangeShapeType="1"/>
          </p:cNvSpPr>
          <p:nvPr/>
        </p:nvSpPr>
        <p:spPr bwMode="auto">
          <a:xfrm>
            <a:off x="1704975" y="5232400"/>
            <a:ext cx="1588" cy="647700"/>
          </a:xfrm>
          <a:prstGeom prst="line">
            <a:avLst/>
          </a:prstGeom>
          <a:noFill/>
          <a:ln w="571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12" name="円形吹き出し 106"/>
          <p:cNvSpPr>
            <a:spLocks noChangeArrowheads="1"/>
          </p:cNvSpPr>
          <p:nvPr/>
        </p:nvSpPr>
        <p:spPr bwMode="auto">
          <a:xfrm>
            <a:off x="7488238" y="3708400"/>
            <a:ext cx="1655762" cy="625475"/>
          </a:xfrm>
          <a:prstGeom prst="wedgeEllipseCallout">
            <a:avLst>
              <a:gd name="adj1" fmla="val -49264"/>
              <a:gd name="adj2" fmla="val 65472"/>
            </a:avLst>
          </a:prstGeom>
          <a:solidFill>
            <a:srgbClr val="FFFFCC"/>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成分毎に</a:t>
            </a:r>
            <a:endParaRPr lang="ja-JP" altLang="en-US" i="1" dirty="0">
              <a:solidFill>
                <a:srgbClr val="000000"/>
              </a:solidFill>
              <a:ea typeface="ＭＳ Ｐゴシック" pitchFamily="50" charset="-128"/>
            </a:endParaRPr>
          </a:p>
        </p:txBody>
      </p:sp>
      <p:sp>
        <p:nvSpPr>
          <p:cNvPr id="52" name="Rectangle 62"/>
          <p:cNvSpPr>
            <a:spLocks noChangeArrowheads="1"/>
          </p:cNvSpPr>
          <p:nvPr/>
        </p:nvSpPr>
        <p:spPr bwMode="auto">
          <a:xfrm>
            <a:off x="2228850" y="4662488"/>
            <a:ext cx="5445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W</a:t>
            </a:r>
            <a:endParaRPr lang="en-US" altLang="ja-JP" i="1" dirty="0">
              <a:solidFill>
                <a:srgbClr val="000000"/>
              </a:solidFill>
              <a:latin typeface="Bookman Old Style" pitchFamily="18" charset="0"/>
              <a:ea typeface="ＭＳ Ｐゴシック" pitchFamily="50" charset="-128"/>
            </a:endParaRPr>
          </a:p>
        </p:txBody>
      </p:sp>
      <p:sp>
        <p:nvSpPr>
          <p:cNvPr id="20513" name="AutoShape 62"/>
          <p:cNvSpPr>
            <a:spLocks noChangeArrowheads="1"/>
          </p:cNvSpPr>
          <p:nvPr/>
        </p:nvSpPr>
        <p:spPr bwMode="auto">
          <a:xfrm>
            <a:off x="5602147" y="5356988"/>
            <a:ext cx="3541853" cy="40720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支点は力の作用点が有利</a:t>
            </a:r>
            <a:endParaRPr lang="ja-JP" altLang="en-US" sz="2400" dirty="0">
              <a:solidFill>
                <a:srgbClr val="C00000"/>
              </a:solidFill>
              <a:ea typeface="ＭＳ Ｐゴシック" pitchFamily="50" charset="-128"/>
            </a:endParaRPr>
          </a:p>
        </p:txBody>
      </p:sp>
      <p:sp>
        <p:nvSpPr>
          <p:cNvPr id="53" name="Rectangle 62"/>
          <p:cNvSpPr>
            <a:spLocks noChangeArrowheads="1"/>
          </p:cNvSpPr>
          <p:nvPr/>
        </p:nvSpPr>
        <p:spPr bwMode="auto">
          <a:xfrm>
            <a:off x="1797050" y="4921250"/>
            <a:ext cx="450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R</a:t>
            </a:r>
            <a:endParaRPr lang="en-US" altLang="ja-JP" i="1" dirty="0">
              <a:solidFill>
                <a:srgbClr val="000000"/>
              </a:solidFill>
              <a:latin typeface="Bookman Old Style" pitchFamily="18" charset="0"/>
              <a:ea typeface="ＭＳ Ｐゴシック" pitchFamily="50" charset="-128"/>
            </a:endParaRPr>
          </a:p>
        </p:txBody>
      </p:sp>
      <p:sp>
        <p:nvSpPr>
          <p:cNvPr id="55" name="Rectangle 62"/>
          <p:cNvSpPr>
            <a:spLocks noChangeArrowheads="1"/>
          </p:cNvSpPr>
          <p:nvPr/>
        </p:nvSpPr>
        <p:spPr bwMode="auto">
          <a:xfrm>
            <a:off x="1154113" y="5203825"/>
            <a:ext cx="5953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a:solidFill>
                  <a:srgbClr val="000000"/>
                </a:solidFill>
                <a:latin typeface="Bookman Old Style" pitchFamily="18" charset="0"/>
                <a:ea typeface="ＭＳ Ｐゴシック" pitchFamily="50" charset="-128"/>
              </a:rPr>
              <a:t>R</a:t>
            </a:r>
            <a:r>
              <a:rPr lang="en-US" altLang="ja-JP" i="1" baseline="-25000">
                <a:solidFill>
                  <a:srgbClr val="000000"/>
                </a:solidFill>
                <a:latin typeface="Bookman Old Style" pitchFamily="18" charset="0"/>
                <a:ea typeface="ＭＳ Ｐゴシック" pitchFamily="50" charset="-128"/>
              </a:rPr>
              <a:t>y</a:t>
            </a:r>
          </a:p>
        </p:txBody>
      </p:sp>
      <p:sp>
        <p:nvSpPr>
          <p:cNvPr id="56" name="Rectangle 62"/>
          <p:cNvSpPr>
            <a:spLocks noChangeArrowheads="1"/>
          </p:cNvSpPr>
          <p:nvPr/>
        </p:nvSpPr>
        <p:spPr bwMode="auto">
          <a:xfrm>
            <a:off x="6527640" y="44293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p>
        </p:txBody>
      </p:sp>
      <p:sp>
        <p:nvSpPr>
          <p:cNvPr id="74" name="Rectangle 62"/>
          <p:cNvSpPr>
            <a:spLocks noChangeArrowheads="1"/>
          </p:cNvSpPr>
          <p:nvPr/>
        </p:nvSpPr>
        <p:spPr bwMode="auto">
          <a:xfrm>
            <a:off x="7121365" y="4432979"/>
            <a:ext cx="565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i="1" baseline="-25000" dirty="0">
                <a:solidFill>
                  <a:srgbClr val="000000"/>
                </a:solidFill>
                <a:latin typeface="Bookman Old Style" pitchFamily="18" charset="0"/>
                <a:ea typeface="ＭＳ Ｐゴシック" pitchFamily="50" charset="-128"/>
              </a:rPr>
              <a:t>x</a:t>
            </a:r>
          </a:p>
        </p:txBody>
      </p:sp>
      <p:sp>
        <p:nvSpPr>
          <p:cNvPr id="75" name="正方形/長方形 74"/>
          <p:cNvSpPr>
            <a:spLocks noChangeArrowheads="1"/>
          </p:cNvSpPr>
          <p:nvPr/>
        </p:nvSpPr>
        <p:spPr bwMode="auto">
          <a:xfrm>
            <a:off x="6846728" y="4412341"/>
            <a:ext cx="388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76" name="Rectangle 62"/>
          <p:cNvSpPr>
            <a:spLocks noChangeArrowheads="1"/>
          </p:cNvSpPr>
          <p:nvPr/>
        </p:nvSpPr>
        <p:spPr bwMode="auto">
          <a:xfrm>
            <a:off x="7904406" y="4434527"/>
            <a:ext cx="5286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77" name="Rectangle 62"/>
          <p:cNvSpPr>
            <a:spLocks noChangeArrowheads="1"/>
          </p:cNvSpPr>
          <p:nvPr/>
        </p:nvSpPr>
        <p:spPr bwMode="auto">
          <a:xfrm>
            <a:off x="8562790" y="4425128"/>
            <a:ext cx="58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err="1">
                <a:solidFill>
                  <a:srgbClr val="000000"/>
                </a:solidFill>
                <a:latin typeface="Bookman Old Style" pitchFamily="18" charset="0"/>
                <a:ea typeface="ＭＳ Ｐゴシック" pitchFamily="50" charset="-128"/>
              </a:rPr>
              <a:t>R</a:t>
            </a:r>
            <a:r>
              <a:rPr lang="en-US" altLang="ja-JP" i="1" baseline="-25000" dirty="0" err="1">
                <a:solidFill>
                  <a:srgbClr val="000000"/>
                </a:solidFill>
                <a:latin typeface="Bookman Old Style" pitchFamily="18" charset="0"/>
                <a:ea typeface="ＭＳ Ｐゴシック" pitchFamily="50" charset="-128"/>
              </a:rPr>
              <a:t>y</a:t>
            </a:r>
            <a:endParaRPr lang="en-US" altLang="ja-JP" i="1" baseline="-25000" dirty="0">
              <a:solidFill>
                <a:srgbClr val="000000"/>
              </a:solidFill>
              <a:latin typeface="Bookman Old Style" pitchFamily="18" charset="0"/>
              <a:ea typeface="ＭＳ Ｐゴシック" pitchFamily="50" charset="-128"/>
            </a:endParaRPr>
          </a:p>
        </p:txBody>
      </p:sp>
      <p:sp>
        <p:nvSpPr>
          <p:cNvPr id="78" name="正方形/長方形 77"/>
          <p:cNvSpPr>
            <a:spLocks noChangeArrowheads="1"/>
          </p:cNvSpPr>
          <p:nvPr/>
        </p:nvSpPr>
        <p:spPr bwMode="auto">
          <a:xfrm>
            <a:off x="8285406" y="4421827"/>
            <a:ext cx="3889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a:solidFill>
                  <a:srgbClr val="000000"/>
                </a:solidFill>
                <a:ea typeface="ＭＳ Ｐゴシック" pitchFamily="50" charset="-128"/>
              </a:rPr>
              <a:t>=</a:t>
            </a:r>
            <a:endParaRPr lang="ja-JP" altLang="en-US" i="1">
              <a:solidFill>
                <a:srgbClr val="000000"/>
              </a:solidFill>
              <a:ea typeface="ＭＳ Ｐゴシック" pitchFamily="50" charset="-128"/>
            </a:endParaRPr>
          </a:p>
        </p:txBody>
      </p:sp>
      <p:sp>
        <p:nvSpPr>
          <p:cNvPr id="79" name="円/楕円 78"/>
          <p:cNvSpPr>
            <a:spLocks noChangeArrowheads="1"/>
          </p:cNvSpPr>
          <p:nvPr/>
        </p:nvSpPr>
        <p:spPr bwMode="auto">
          <a:xfrm>
            <a:off x="1608363" y="5776913"/>
            <a:ext cx="180519" cy="173037"/>
          </a:xfrm>
          <a:prstGeom prst="ellipse">
            <a:avLst/>
          </a:prstGeom>
          <a:solidFill>
            <a:srgbClr val="CC00CC"/>
          </a:solidFill>
          <a:ln w="28575" algn="ctr">
            <a:solidFill>
              <a:srgbClr val="CC00CC"/>
            </a:solidFill>
            <a:round/>
            <a:headEnd/>
            <a:tailEnd type="triangle" w="med" len="med"/>
          </a:ln>
        </p:spPr>
        <p:txBody>
          <a:bodyPr/>
          <a:lstStyle/>
          <a:p>
            <a:pPr algn="ctr"/>
            <a:endParaRPr lang="ja-JP" altLang="en-US" i="1">
              <a:solidFill>
                <a:srgbClr val="000000"/>
              </a:solidFill>
              <a:ea typeface="ＭＳ Ｐゴシック" pitchFamily="50" charset="-128"/>
            </a:endParaRPr>
          </a:p>
        </p:txBody>
      </p:sp>
      <p:sp>
        <p:nvSpPr>
          <p:cNvPr id="86" name="Rectangle 62"/>
          <p:cNvSpPr>
            <a:spLocks noChangeArrowheads="1"/>
          </p:cNvSpPr>
          <p:nvPr/>
        </p:nvSpPr>
        <p:spPr bwMode="auto">
          <a:xfrm>
            <a:off x="1830858" y="5709195"/>
            <a:ext cx="407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sp>
        <p:nvSpPr>
          <p:cNvPr id="87" name="Rectangle 62"/>
          <p:cNvSpPr>
            <a:spLocks noChangeArrowheads="1"/>
          </p:cNvSpPr>
          <p:nvPr/>
        </p:nvSpPr>
        <p:spPr bwMode="auto">
          <a:xfrm>
            <a:off x="1018949" y="4749346"/>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cxnSp>
        <p:nvCxnSpPr>
          <p:cNvPr id="82" name="直線矢印コネクタ 81"/>
          <p:cNvCxnSpPr>
            <a:cxnSpLocks noChangeShapeType="1"/>
          </p:cNvCxnSpPr>
          <p:nvPr/>
        </p:nvCxnSpPr>
        <p:spPr bwMode="auto">
          <a:xfrm>
            <a:off x="1681163" y="5868988"/>
            <a:ext cx="690562" cy="1587"/>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cxnSp>
        <p:nvCxnSpPr>
          <p:cNvPr id="88" name="直線矢印コネクタ 87"/>
          <p:cNvCxnSpPr>
            <a:cxnSpLocks noChangeShapeType="1"/>
          </p:cNvCxnSpPr>
          <p:nvPr/>
        </p:nvCxnSpPr>
        <p:spPr bwMode="auto">
          <a:xfrm flipH="1">
            <a:off x="1418318" y="4748666"/>
            <a:ext cx="1" cy="1115105"/>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sp>
        <p:nvSpPr>
          <p:cNvPr id="91" name="Rectangle 62"/>
          <p:cNvSpPr>
            <a:spLocks noChangeArrowheads="1"/>
          </p:cNvSpPr>
          <p:nvPr/>
        </p:nvSpPr>
        <p:spPr bwMode="auto">
          <a:xfrm>
            <a:off x="7183713" y="5825602"/>
            <a:ext cx="5302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93" name="Rectangle 62"/>
          <p:cNvSpPr>
            <a:spLocks noChangeArrowheads="1"/>
          </p:cNvSpPr>
          <p:nvPr/>
        </p:nvSpPr>
        <p:spPr bwMode="auto">
          <a:xfrm>
            <a:off x="8185426" y="579544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endParaRPr lang="en-US" altLang="ja-JP" i="1" baseline="-25000" dirty="0">
              <a:solidFill>
                <a:srgbClr val="000000"/>
              </a:solidFill>
              <a:latin typeface="Bookman Old Style" pitchFamily="18" charset="0"/>
              <a:ea typeface="ＭＳ Ｐゴシック" pitchFamily="50" charset="-128"/>
            </a:endParaRPr>
          </a:p>
        </p:txBody>
      </p:sp>
      <p:sp>
        <p:nvSpPr>
          <p:cNvPr id="95" name="Rectangle 62"/>
          <p:cNvSpPr>
            <a:spLocks noChangeArrowheads="1"/>
          </p:cNvSpPr>
          <p:nvPr/>
        </p:nvSpPr>
        <p:spPr bwMode="auto">
          <a:xfrm>
            <a:off x="6974163" y="5814490"/>
            <a:ext cx="407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sp>
        <p:nvSpPr>
          <p:cNvPr id="96" name="Rectangle 62"/>
          <p:cNvSpPr>
            <a:spLocks noChangeArrowheads="1"/>
          </p:cNvSpPr>
          <p:nvPr/>
        </p:nvSpPr>
        <p:spPr bwMode="auto">
          <a:xfrm>
            <a:off x="7913963" y="581449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73" name="Rectangle 6"/>
          <p:cNvSpPr>
            <a:spLocks noChangeArrowheads="1"/>
          </p:cNvSpPr>
          <p:nvPr/>
        </p:nvSpPr>
        <p:spPr bwMode="auto">
          <a:xfrm>
            <a:off x="6351588" y="0"/>
            <a:ext cx="2792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00CC"/>
                </a:solidFill>
                <a:ea typeface="ＭＳ Ｐゴシック" pitchFamily="50" charset="-128"/>
              </a:rPr>
              <a:t>, </a:t>
            </a:r>
            <a:r>
              <a:rPr lang="ja-JP" altLang="en-US">
                <a:solidFill>
                  <a:srgbClr val="9900CC"/>
                </a:solidFill>
                <a:ea typeface="ＭＳ Ｐゴシック" pitchFamily="50" charset="-128"/>
              </a:rPr>
              <a:t> トルクの総和</a:t>
            </a:r>
            <a:r>
              <a:rPr lang="en-US" altLang="ja-JP">
                <a:solidFill>
                  <a:srgbClr val="9900CC"/>
                </a:solidFill>
                <a:ea typeface="ＭＳ Ｐゴシック" pitchFamily="50" charset="-128"/>
              </a:rPr>
              <a:t>=0</a:t>
            </a:r>
          </a:p>
        </p:txBody>
      </p:sp>
      <p:sp>
        <p:nvSpPr>
          <p:cNvPr id="67" name="Rectangle 8"/>
          <p:cNvSpPr>
            <a:spLocks noChangeArrowheads="1"/>
          </p:cNvSpPr>
          <p:nvPr/>
        </p:nvSpPr>
        <p:spPr bwMode="auto">
          <a:xfrm>
            <a:off x="6782456" y="493713"/>
            <a:ext cx="23615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a:t>
            </a:r>
            <a:r>
              <a:rPr lang="en-US" altLang="ja-JP" dirty="0">
                <a:solidFill>
                  <a:srgbClr val="000000"/>
                </a:solidFill>
                <a:ea typeface="ＭＳ Ｐゴシック" pitchFamily="50" charset="-128"/>
              </a:rPr>
              <a:t>=0</a:t>
            </a:r>
          </a:p>
        </p:txBody>
      </p:sp>
      <p:sp>
        <p:nvSpPr>
          <p:cNvPr id="69" name="正方形/長方形 68"/>
          <p:cNvSpPr/>
          <p:nvPr/>
        </p:nvSpPr>
        <p:spPr>
          <a:xfrm>
            <a:off x="6413620" y="510641"/>
            <a:ext cx="543739" cy="523220"/>
          </a:xfrm>
          <a:prstGeom prst="rect">
            <a:avLst/>
          </a:prstGeom>
        </p:spPr>
        <p:txBody>
          <a:bodyPr wrap="none">
            <a:spAutoFit/>
          </a:bodyPr>
          <a:lstStyle/>
          <a:p>
            <a:pPr algn="ctr"/>
            <a:r>
              <a:rPr lang="ja-JP" altLang="en-US"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123" name="Rectangle 10"/>
          <p:cNvSpPr>
            <a:spLocks noChangeArrowheads="1"/>
          </p:cNvSpPr>
          <p:nvPr/>
        </p:nvSpPr>
        <p:spPr bwMode="auto">
          <a:xfrm>
            <a:off x="4945415" y="1403350"/>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dirty="0">
                <a:solidFill>
                  <a:srgbClr val="9900CC"/>
                </a:solidFill>
                <a:ea typeface="ＭＳ Ｐゴシック" pitchFamily="50" charset="-128"/>
              </a:rPr>
              <a:t>内力によるトルクの総和</a:t>
            </a:r>
            <a:r>
              <a:rPr lang="en-US" altLang="ja-JP" dirty="0">
                <a:solidFill>
                  <a:srgbClr val="9900CC"/>
                </a:solidFill>
                <a:ea typeface="ＭＳ Ｐゴシック" pitchFamily="50" charset="-128"/>
              </a:rPr>
              <a:t>=0</a:t>
            </a:r>
          </a:p>
        </p:txBody>
      </p:sp>
      <p:sp>
        <p:nvSpPr>
          <p:cNvPr id="124" name="Rectangle 8"/>
          <p:cNvSpPr>
            <a:spLocks noChangeArrowheads="1"/>
          </p:cNvSpPr>
          <p:nvPr/>
        </p:nvSpPr>
        <p:spPr bwMode="auto">
          <a:xfrm>
            <a:off x="4945415" y="1871663"/>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9900CC"/>
                </a:solidFill>
                <a:ea typeface="ＭＳ Ｐゴシック" pitchFamily="50" charset="-128"/>
              </a:rPr>
              <a:t>外力によるトルク</a:t>
            </a:r>
            <a:r>
              <a:rPr lang="ja-JP" altLang="en-US" dirty="0">
                <a:solidFill>
                  <a:srgbClr val="9900CC"/>
                </a:solidFill>
                <a:ea typeface="ＭＳ Ｐゴシック" pitchFamily="50" charset="-128"/>
              </a:rPr>
              <a:t>の総和</a:t>
            </a:r>
            <a:r>
              <a:rPr lang="en-US" altLang="ja-JP" dirty="0">
                <a:solidFill>
                  <a:srgbClr val="9900CC"/>
                </a:solidFill>
                <a:ea typeface="ＭＳ Ｐゴシック" pitchFamily="50" charset="-128"/>
              </a:rPr>
              <a:t>=0</a:t>
            </a:r>
          </a:p>
        </p:txBody>
      </p:sp>
      <p:sp>
        <p:nvSpPr>
          <p:cNvPr id="127" name="正方形/長方形 126"/>
          <p:cNvSpPr/>
          <p:nvPr/>
        </p:nvSpPr>
        <p:spPr>
          <a:xfrm>
            <a:off x="4530153" y="1864300"/>
            <a:ext cx="543739" cy="523220"/>
          </a:xfrm>
          <a:prstGeom prst="rect">
            <a:avLst/>
          </a:prstGeom>
        </p:spPr>
        <p:txBody>
          <a:bodyPr wrap="none">
            <a:spAutoFit/>
          </a:bodyPr>
          <a:lstStyle/>
          <a:p>
            <a:pPr algn="ctr"/>
            <a:r>
              <a:rPr lang="ja-JP" altLang="en-US" dirty="0">
                <a:solidFill>
                  <a:srgbClr val="9900CC"/>
                </a:solidFill>
                <a:ea typeface="ＭＳ Ｐゴシック" pitchFamily="50" charset="-128"/>
              </a:rPr>
              <a:t>∴</a:t>
            </a:r>
            <a:endParaRPr lang="ja-JP" altLang="en-US" i="1" dirty="0">
              <a:solidFill>
                <a:srgbClr val="000000"/>
              </a:solidFill>
              <a:ea typeface="ＭＳ Ｐゴシック" pitchFamily="50" charset="-128"/>
            </a:endParaRPr>
          </a:p>
        </p:txBody>
      </p:sp>
      <p:sp>
        <p:nvSpPr>
          <p:cNvPr id="143" name="右矢印 142"/>
          <p:cNvSpPr/>
          <p:nvPr/>
        </p:nvSpPr>
        <p:spPr bwMode="auto">
          <a:xfrm>
            <a:off x="4120588" y="1539432"/>
            <a:ext cx="567160" cy="276289"/>
          </a:xfrm>
          <a:prstGeom prst="rightArrow">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44" name="Oval 57"/>
          <p:cNvSpPr>
            <a:spLocks noChangeArrowheads="1"/>
          </p:cNvSpPr>
          <p:nvPr/>
        </p:nvSpPr>
        <p:spPr bwMode="auto">
          <a:xfrm>
            <a:off x="1207612" y="1563783"/>
            <a:ext cx="177488" cy="17683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5" name="Oval 143"/>
          <p:cNvSpPr>
            <a:spLocks noChangeArrowheads="1"/>
          </p:cNvSpPr>
          <p:nvPr/>
        </p:nvSpPr>
        <p:spPr bwMode="auto">
          <a:xfrm>
            <a:off x="1818115" y="1571474"/>
            <a:ext cx="139695" cy="13292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6" name="Line 198"/>
          <p:cNvSpPr>
            <a:spLocks noChangeShapeType="1"/>
          </p:cNvSpPr>
          <p:nvPr/>
        </p:nvSpPr>
        <p:spPr bwMode="auto">
          <a:xfrm>
            <a:off x="1877373" y="1637924"/>
            <a:ext cx="549352" cy="0"/>
          </a:xfrm>
          <a:prstGeom prst="line">
            <a:avLst/>
          </a:prstGeom>
          <a:noFill/>
          <a:ln w="57150">
            <a:solidFill>
              <a:schemeClr val="accent6"/>
            </a:solidFill>
            <a:round/>
            <a:headEnd/>
            <a:tailEnd type="triangle" w="med" len="med"/>
          </a:ln>
        </p:spPr>
        <p:txBody>
          <a:bodyPr/>
          <a:lstStyle/>
          <a:p>
            <a:pPr algn="ctr">
              <a:defRPr/>
            </a:pPr>
            <a:endParaRPr lang="ja-JP" altLang="en-US" i="1">
              <a:solidFill>
                <a:srgbClr val="000000"/>
              </a:solidFill>
              <a:ea typeface="ＭＳ Ｐゴシック" pitchFamily="50" charset="-128"/>
            </a:endParaRPr>
          </a:p>
        </p:txBody>
      </p:sp>
      <p:sp>
        <p:nvSpPr>
          <p:cNvPr id="147" name="Line 199"/>
          <p:cNvSpPr>
            <a:spLocks noChangeShapeType="1"/>
          </p:cNvSpPr>
          <p:nvPr/>
        </p:nvSpPr>
        <p:spPr bwMode="auto">
          <a:xfrm flipV="1">
            <a:off x="726262" y="1652335"/>
            <a:ext cx="561474" cy="1"/>
          </a:xfrm>
          <a:prstGeom prst="line">
            <a:avLst/>
          </a:prstGeom>
          <a:noFill/>
          <a:ln w="57150">
            <a:solidFill>
              <a:schemeClr val="accent6"/>
            </a:solidFill>
            <a:round/>
            <a:headEnd type="triangle" w="med" len="med"/>
            <a:tailEnd/>
          </a:ln>
        </p:spPr>
        <p:txBody>
          <a:bodyPr/>
          <a:lstStyle/>
          <a:p>
            <a:pPr algn="ctr">
              <a:defRPr/>
            </a:pPr>
            <a:endParaRPr lang="ja-JP" altLang="en-US" i="1">
              <a:solidFill>
                <a:srgbClr val="000000"/>
              </a:solidFill>
              <a:ea typeface="ＭＳ Ｐゴシック" pitchFamily="50" charset="-128"/>
            </a:endParaRPr>
          </a:p>
        </p:txBody>
      </p:sp>
      <p:sp>
        <p:nvSpPr>
          <p:cNvPr id="148" name="Oval 143"/>
          <p:cNvSpPr>
            <a:spLocks noChangeArrowheads="1"/>
          </p:cNvSpPr>
          <p:nvPr/>
        </p:nvSpPr>
        <p:spPr bwMode="auto">
          <a:xfrm>
            <a:off x="1748939" y="2132608"/>
            <a:ext cx="91090" cy="84254"/>
          </a:xfrm>
          <a:prstGeom prst="ellipse">
            <a:avLst/>
          </a:prstGeom>
          <a:solidFill>
            <a:srgbClr val="CC00CC"/>
          </a:solidFill>
          <a:ln w="3175">
            <a:solidFill>
              <a:srgbClr val="CC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9" name="AutoShape 126"/>
          <p:cNvSpPr>
            <a:spLocks noChangeArrowheads="1"/>
          </p:cNvSpPr>
          <p:nvPr/>
        </p:nvSpPr>
        <p:spPr bwMode="auto">
          <a:xfrm flipH="1">
            <a:off x="733825" y="1658749"/>
            <a:ext cx="1045909" cy="513509"/>
          </a:xfrm>
          <a:prstGeom prst="parallelogram">
            <a:avLst>
              <a:gd name="adj" fmla="val 92824"/>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0" name="AutoShape 126"/>
          <p:cNvSpPr>
            <a:spLocks noChangeArrowheads="1"/>
          </p:cNvSpPr>
          <p:nvPr/>
        </p:nvSpPr>
        <p:spPr bwMode="auto">
          <a:xfrm>
            <a:off x="1794077" y="1643880"/>
            <a:ext cx="636889" cy="537299"/>
          </a:xfrm>
          <a:prstGeom prst="parallelogram">
            <a:avLst>
              <a:gd name="adj" fmla="val 1696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1" name="正方形/長方形 150"/>
          <p:cNvSpPr/>
          <p:nvPr/>
        </p:nvSpPr>
        <p:spPr>
          <a:xfrm>
            <a:off x="0" y="1413636"/>
            <a:ext cx="800219"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作用</a:t>
            </a:r>
            <a:endParaRPr lang="ja-JP" altLang="en-US" sz="2400" i="1" dirty="0">
              <a:solidFill>
                <a:srgbClr val="00CC99">
                  <a:lumMod val="75000"/>
                </a:srgbClr>
              </a:solidFill>
              <a:ea typeface="ＭＳ Ｐゴシック" pitchFamily="50" charset="-128"/>
            </a:endParaRPr>
          </a:p>
        </p:txBody>
      </p:sp>
      <p:sp>
        <p:nvSpPr>
          <p:cNvPr id="152" name="正方形/長方形 151"/>
          <p:cNvSpPr/>
          <p:nvPr/>
        </p:nvSpPr>
        <p:spPr>
          <a:xfrm>
            <a:off x="2316521" y="1402062"/>
            <a:ext cx="1107996"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反作用</a:t>
            </a:r>
            <a:endParaRPr lang="ja-JP" altLang="en-US" sz="2400" i="1" dirty="0">
              <a:solidFill>
                <a:srgbClr val="00CC99">
                  <a:lumMod val="75000"/>
                </a:srgbClr>
              </a:solidFill>
              <a:ea typeface="ＭＳ Ｐゴシック" pitchFamily="50" charset="-128"/>
            </a:endParaRPr>
          </a:p>
        </p:txBody>
      </p:sp>
      <p:sp>
        <p:nvSpPr>
          <p:cNvPr id="153" name="正方形/長方形 152"/>
          <p:cNvSpPr/>
          <p:nvPr/>
        </p:nvSpPr>
        <p:spPr>
          <a:xfrm>
            <a:off x="553766" y="1763644"/>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155" name="正方形/長方形 154"/>
          <p:cNvSpPr/>
          <p:nvPr/>
        </p:nvSpPr>
        <p:spPr>
          <a:xfrm>
            <a:off x="1356554" y="2052897"/>
            <a:ext cx="800220"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支点</a:t>
            </a:r>
          </a:p>
        </p:txBody>
      </p:sp>
      <p:sp>
        <p:nvSpPr>
          <p:cNvPr id="156" name="円弧 155"/>
          <p:cNvSpPr/>
          <p:nvPr/>
        </p:nvSpPr>
        <p:spPr bwMode="auto">
          <a:xfrm>
            <a:off x="1498724" y="1900168"/>
            <a:ext cx="566482" cy="548640"/>
          </a:xfrm>
          <a:prstGeom prst="arc">
            <a:avLst>
              <a:gd name="adj1" fmla="val 16964375"/>
              <a:gd name="adj2" fmla="val 0"/>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7" name="円弧 156"/>
          <p:cNvSpPr/>
          <p:nvPr/>
        </p:nvSpPr>
        <p:spPr bwMode="auto">
          <a:xfrm flipH="1">
            <a:off x="1490545" y="1891988"/>
            <a:ext cx="566482" cy="548640"/>
          </a:xfrm>
          <a:prstGeom prst="arc">
            <a:avLst>
              <a:gd name="adj1" fmla="val 17817961"/>
              <a:gd name="adj2" fmla="val 1098331"/>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9" name="Rectangle 12"/>
          <p:cNvSpPr>
            <a:spLocks noChangeArrowheads="1"/>
          </p:cNvSpPr>
          <p:nvPr/>
        </p:nvSpPr>
        <p:spPr bwMode="auto">
          <a:xfrm>
            <a:off x="2025650" y="2501700"/>
            <a:ext cx="4398963" cy="946150"/>
          </a:xfrm>
          <a:prstGeom prst="rect">
            <a:avLst/>
          </a:prstGeom>
          <a:noFill/>
          <a:ln w="2857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60" name="AutoShape 62"/>
          <p:cNvSpPr>
            <a:spLocks noChangeArrowheads="1"/>
          </p:cNvSpPr>
          <p:nvPr/>
        </p:nvSpPr>
        <p:spPr bwMode="auto">
          <a:xfrm>
            <a:off x="60325" y="2511225"/>
            <a:ext cx="1874838" cy="931863"/>
          </a:xfrm>
          <a:prstGeom prst="roundRect">
            <a:avLst>
              <a:gd name="adj" fmla="val 25486"/>
            </a:avLst>
          </a:prstGeom>
          <a:solidFill>
            <a:srgbClr val="FFFF99"/>
          </a:solidFill>
          <a:ln w="19050" algn="ctr">
            <a:solidFill>
              <a:srgbClr val="FF9966"/>
            </a:solidFill>
            <a:round/>
            <a:headEnd/>
            <a:tailEnd/>
          </a:ln>
        </p:spPr>
        <p:txBody>
          <a:bodyPr wrap="none" anchor="ctr"/>
          <a:lstStyle/>
          <a:p>
            <a:pPr>
              <a:lnSpc>
                <a:spcPts val="2800"/>
              </a:lnSpc>
            </a:pPr>
            <a:r>
              <a:rPr lang="ja-JP" altLang="en-US">
                <a:solidFill>
                  <a:srgbClr val="C00000"/>
                </a:solidFill>
                <a:ea typeface="ＭＳ Ｐゴシック" pitchFamily="50" charset="-128"/>
              </a:rPr>
              <a:t>釣合の</a:t>
            </a:r>
          </a:p>
          <a:p>
            <a:pPr>
              <a:lnSpc>
                <a:spcPts val="2800"/>
              </a:lnSpc>
            </a:pP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必要</a:t>
            </a: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条件</a:t>
            </a:r>
          </a:p>
        </p:txBody>
      </p:sp>
      <p:sp>
        <p:nvSpPr>
          <p:cNvPr id="161" name="AutoShape 62"/>
          <p:cNvSpPr>
            <a:spLocks noChangeArrowheads="1"/>
          </p:cNvSpPr>
          <p:nvPr/>
        </p:nvSpPr>
        <p:spPr bwMode="auto">
          <a:xfrm>
            <a:off x="6496050" y="2506463"/>
            <a:ext cx="2517775" cy="923925"/>
          </a:xfrm>
          <a:prstGeom prst="roundRect">
            <a:avLst>
              <a:gd name="adj" fmla="val 26144"/>
            </a:avLst>
          </a:prstGeom>
          <a:solidFill>
            <a:srgbClr val="FFFF99"/>
          </a:solidFill>
          <a:ln w="19050" algn="ctr">
            <a:solidFill>
              <a:srgbClr val="FF9966"/>
            </a:solidFill>
            <a:round/>
            <a:headEnd/>
            <a:tailEnd/>
          </a:ln>
        </p:spPr>
        <p:txBody>
          <a:bodyPr wrap="none" anchor="ctr"/>
          <a:lstStyle/>
          <a:p>
            <a:pPr algn="ctr">
              <a:spcBef>
                <a:spcPct val="0"/>
              </a:spcBef>
            </a:pPr>
            <a:r>
              <a:rPr lang="ja-JP" altLang="en-US" dirty="0">
                <a:solidFill>
                  <a:srgbClr val="C00000"/>
                </a:solidFill>
                <a:ea typeface="ＭＳ Ｐゴシック" pitchFamily="50" charset="-128"/>
              </a:rPr>
              <a:t>物体が剛体なら</a:t>
            </a:r>
          </a:p>
          <a:p>
            <a:pPr algn="ctr">
              <a:spcBef>
                <a:spcPct val="0"/>
              </a:spcBef>
            </a:pPr>
            <a:r>
              <a:rPr lang="ja-JP" altLang="en-US" dirty="0">
                <a:solidFill>
                  <a:srgbClr val="C00000"/>
                </a:solidFill>
                <a:ea typeface="ＭＳ Ｐゴシック" pitchFamily="50" charset="-128"/>
              </a:rPr>
              <a:t>必要十分条件</a:t>
            </a:r>
          </a:p>
        </p:txBody>
      </p:sp>
      <p:sp>
        <p:nvSpPr>
          <p:cNvPr id="162" name="Rectangle 3"/>
          <p:cNvSpPr>
            <a:spLocks noChangeArrowheads="1"/>
          </p:cNvSpPr>
          <p:nvPr/>
        </p:nvSpPr>
        <p:spPr bwMode="auto">
          <a:xfrm>
            <a:off x="2047875" y="2462013"/>
            <a:ext cx="309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63" name="Rectangle 3"/>
          <p:cNvSpPr>
            <a:spLocks noChangeArrowheads="1"/>
          </p:cNvSpPr>
          <p:nvPr/>
        </p:nvSpPr>
        <p:spPr bwMode="auto">
          <a:xfrm>
            <a:off x="2036763" y="2936675"/>
            <a:ext cx="435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外力によるトルク</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66" name="AutoShape 10"/>
          <p:cNvSpPr>
            <a:spLocks noChangeArrowheads="1"/>
          </p:cNvSpPr>
          <p:nvPr/>
        </p:nvSpPr>
        <p:spPr bwMode="auto">
          <a:xfrm>
            <a:off x="5578333" y="3524512"/>
            <a:ext cx="799317"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67" name="Line 12"/>
          <p:cNvSpPr>
            <a:spLocks noChangeShapeType="1"/>
          </p:cNvSpPr>
          <p:nvPr/>
        </p:nvSpPr>
        <p:spPr bwMode="auto">
          <a:xfrm flipH="1">
            <a:off x="2291787" y="3945921"/>
            <a:ext cx="3275174" cy="74182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68" name="AutoShape 10"/>
          <p:cNvSpPr>
            <a:spLocks noChangeArrowheads="1"/>
          </p:cNvSpPr>
          <p:nvPr/>
        </p:nvSpPr>
        <p:spPr bwMode="auto">
          <a:xfrm>
            <a:off x="6585331" y="3536087"/>
            <a:ext cx="799317" cy="471487"/>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69" name="Line 12"/>
          <p:cNvSpPr>
            <a:spLocks noChangeShapeType="1"/>
          </p:cNvSpPr>
          <p:nvPr/>
        </p:nvSpPr>
        <p:spPr bwMode="auto">
          <a:xfrm flipH="1">
            <a:off x="2581154" y="3957496"/>
            <a:ext cx="3992805" cy="121638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70" name="Line 12"/>
          <p:cNvSpPr>
            <a:spLocks noChangeShapeType="1"/>
          </p:cNvSpPr>
          <p:nvPr/>
        </p:nvSpPr>
        <p:spPr bwMode="auto">
          <a:xfrm flipH="1">
            <a:off x="2108522" y="4352080"/>
            <a:ext cx="1757422" cy="81215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71" name="Line 12"/>
          <p:cNvSpPr>
            <a:spLocks noChangeShapeType="1"/>
          </p:cNvSpPr>
          <p:nvPr/>
        </p:nvSpPr>
        <p:spPr bwMode="auto">
          <a:xfrm flipH="1" flipV="1">
            <a:off x="1824883" y="3416257"/>
            <a:ext cx="2122084" cy="117889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72" name="AutoShape 63"/>
          <p:cNvSpPr>
            <a:spLocks noChangeArrowheads="1"/>
          </p:cNvSpPr>
          <p:nvPr/>
        </p:nvSpPr>
        <p:spPr bwMode="auto">
          <a:xfrm>
            <a:off x="2069274" y="2505630"/>
            <a:ext cx="2538351" cy="471488"/>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73" name="円形吹き出し 106"/>
          <p:cNvSpPr>
            <a:spLocks noChangeArrowheads="1"/>
          </p:cNvSpPr>
          <p:nvPr/>
        </p:nvSpPr>
        <p:spPr bwMode="auto">
          <a:xfrm>
            <a:off x="149286" y="6163294"/>
            <a:ext cx="1655762" cy="558141"/>
          </a:xfrm>
          <a:prstGeom prst="wedgeEllipseCallout">
            <a:avLst>
              <a:gd name="adj1" fmla="val -31334"/>
              <a:gd name="adj2" fmla="val 36993"/>
            </a:avLst>
          </a:prstGeom>
          <a:solidFill>
            <a:schemeClr val="bg1"/>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水平成分</a:t>
            </a:r>
            <a:endParaRPr lang="ja-JP" altLang="en-US" i="1" dirty="0">
              <a:solidFill>
                <a:srgbClr val="000000"/>
              </a:solidFill>
              <a:ea typeface="ＭＳ Ｐゴシック" pitchFamily="50" charset="-128"/>
            </a:endParaRPr>
          </a:p>
        </p:txBody>
      </p:sp>
      <p:sp>
        <p:nvSpPr>
          <p:cNvPr id="174" name="AutoShape 3"/>
          <p:cNvSpPr>
            <a:spLocks noChangeArrowheads="1"/>
          </p:cNvSpPr>
          <p:nvPr/>
        </p:nvSpPr>
        <p:spPr bwMode="auto">
          <a:xfrm>
            <a:off x="1391826" y="4254109"/>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75" name="AutoShape 45"/>
          <p:cNvSpPr>
            <a:spLocks noChangeArrowheads="1"/>
          </p:cNvSpPr>
          <p:nvPr/>
        </p:nvSpPr>
        <p:spPr bwMode="auto">
          <a:xfrm>
            <a:off x="1757136" y="5930179"/>
            <a:ext cx="44291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77" name="円形吹き出し 106"/>
          <p:cNvSpPr>
            <a:spLocks noChangeArrowheads="1"/>
          </p:cNvSpPr>
          <p:nvPr/>
        </p:nvSpPr>
        <p:spPr bwMode="auto">
          <a:xfrm>
            <a:off x="160172" y="6160355"/>
            <a:ext cx="1655762" cy="558141"/>
          </a:xfrm>
          <a:prstGeom prst="wedgeEllipseCallout">
            <a:avLst>
              <a:gd name="adj1" fmla="val -31334"/>
              <a:gd name="adj2" fmla="val 36993"/>
            </a:avLst>
          </a:prstGeom>
          <a:solidFill>
            <a:schemeClr val="bg1"/>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鉛直成分</a:t>
            </a:r>
            <a:endParaRPr lang="ja-JP" altLang="en-US" i="1" dirty="0">
              <a:solidFill>
                <a:srgbClr val="000000"/>
              </a:solidFill>
              <a:ea typeface="ＭＳ Ｐゴシック" pitchFamily="50" charset="-128"/>
            </a:endParaRPr>
          </a:p>
        </p:txBody>
      </p:sp>
      <p:sp>
        <p:nvSpPr>
          <p:cNvPr id="178" name="AutoShape 3"/>
          <p:cNvSpPr>
            <a:spLocks noChangeArrowheads="1"/>
          </p:cNvSpPr>
          <p:nvPr/>
        </p:nvSpPr>
        <p:spPr bwMode="auto">
          <a:xfrm>
            <a:off x="2306226" y="4693947"/>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79" name="AutoShape 45"/>
          <p:cNvSpPr>
            <a:spLocks noChangeArrowheads="1"/>
          </p:cNvSpPr>
          <p:nvPr/>
        </p:nvSpPr>
        <p:spPr bwMode="auto">
          <a:xfrm>
            <a:off x="1166826" y="5258848"/>
            <a:ext cx="44291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80" name="Line 12"/>
          <p:cNvSpPr>
            <a:spLocks noChangeShapeType="1"/>
          </p:cNvSpPr>
          <p:nvPr/>
        </p:nvSpPr>
        <p:spPr bwMode="auto">
          <a:xfrm flipH="1">
            <a:off x="1932971" y="5540829"/>
            <a:ext cx="1583114" cy="22336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83" name="Line 12"/>
          <p:cNvSpPr>
            <a:spLocks noChangeShapeType="1"/>
          </p:cNvSpPr>
          <p:nvPr/>
        </p:nvSpPr>
        <p:spPr bwMode="auto">
          <a:xfrm flipH="1" flipV="1">
            <a:off x="1782501" y="3449255"/>
            <a:ext cx="2777924" cy="239596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84" name="AutoShape 63"/>
          <p:cNvSpPr>
            <a:spLocks noChangeArrowheads="1"/>
          </p:cNvSpPr>
          <p:nvPr/>
        </p:nvSpPr>
        <p:spPr bwMode="auto">
          <a:xfrm>
            <a:off x="2127148" y="2957042"/>
            <a:ext cx="4238928" cy="471488"/>
          </a:xfrm>
          <a:prstGeom prst="roundRect">
            <a:avLst>
              <a:gd name="adj" fmla="val 36787"/>
            </a:avLst>
          </a:prstGeom>
          <a:noFill/>
          <a:ln w="190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85" name="Line 12"/>
          <p:cNvSpPr>
            <a:spLocks noChangeShapeType="1"/>
          </p:cNvSpPr>
          <p:nvPr/>
        </p:nvSpPr>
        <p:spPr bwMode="auto">
          <a:xfrm flipH="1">
            <a:off x="2013995" y="5249119"/>
            <a:ext cx="3588153" cy="31830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86" name="AutoShape 126"/>
          <p:cNvSpPr>
            <a:spLocks noChangeArrowheads="1"/>
          </p:cNvSpPr>
          <p:nvPr/>
        </p:nvSpPr>
        <p:spPr bwMode="auto">
          <a:xfrm rot="5400000" flipH="1">
            <a:off x="1552062" y="5098560"/>
            <a:ext cx="924689" cy="614135"/>
          </a:xfrm>
          <a:prstGeom prst="parallelogram">
            <a:avLst>
              <a:gd name="adj" fmla="val 5353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88" name="AutoShape 3"/>
          <p:cNvSpPr>
            <a:spLocks noChangeArrowheads="1"/>
          </p:cNvSpPr>
          <p:nvPr/>
        </p:nvSpPr>
        <p:spPr bwMode="auto">
          <a:xfrm>
            <a:off x="2306226" y="4697940"/>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89" name="AutoShape 45"/>
          <p:cNvSpPr>
            <a:spLocks noChangeArrowheads="1"/>
          </p:cNvSpPr>
          <p:nvPr/>
        </p:nvSpPr>
        <p:spPr bwMode="auto">
          <a:xfrm>
            <a:off x="1877230" y="5877976"/>
            <a:ext cx="328337" cy="315495"/>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90" name="正方形/長方形 189"/>
          <p:cNvSpPr>
            <a:spLocks noChangeArrowheads="1"/>
          </p:cNvSpPr>
          <p:nvPr/>
        </p:nvSpPr>
        <p:spPr bwMode="auto">
          <a:xfrm>
            <a:off x="8492860" y="5800620"/>
            <a:ext cx="6511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dirty="0">
                <a:solidFill>
                  <a:srgbClr val="000000"/>
                </a:solidFill>
                <a:latin typeface="Symbol" pitchFamily="18" charset="2"/>
                <a:ea typeface="ＭＳ Ｐゴシック" pitchFamily="50" charset="-128"/>
              </a:rPr>
              <a:t>= </a:t>
            </a:r>
            <a:r>
              <a:rPr lang="en-US" altLang="ja-JP" dirty="0">
                <a:solidFill>
                  <a:srgbClr val="000000"/>
                </a:solidFill>
                <a:ea typeface="ＭＳ Ｐゴシック" pitchFamily="50" charset="-128"/>
              </a:rPr>
              <a:t>0</a:t>
            </a:r>
            <a:endParaRPr lang="ja-JP" altLang="en-US" i="1" dirty="0">
              <a:solidFill>
                <a:srgbClr val="000000"/>
              </a:solidFill>
              <a:ea typeface="ＭＳ Ｐゴシック" pitchFamily="50" charset="-128"/>
            </a:endParaRPr>
          </a:p>
        </p:txBody>
      </p:sp>
      <p:sp>
        <p:nvSpPr>
          <p:cNvPr id="191" name="円弧 190"/>
          <p:cNvSpPr/>
          <p:nvPr/>
        </p:nvSpPr>
        <p:spPr bwMode="auto">
          <a:xfrm>
            <a:off x="1456915" y="5596879"/>
            <a:ext cx="566482" cy="548640"/>
          </a:xfrm>
          <a:prstGeom prst="arc">
            <a:avLst>
              <a:gd name="adj1" fmla="val 15538619"/>
              <a:gd name="adj2" fmla="val 20487353"/>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92" name="AutoShape 126"/>
          <p:cNvSpPr>
            <a:spLocks noChangeArrowheads="1"/>
          </p:cNvSpPr>
          <p:nvPr/>
        </p:nvSpPr>
        <p:spPr bwMode="auto">
          <a:xfrm flipH="1">
            <a:off x="1423617" y="4745877"/>
            <a:ext cx="418833" cy="1127816"/>
          </a:xfrm>
          <a:prstGeom prst="parallelogram">
            <a:avLst>
              <a:gd name="adj" fmla="val 0"/>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93" name="円弧 192"/>
          <p:cNvSpPr/>
          <p:nvPr/>
        </p:nvSpPr>
        <p:spPr bwMode="auto">
          <a:xfrm flipH="1">
            <a:off x="1461351" y="5595744"/>
            <a:ext cx="566482" cy="548640"/>
          </a:xfrm>
          <a:prstGeom prst="arc">
            <a:avLst>
              <a:gd name="adj1" fmla="val 15790878"/>
              <a:gd name="adj2" fmla="val 20277401"/>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94" name="AutoShape 3"/>
          <p:cNvSpPr>
            <a:spLocks noChangeArrowheads="1"/>
          </p:cNvSpPr>
          <p:nvPr/>
        </p:nvSpPr>
        <p:spPr bwMode="auto">
          <a:xfrm>
            <a:off x="1391826" y="4257306"/>
            <a:ext cx="442912"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95" name="AutoShape 45"/>
          <p:cNvSpPr>
            <a:spLocks noChangeArrowheads="1"/>
          </p:cNvSpPr>
          <p:nvPr/>
        </p:nvSpPr>
        <p:spPr bwMode="auto">
          <a:xfrm>
            <a:off x="1104837" y="4830774"/>
            <a:ext cx="265741" cy="345930"/>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96" name="AutoShape 3"/>
          <p:cNvSpPr>
            <a:spLocks noChangeArrowheads="1"/>
          </p:cNvSpPr>
          <p:nvPr/>
        </p:nvSpPr>
        <p:spPr bwMode="auto">
          <a:xfrm>
            <a:off x="5003800" y="2952222"/>
            <a:ext cx="1337733" cy="471487"/>
          </a:xfrm>
          <a:prstGeom prst="roundRect">
            <a:avLst>
              <a:gd name="adj" fmla="val 36787"/>
            </a:avLst>
          </a:prstGeom>
          <a:noFill/>
          <a:ln w="1905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197" name="Line 5"/>
          <p:cNvSpPr>
            <a:spLocks noChangeShapeType="1"/>
          </p:cNvSpPr>
          <p:nvPr/>
        </p:nvSpPr>
        <p:spPr bwMode="auto">
          <a:xfrm>
            <a:off x="6198129" y="3409951"/>
            <a:ext cx="2446338" cy="254211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198" name="円形吹き出し 106"/>
          <p:cNvSpPr>
            <a:spLocks noChangeArrowheads="1"/>
          </p:cNvSpPr>
          <p:nvPr/>
        </p:nvSpPr>
        <p:spPr bwMode="auto">
          <a:xfrm>
            <a:off x="268514" y="6214784"/>
            <a:ext cx="2579913" cy="558141"/>
          </a:xfrm>
          <a:prstGeom prst="wedgeEllipseCallout">
            <a:avLst>
              <a:gd name="adj1" fmla="val -31334"/>
              <a:gd name="adj2" fmla="val 36993"/>
            </a:avLst>
          </a:prstGeom>
          <a:solidFill>
            <a:schemeClr val="bg1"/>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全外力を再表示</a:t>
            </a:r>
            <a:endParaRPr lang="ja-JP" altLang="en-US" i="1" dirty="0">
              <a:solidFill>
                <a:srgbClr val="000000"/>
              </a:solidFill>
              <a:ea typeface="ＭＳ Ｐゴシック" pitchFamily="50" charset="-128"/>
            </a:endParaRPr>
          </a:p>
        </p:txBody>
      </p:sp>
      <p:sp>
        <p:nvSpPr>
          <p:cNvPr id="199" name="AutoShape 10"/>
          <p:cNvSpPr>
            <a:spLocks noChangeArrowheads="1"/>
          </p:cNvSpPr>
          <p:nvPr/>
        </p:nvSpPr>
        <p:spPr bwMode="auto">
          <a:xfrm>
            <a:off x="6504310" y="4415762"/>
            <a:ext cx="1202776" cy="537599"/>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200" name="AutoShape 40"/>
          <p:cNvSpPr>
            <a:spLocks noChangeArrowheads="1"/>
          </p:cNvSpPr>
          <p:nvPr/>
        </p:nvSpPr>
        <p:spPr bwMode="auto">
          <a:xfrm>
            <a:off x="7979366" y="4426049"/>
            <a:ext cx="1164634" cy="557648"/>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201" name="AutoShape 52"/>
          <p:cNvSpPr>
            <a:spLocks noChangeArrowheads="1"/>
          </p:cNvSpPr>
          <p:nvPr/>
        </p:nvSpPr>
        <p:spPr bwMode="auto">
          <a:xfrm>
            <a:off x="6995713" y="5830511"/>
            <a:ext cx="2148287" cy="475285"/>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i="1">
              <a:solidFill>
                <a:srgbClr val="000000"/>
              </a:solidFill>
              <a:ea typeface="ＭＳ Ｐゴシック" pitchFamily="50" charset="-128"/>
            </a:endParaRPr>
          </a:p>
        </p:txBody>
      </p:sp>
      <p:sp>
        <p:nvSpPr>
          <p:cNvPr id="211" name="Rectangle 73"/>
          <p:cNvSpPr>
            <a:spLocks noChangeArrowheads="1"/>
          </p:cNvSpPr>
          <p:nvPr/>
        </p:nvSpPr>
        <p:spPr bwMode="auto">
          <a:xfrm>
            <a:off x="6863787" y="520862"/>
            <a:ext cx="2257063" cy="4398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3" name="Rectangle 73"/>
          <p:cNvSpPr>
            <a:spLocks noChangeArrowheads="1"/>
          </p:cNvSpPr>
          <p:nvPr/>
        </p:nvSpPr>
        <p:spPr bwMode="auto">
          <a:xfrm>
            <a:off x="4965539" y="1898247"/>
            <a:ext cx="4178461" cy="50349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4" name="Rectangle 73"/>
          <p:cNvSpPr>
            <a:spLocks noChangeArrowheads="1"/>
          </p:cNvSpPr>
          <p:nvPr/>
        </p:nvSpPr>
        <p:spPr bwMode="auto">
          <a:xfrm>
            <a:off x="6510271" y="4427290"/>
            <a:ext cx="1249250" cy="5290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5" name="Rectangle 73"/>
          <p:cNvSpPr>
            <a:spLocks noChangeArrowheads="1"/>
          </p:cNvSpPr>
          <p:nvPr/>
        </p:nvSpPr>
        <p:spPr bwMode="auto">
          <a:xfrm>
            <a:off x="7901189" y="4428990"/>
            <a:ext cx="1186473" cy="53383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6" name="Rectangle 73"/>
          <p:cNvSpPr>
            <a:spLocks noChangeArrowheads="1"/>
          </p:cNvSpPr>
          <p:nvPr/>
        </p:nvSpPr>
        <p:spPr bwMode="auto">
          <a:xfrm>
            <a:off x="7018987" y="5813754"/>
            <a:ext cx="2073498" cy="51621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 name="正方形/長方形 2"/>
          <p:cNvSpPr/>
          <p:nvPr/>
        </p:nvSpPr>
        <p:spPr>
          <a:xfrm>
            <a:off x="3460134" y="3499535"/>
            <a:ext cx="1261884" cy="523220"/>
          </a:xfrm>
          <a:prstGeom prst="rect">
            <a:avLst/>
          </a:prstGeom>
        </p:spPr>
        <p:txBody>
          <a:bodyPr wrap="none">
            <a:spAutoFit/>
          </a:bodyPr>
          <a:lstStyle/>
          <a:p>
            <a:pPr algn="ctr"/>
            <a:r>
              <a:rPr lang="ja-JP" altLang="en-US" dirty="0">
                <a:solidFill>
                  <a:srgbClr val="000000"/>
                </a:solidFill>
                <a:ea typeface="ＭＳ Ｐゴシック" pitchFamily="50" charset="-128"/>
              </a:rPr>
              <a:t>全外力</a:t>
            </a:r>
            <a:endParaRPr lang="ja-JP" altLang="en-US" i="1" dirty="0">
              <a:solidFill>
                <a:srgbClr val="000000"/>
              </a:solidFill>
              <a:ea typeface="ＭＳ Ｐゴシック" pitchFamily="50" charset="-128"/>
            </a:endParaRPr>
          </a:p>
        </p:txBody>
      </p:sp>
      <p:sp>
        <p:nvSpPr>
          <p:cNvPr id="204" name="Rectangle 73"/>
          <p:cNvSpPr>
            <a:spLocks noChangeArrowheads="1"/>
          </p:cNvSpPr>
          <p:nvPr/>
        </p:nvSpPr>
        <p:spPr bwMode="auto">
          <a:xfrm>
            <a:off x="3507128" y="3530279"/>
            <a:ext cx="1174341"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 name="正方形/長方形 3"/>
          <p:cNvSpPr/>
          <p:nvPr/>
        </p:nvSpPr>
        <p:spPr>
          <a:xfrm>
            <a:off x="3165807" y="4434126"/>
            <a:ext cx="1620957" cy="523220"/>
          </a:xfrm>
          <a:prstGeom prst="rect">
            <a:avLst/>
          </a:prstGeom>
        </p:spPr>
        <p:txBody>
          <a:bodyPr wrap="none">
            <a:spAutoFit/>
          </a:bodyPr>
          <a:lstStyle/>
          <a:p>
            <a:pPr algn="ctr"/>
            <a:r>
              <a:rPr lang="ja-JP" altLang="en-US" dirty="0">
                <a:solidFill>
                  <a:srgbClr val="CC00FF"/>
                </a:solidFill>
                <a:ea typeface="ＭＳ Ｐゴシック" pitchFamily="50" charset="-128"/>
              </a:rPr>
              <a:t>力の釣合</a:t>
            </a:r>
            <a:endParaRPr lang="ja-JP" altLang="en-US" i="1" dirty="0">
              <a:solidFill>
                <a:srgbClr val="000000"/>
              </a:solidFill>
              <a:ea typeface="ＭＳ Ｐゴシック" pitchFamily="50" charset="-128"/>
            </a:endParaRPr>
          </a:p>
        </p:txBody>
      </p:sp>
      <p:sp>
        <p:nvSpPr>
          <p:cNvPr id="202" name="Rectangle 73"/>
          <p:cNvSpPr>
            <a:spLocks noChangeArrowheads="1"/>
          </p:cNvSpPr>
          <p:nvPr/>
        </p:nvSpPr>
        <p:spPr bwMode="auto">
          <a:xfrm>
            <a:off x="3217762" y="4467829"/>
            <a:ext cx="1446835" cy="45141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 name="正方形/長方形 4"/>
          <p:cNvSpPr/>
          <p:nvPr/>
        </p:nvSpPr>
        <p:spPr>
          <a:xfrm>
            <a:off x="3194647" y="5830791"/>
            <a:ext cx="2141932" cy="523220"/>
          </a:xfrm>
          <a:prstGeom prst="rect">
            <a:avLst/>
          </a:prstGeom>
        </p:spPr>
        <p:txBody>
          <a:bodyPr wrap="none">
            <a:spAutoFit/>
          </a:bodyPr>
          <a:lstStyle/>
          <a:p>
            <a:pPr algn="ctr"/>
            <a:r>
              <a:rPr lang="ja-JP" altLang="en-US" dirty="0">
                <a:solidFill>
                  <a:srgbClr val="CC00FF"/>
                </a:solidFill>
                <a:ea typeface="ＭＳ Ｐゴシック" pitchFamily="50" charset="-128"/>
              </a:rPr>
              <a:t>トルクの釣合</a:t>
            </a:r>
            <a:endParaRPr lang="ja-JP" altLang="en-US" i="1" dirty="0">
              <a:solidFill>
                <a:srgbClr val="000000"/>
              </a:solidFill>
              <a:ea typeface="ＭＳ Ｐゴシック" pitchFamily="50" charset="-128"/>
            </a:endParaRPr>
          </a:p>
        </p:txBody>
      </p:sp>
      <p:sp>
        <p:nvSpPr>
          <p:cNvPr id="203" name="Rectangle 73"/>
          <p:cNvSpPr>
            <a:spLocks noChangeArrowheads="1"/>
          </p:cNvSpPr>
          <p:nvPr/>
        </p:nvSpPr>
        <p:spPr bwMode="auto">
          <a:xfrm>
            <a:off x="3217762" y="5868366"/>
            <a:ext cx="2013995"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7" name="正方形/長方形 216"/>
          <p:cNvSpPr/>
          <p:nvPr/>
        </p:nvSpPr>
        <p:spPr>
          <a:xfrm>
            <a:off x="1670075" y="1739533"/>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218" name="正方形/長方形 217"/>
          <p:cNvSpPr/>
          <p:nvPr/>
        </p:nvSpPr>
        <p:spPr>
          <a:xfrm>
            <a:off x="2685328" y="1832133"/>
            <a:ext cx="1863524" cy="679160"/>
          </a:xfrm>
          <a:prstGeom prst="rect">
            <a:avLst/>
          </a:prstGeom>
        </p:spPr>
        <p:txBody>
          <a:bodyPr wrap="square">
            <a:spAutoFit/>
          </a:bodyPr>
          <a:lstStyle/>
          <a:p>
            <a:pPr>
              <a:lnSpc>
                <a:spcPts val="2000"/>
              </a:lnSpc>
            </a:pPr>
            <a:r>
              <a:rPr lang="ja-JP" altLang="en-US" sz="2400" dirty="0">
                <a:solidFill>
                  <a:srgbClr val="CC00FF"/>
                </a:solidFill>
                <a:ea typeface="ＭＳ Ｐゴシック" pitchFamily="50" charset="-128"/>
              </a:rPr>
              <a:t>内力トルクは</a:t>
            </a:r>
          </a:p>
          <a:p>
            <a:pPr>
              <a:lnSpc>
                <a:spcPts val="2000"/>
              </a:lnSpc>
            </a:pPr>
            <a:r>
              <a:rPr lang="ja-JP" altLang="en-US" sz="2400" dirty="0">
                <a:solidFill>
                  <a:srgbClr val="CC00FF"/>
                </a:solidFill>
                <a:ea typeface="ＭＳ Ｐゴシック" pitchFamily="50" charset="-128"/>
              </a:rPr>
              <a:t>打消しあう</a:t>
            </a:r>
          </a:p>
        </p:txBody>
      </p:sp>
      <p:sp>
        <p:nvSpPr>
          <p:cNvPr id="219" name="Rectangle 73"/>
          <p:cNvSpPr>
            <a:spLocks noChangeArrowheads="1"/>
          </p:cNvSpPr>
          <p:nvPr/>
        </p:nvSpPr>
        <p:spPr bwMode="auto">
          <a:xfrm>
            <a:off x="2650603" y="1770928"/>
            <a:ext cx="1875098" cy="7060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20" name="Rectangle 62"/>
          <p:cNvSpPr>
            <a:spLocks noChangeArrowheads="1"/>
          </p:cNvSpPr>
          <p:nvPr/>
        </p:nvSpPr>
        <p:spPr bwMode="auto">
          <a:xfrm>
            <a:off x="1555518" y="5097327"/>
            <a:ext cx="407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sp>
        <p:nvSpPr>
          <p:cNvPr id="221" name="Rectangle 62"/>
          <p:cNvSpPr>
            <a:spLocks noChangeArrowheads="1"/>
          </p:cNvSpPr>
          <p:nvPr/>
        </p:nvSpPr>
        <p:spPr bwMode="auto">
          <a:xfrm>
            <a:off x="1756354" y="5104391"/>
            <a:ext cx="5445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W</a:t>
            </a:r>
            <a:endParaRPr lang="en-US" altLang="ja-JP" i="1" dirty="0">
              <a:solidFill>
                <a:srgbClr val="000000"/>
              </a:solidFill>
              <a:latin typeface="Bookman Old Style" pitchFamily="18" charset="0"/>
              <a:ea typeface="ＭＳ Ｐゴシック" pitchFamily="50" charset="-128"/>
            </a:endParaRPr>
          </a:p>
        </p:txBody>
      </p:sp>
      <p:sp>
        <p:nvSpPr>
          <p:cNvPr id="222" name="Line 2"/>
          <p:cNvSpPr>
            <a:spLocks noChangeShapeType="1"/>
          </p:cNvSpPr>
          <p:nvPr/>
        </p:nvSpPr>
        <p:spPr bwMode="auto">
          <a:xfrm>
            <a:off x="2330176" y="5410524"/>
            <a:ext cx="4603059" cy="66618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223" name="Rectangle 62"/>
          <p:cNvSpPr>
            <a:spLocks noChangeArrowheads="1"/>
          </p:cNvSpPr>
          <p:nvPr/>
        </p:nvSpPr>
        <p:spPr bwMode="auto">
          <a:xfrm>
            <a:off x="1342240" y="4969993"/>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224" name="Rectangle 62"/>
          <p:cNvSpPr>
            <a:spLocks noChangeArrowheads="1"/>
          </p:cNvSpPr>
          <p:nvPr/>
        </p:nvSpPr>
        <p:spPr bwMode="auto">
          <a:xfrm>
            <a:off x="1587268" y="4966142"/>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F</a:t>
            </a:r>
            <a:endParaRPr lang="en-US" altLang="ja-JP" i="1" dirty="0">
              <a:solidFill>
                <a:srgbClr val="000000"/>
              </a:solidFill>
              <a:latin typeface="Bookman Old Style" pitchFamily="18" charset="0"/>
              <a:ea typeface="ＭＳ Ｐゴシック" pitchFamily="50" charset="-128"/>
            </a:endParaRPr>
          </a:p>
        </p:txBody>
      </p:sp>
      <p:sp>
        <p:nvSpPr>
          <p:cNvPr id="225" name="Line 2"/>
          <p:cNvSpPr>
            <a:spLocks noChangeShapeType="1"/>
          </p:cNvSpPr>
          <p:nvPr/>
        </p:nvSpPr>
        <p:spPr bwMode="auto">
          <a:xfrm>
            <a:off x="1926771" y="5326744"/>
            <a:ext cx="6106885" cy="63862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lgn="ctr">
              <a:spcBef>
                <a:spcPct val="0"/>
              </a:spcBef>
            </a:pPr>
            <a:endParaRPr lang="ja-JP" altLang="en-US" sz="3200" b="1" i="1">
              <a:solidFill>
                <a:srgbClr val="000000"/>
              </a:solidFill>
              <a:ea typeface="ＭＳ Ｐゴシック" pitchFamily="50" charset="-128"/>
            </a:endParaRPr>
          </a:p>
        </p:txBody>
      </p:sp>
      <p:sp>
        <p:nvSpPr>
          <p:cNvPr id="226" name="正方形/長方形 225"/>
          <p:cNvSpPr/>
          <p:nvPr/>
        </p:nvSpPr>
        <p:spPr>
          <a:xfrm>
            <a:off x="309958" y="6244924"/>
            <a:ext cx="2053768" cy="461665"/>
          </a:xfrm>
          <a:prstGeom prst="rect">
            <a:avLst/>
          </a:prstGeom>
          <a:ln>
            <a:solidFill>
              <a:srgbClr val="00B050"/>
            </a:solidFill>
          </a:ln>
        </p:spPr>
        <p:txBody>
          <a:bodyPr wrap="none">
            <a:spAutoFit/>
          </a:bodyPr>
          <a:lstStyle/>
          <a:p>
            <a:pPr algn="ctr"/>
            <a:r>
              <a:rPr lang="en-US" altLang="ja-JP" sz="2400" b="1" i="1" dirty="0">
                <a:solidFill>
                  <a:srgbClr val="00CC99">
                    <a:lumMod val="75000"/>
                  </a:srgbClr>
                </a:solidFill>
                <a:latin typeface="Bookman Old Style" pitchFamily="18" charset="0"/>
                <a:ea typeface="ＭＳ Ｐゴシック" pitchFamily="50" charset="-128"/>
              </a:rPr>
              <a:t>W</a:t>
            </a:r>
            <a:r>
              <a:rPr lang="ja-JP" altLang="en-US" sz="2400" dirty="0">
                <a:solidFill>
                  <a:srgbClr val="00CC99">
                    <a:lumMod val="75000"/>
                  </a:srgbClr>
                </a:solidFill>
                <a:ea typeface="ＭＳ Ｐゴシック" pitchFamily="50" charset="-128"/>
              </a:rPr>
              <a:t>によるトルク</a:t>
            </a:r>
          </a:p>
        </p:txBody>
      </p:sp>
      <p:sp>
        <p:nvSpPr>
          <p:cNvPr id="227" name="正方形/長方形 226"/>
          <p:cNvSpPr/>
          <p:nvPr/>
        </p:nvSpPr>
        <p:spPr>
          <a:xfrm>
            <a:off x="404044" y="6241296"/>
            <a:ext cx="1967205" cy="461665"/>
          </a:xfrm>
          <a:prstGeom prst="rect">
            <a:avLst/>
          </a:prstGeom>
          <a:ln>
            <a:solidFill>
              <a:srgbClr val="00B050"/>
            </a:solidFill>
          </a:ln>
        </p:spPr>
        <p:txBody>
          <a:bodyPr wrap="none">
            <a:spAutoFit/>
          </a:bodyPr>
          <a:lstStyle/>
          <a:p>
            <a:pPr algn="ctr"/>
            <a:r>
              <a:rPr lang="en-US" altLang="ja-JP" sz="2400" b="1" i="1" dirty="0">
                <a:solidFill>
                  <a:srgbClr val="00CC99">
                    <a:lumMod val="75000"/>
                  </a:srgbClr>
                </a:solidFill>
                <a:latin typeface="Bookman Old Style" pitchFamily="18" charset="0"/>
                <a:ea typeface="ＭＳ Ｐゴシック" pitchFamily="50" charset="-128"/>
              </a:rPr>
              <a:t>F</a:t>
            </a:r>
            <a:r>
              <a:rPr lang="ja-JP" altLang="en-US" sz="2400" dirty="0">
                <a:solidFill>
                  <a:srgbClr val="00CC99">
                    <a:lumMod val="75000"/>
                  </a:srgbClr>
                </a:solidFill>
                <a:ea typeface="ＭＳ Ｐゴシック" pitchFamily="50" charset="-128"/>
              </a:rPr>
              <a:t>によるトルク</a:t>
            </a:r>
          </a:p>
        </p:txBody>
      </p:sp>
      <p:sp>
        <p:nvSpPr>
          <p:cNvPr id="228" name="円形吹き出し 106"/>
          <p:cNvSpPr>
            <a:spLocks noChangeArrowheads="1"/>
          </p:cNvSpPr>
          <p:nvPr/>
        </p:nvSpPr>
        <p:spPr bwMode="auto">
          <a:xfrm>
            <a:off x="5858758" y="6396087"/>
            <a:ext cx="2941037" cy="500208"/>
          </a:xfrm>
          <a:prstGeom prst="wedgeEllipseCallout">
            <a:avLst>
              <a:gd name="adj1" fmla="val 16301"/>
              <a:gd name="adj2" fmla="val -90843"/>
            </a:avLst>
          </a:prstGeom>
          <a:solidFill>
            <a:schemeClr val="bg1"/>
          </a:solidFill>
          <a:ln w="19050" algn="ctr">
            <a:solidFill>
              <a:schemeClr val="accent5">
                <a:lumMod val="50000"/>
              </a:schemeClr>
            </a:solidFill>
            <a:round/>
            <a:headEnd/>
            <a:tailEnd type="triangle" w="med" len="med"/>
          </a:ln>
        </p:spPr>
        <p:txBody>
          <a:bodyPr wrap="none" anchor="ctr" anchorCtr="1"/>
          <a:lstStyle/>
          <a:p>
            <a:pPr algn="ctr"/>
            <a:r>
              <a:rPr lang="en-US" altLang="ja-JP" sz="2400" i="1" dirty="0">
                <a:solidFill>
                  <a:srgbClr val="00CC99">
                    <a:lumMod val="75000"/>
                  </a:srgbClr>
                </a:solidFill>
                <a:latin typeface="Bookman Old Style" pitchFamily="18" charset="0"/>
                <a:ea typeface="ＭＳ Ｐゴシック" pitchFamily="50" charset="-128"/>
              </a:rPr>
              <a:t>W</a:t>
            </a:r>
            <a:r>
              <a:rPr lang="ja-JP" altLang="en-US" sz="2400" dirty="0">
                <a:solidFill>
                  <a:srgbClr val="00CC99">
                    <a:lumMod val="75000"/>
                  </a:srgbClr>
                </a:solidFill>
                <a:ea typeface="ＭＳ Ｐゴシック" pitchFamily="50" charset="-128"/>
              </a:rPr>
              <a:t>と逆方向回転ゆえ</a:t>
            </a:r>
            <a:r>
              <a:rPr lang="en-US" altLang="ja-JP" b="1" dirty="0">
                <a:solidFill>
                  <a:srgbClr val="00CC99">
                    <a:lumMod val="75000"/>
                  </a:srgbClr>
                </a:solidFill>
                <a:latin typeface="ＭＳ Ｐゴシック" pitchFamily="50" charset="-128"/>
                <a:ea typeface="ＭＳ Ｐゴシック" pitchFamily="50" charset="-128"/>
              </a:rPr>
              <a:t>-</a:t>
            </a:r>
            <a:endParaRPr lang="ja-JP" altLang="en-US" b="1" i="1" dirty="0">
              <a:solidFill>
                <a:srgbClr val="00CC99">
                  <a:lumMod val="75000"/>
                </a:srgbClr>
              </a:solidFill>
              <a:latin typeface="ＭＳ Ｐゴシック" pitchFamily="50" charset="-128"/>
              <a:ea typeface="ＭＳ Ｐゴシック" pitchFamily="50" charset="-128"/>
            </a:endParaRPr>
          </a:p>
        </p:txBody>
      </p:sp>
      <p:sp>
        <p:nvSpPr>
          <p:cNvPr id="94" name="正方形/長方形 93"/>
          <p:cNvSpPr>
            <a:spLocks noChangeArrowheads="1"/>
          </p:cNvSpPr>
          <p:nvPr/>
        </p:nvSpPr>
        <p:spPr bwMode="auto">
          <a:xfrm>
            <a:off x="7667483" y="5811315"/>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latin typeface="Symbol" pitchFamily="18" charset="2"/>
                <a:ea typeface="ＭＳ Ｐゴシック" pitchFamily="50" charset="-128"/>
              </a:rPr>
              <a:t>-</a:t>
            </a:r>
            <a:endParaRPr lang="ja-JP" altLang="en-US" i="1" dirty="0">
              <a:solidFill>
                <a:srgbClr val="000000"/>
              </a:solidFill>
              <a:latin typeface="Symbol" pitchFamily="18" charset="2"/>
              <a:ea typeface="ＭＳ Ｐゴシック" pitchFamily="50" charset="-128"/>
            </a:endParaRPr>
          </a:p>
        </p:txBody>
      </p:sp>
    </p:spTree>
    <p:extLst>
      <p:ext uri="{BB962C8B-B14F-4D97-AF65-F5344CB8AC3E}">
        <p14:creationId xmlns:p14="http://schemas.microsoft.com/office/powerpoint/2010/main" val="38677806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48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49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9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6"/>
                                        </p:tgtEl>
                                        <p:attrNameLst>
                                          <p:attrName>style.visibility</p:attrName>
                                        </p:attrNameLst>
                                      </p:cBhvr>
                                      <p:to>
                                        <p:strVal val="visible"/>
                                      </p:to>
                                    </p:set>
                                  </p:childTnLst>
                                </p:cTn>
                              </p:par>
                              <p:par>
                                <p:cTn id="35" presetID="35" presetClass="emph" presetSubtype="0" repeatCount="10000" fill="hold" grpId="1" nodeType="withEffect">
                                  <p:stCondLst>
                                    <p:cond delay="0"/>
                                  </p:stCondLst>
                                  <p:childTnLst>
                                    <p:anim calcmode="discrete" valueType="str">
                                      <p:cBhvr>
                                        <p:cTn id="36" dur="500" fill="hold"/>
                                        <p:tgtEl>
                                          <p:spTgt spid="166"/>
                                        </p:tgtEl>
                                        <p:attrNameLst>
                                          <p:attrName>style.visibility</p:attrName>
                                        </p:attrNameLst>
                                      </p:cBhvr>
                                      <p:tavLst>
                                        <p:tav tm="0">
                                          <p:val>
                                            <p:strVal val="hidden"/>
                                          </p:val>
                                        </p:tav>
                                        <p:tav tm="50000">
                                          <p:val>
                                            <p:strVal val="visible"/>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67"/>
                                        </p:tgtEl>
                                        <p:attrNameLst>
                                          <p:attrName>style.visibility</p:attrName>
                                        </p:attrNameLst>
                                      </p:cBhvr>
                                      <p:to>
                                        <p:strVal val="visible"/>
                                      </p:to>
                                    </p:set>
                                    <p:animEffect transition="in" filter="wipe(right)">
                                      <p:cBhvr>
                                        <p:cTn id="41" dur="500"/>
                                        <p:tgtEl>
                                          <p:spTgt spid="167"/>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050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5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0507"/>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166"/>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167"/>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68"/>
                                        </p:tgtEl>
                                        <p:attrNameLst>
                                          <p:attrName>style.visibility</p:attrName>
                                        </p:attrNameLst>
                                      </p:cBhvr>
                                      <p:to>
                                        <p:strVal val="visible"/>
                                      </p:to>
                                    </p:set>
                                  </p:childTnLst>
                                </p:cTn>
                              </p:par>
                              <p:par>
                                <p:cTn id="64" presetID="35" presetClass="emph" presetSubtype="0" repeatCount="10000" fill="hold" grpId="1" nodeType="withEffect">
                                  <p:stCondLst>
                                    <p:cond delay="0"/>
                                  </p:stCondLst>
                                  <p:childTnLst>
                                    <p:anim calcmode="discrete" valueType="str">
                                      <p:cBhvr>
                                        <p:cTn id="65" dur="500" fill="hold"/>
                                        <p:tgtEl>
                                          <p:spTgt spid="168"/>
                                        </p:tgtEl>
                                        <p:attrNameLst>
                                          <p:attrName>style.visibility</p:attrName>
                                        </p:attrNameLst>
                                      </p:cBhvr>
                                      <p:tavLst>
                                        <p:tav tm="0">
                                          <p:val>
                                            <p:strVal val="hidden"/>
                                          </p:val>
                                        </p:tav>
                                        <p:tav tm="50000">
                                          <p:val>
                                            <p:strVal val="visible"/>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169"/>
                                        </p:tgtEl>
                                        <p:attrNameLst>
                                          <p:attrName>style.visibility</p:attrName>
                                        </p:attrNameLst>
                                      </p:cBhvr>
                                      <p:to>
                                        <p:strVal val="visible"/>
                                      </p:to>
                                    </p:set>
                                    <p:animEffect transition="in" filter="wipe(right)">
                                      <p:cBhvr>
                                        <p:cTn id="70" dur="500"/>
                                        <p:tgtEl>
                                          <p:spTgt spid="169"/>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050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2" nodeType="clickEffect">
                                  <p:stCondLst>
                                    <p:cond delay="0"/>
                                  </p:stCondLst>
                                  <p:childTnLst>
                                    <p:set>
                                      <p:cBhvr>
                                        <p:cTn id="80" dur="1" fill="hold">
                                          <p:stCondLst>
                                            <p:cond delay="0"/>
                                          </p:stCondLst>
                                        </p:cTn>
                                        <p:tgtEl>
                                          <p:spTgt spid="168"/>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16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049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170"/>
                                        </p:tgtEl>
                                        <p:attrNameLst>
                                          <p:attrName>style.visibility</p:attrName>
                                        </p:attrNameLst>
                                      </p:cBhvr>
                                      <p:to>
                                        <p:strVal val="visible"/>
                                      </p:to>
                                    </p:set>
                                    <p:animEffect transition="in" filter="wipe(right)">
                                      <p:cBhvr>
                                        <p:cTn id="91" dur="500"/>
                                        <p:tgtEl>
                                          <p:spTgt spid="170"/>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5" presetClass="emph" presetSubtype="0" repeatCount="10000" fill="hold" grpId="1" nodeType="clickEffect">
                                  <p:stCondLst>
                                    <p:cond delay="0"/>
                                  </p:stCondLst>
                                  <p:childTnLst>
                                    <p:anim calcmode="discrete" valueType="str">
                                      <p:cBhvr>
                                        <p:cTn id="95" dur="500" fill="hold"/>
                                        <p:tgtEl>
                                          <p:spTgt spid="20507"/>
                                        </p:tgtEl>
                                        <p:attrNameLst>
                                          <p:attrName>style.visibility</p:attrName>
                                        </p:attrNameLst>
                                      </p:cBhvr>
                                      <p:tavLst>
                                        <p:tav tm="0">
                                          <p:val>
                                            <p:strVal val="hidden"/>
                                          </p:val>
                                        </p:tav>
                                        <p:tav tm="50000">
                                          <p:val>
                                            <p:strVal val="visible"/>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1" presetClass="exit" presetSubtype="0" fill="hold" grpId="2" nodeType="clickEffect">
                                  <p:stCondLst>
                                    <p:cond delay="0"/>
                                  </p:stCondLst>
                                  <p:childTnLst>
                                    <p:set>
                                      <p:cBhvr>
                                        <p:cTn id="99" dur="1" fill="hold">
                                          <p:stCondLst>
                                            <p:cond delay="0"/>
                                          </p:stCondLst>
                                        </p:cTn>
                                        <p:tgtEl>
                                          <p:spTgt spid="20507"/>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53"/>
                                        </p:tgtEl>
                                        <p:attrNameLst>
                                          <p:attrName>style.visibility</p:attrName>
                                        </p:attrNameLst>
                                      </p:cBhvr>
                                      <p:to>
                                        <p:strVal val="hidden"/>
                                      </p:to>
                                    </p:set>
                                  </p:childTnLst>
                                </p:cTn>
                              </p:par>
                              <p:par>
                                <p:cTn id="102" presetID="1" presetClass="entr" presetSubtype="0" fill="hold" grpId="0" nodeType="withEffect">
                                  <p:stCondLst>
                                    <p:cond delay="0"/>
                                  </p:stCondLst>
                                  <p:childTnLst>
                                    <p:set>
                                      <p:cBhvr>
                                        <p:cTn id="103" dur="1" fill="hold">
                                          <p:stCondLst>
                                            <p:cond delay="0"/>
                                          </p:stCondLst>
                                        </p:cTn>
                                        <p:tgtEl>
                                          <p:spTgt spid="20509"/>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20508"/>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54"/>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55"/>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xit" presetSubtype="0" fill="hold" grpId="1" nodeType="clickEffect">
                                  <p:stCondLst>
                                    <p:cond delay="0"/>
                                  </p:stCondLst>
                                  <p:childTnLst>
                                    <p:set>
                                      <p:cBhvr>
                                        <p:cTn id="113" dur="1" fill="hold">
                                          <p:stCondLst>
                                            <p:cond delay="0"/>
                                          </p:stCondLst>
                                        </p:cTn>
                                        <p:tgtEl>
                                          <p:spTgt spid="170"/>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20498"/>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214"/>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215"/>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202"/>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4"/>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22" presetClass="entr" presetSubtype="2" fill="hold" grpId="0" nodeType="clickEffect">
                                  <p:stCondLst>
                                    <p:cond delay="0"/>
                                  </p:stCondLst>
                                  <p:childTnLst>
                                    <p:set>
                                      <p:cBhvr>
                                        <p:cTn id="131" dur="1" fill="hold">
                                          <p:stCondLst>
                                            <p:cond delay="0"/>
                                          </p:stCondLst>
                                        </p:cTn>
                                        <p:tgtEl>
                                          <p:spTgt spid="171"/>
                                        </p:tgtEl>
                                        <p:attrNameLst>
                                          <p:attrName>style.visibility</p:attrName>
                                        </p:attrNameLst>
                                      </p:cBhvr>
                                      <p:to>
                                        <p:strVal val="visible"/>
                                      </p:to>
                                    </p:set>
                                    <p:animEffect transition="in" filter="wipe(right)">
                                      <p:cBhvr>
                                        <p:cTn id="132" dur="500"/>
                                        <p:tgtEl>
                                          <p:spTgt spid="171"/>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72"/>
                                        </p:tgtEl>
                                        <p:attrNameLst>
                                          <p:attrName>style.visibility</p:attrName>
                                        </p:attrNameLst>
                                      </p:cBhvr>
                                      <p:to>
                                        <p:strVal val="visible"/>
                                      </p:to>
                                    </p:set>
                                  </p:childTnLst>
                                </p:cTn>
                              </p:par>
                              <p:par>
                                <p:cTn id="137" presetID="35" presetClass="emph" presetSubtype="0" repeatCount="10000" fill="hold" grpId="1" nodeType="withEffect">
                                  <p:stCondLst>
                                    <p:cond delay="0"/>
                                  </p:stCondLst>
                                  <p:childTnLst>
                                    <p:anim calcmode="discrete" valueType="str">
                                      <p:cBhvr>
                                        <p:cTn id="138" dur="500" fill="hold"/>
                                        <p:tgtEl>
                                          <p:spTgt spid="172"/>
                                        </p:tgtEl>
                                        <p:attrNameLst>
                                          <p:attrName>style.visibility</p:attrName>
                                        </p:attrNameLst>
                                      </p:cBhvr>
                                      <p:tavLst>
                                        <p:tav tm="0">
                                          <p:val>
                                            <p:strVal val="hidden"/>
                                          </p:val>
                                        </p:tav>
                                        <p:tav tm="50000">
                                          <p:val>
                                            <p:strVal val="visible"/>
                                          </p:val>
                                        </p:tav>
                                      </p:tavLst>
                                    </p:anim>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0512"/>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171"/>
                                        </p:tgtEl>
                                        <p:attrNameLst>
                                          <p:attrName>style.visibility</p:attrName>
                                        </p:attrNameLst>
                                      </p:cBhvr>
                                      <p:to>
                                        <p:strVal val="hidden"/>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xit" presetSubtype="0" fill="hold" grpId="1" nodeType="clickEffect">
                                  <p:stCondLst>
                                    <p:cond delay="0"/>
                                  </p:stCondLst>
                                  <p:childTnLst>
                                    <p:set>
                                      <p:cBhvr>
                                        <p:cTn id="150" dur="1" fill="hold">
                                          <p:stCondLst>
                                            <p:cond delay="0"/>
                                          </p:stCondLst>
                                        </p:cTn>
                                        <p:tgtEl>
                                          <p:spTgt spid="20509"/>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55"/>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0506"/>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52"/>
                                        </p:tgtEl>
                                        <p:attrNameLst>
                                          <p:attrName>style.visibility</p:attrName>
                                        </p:attrNameLst>
                                      </p:cBhvr>
                                      <p:to>
                                        <p:strVal val="hidden"/>
                                      </p:to>
                                    </p:set>
                                  </p:childTnLst>
                                </p:cTn>
                              </p:par>
                              <p:par>
                                <p:cTn id="157" presetID="1" presetClass="entr" presetSubtype="0" fill="hold" grpId="0" nodeType="withEffect">
                                  <p:stCondLst>
                                    <p:cond delay="0"/>
                                  </p:stCondLst>
                                  <p:childTnLst>
                                    <p:set>
                                      <p:cBhvr>
                                        <p:cTn id="158" dur="1" fill="hold">
                                          <p:stCondLst>
                                            <p:cond delay="0"/>
                                          </p:stCondLst>
                                        </p:cTn>
                                        <p:tgtEl>
                                          <p:spTgt spid="173"/>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74"/>
                                        </p:tgtEl>
                                        <p:attrNameLst>
                                          <p:attrName>style.visibility</p:attrName>
                                        </p:attrNameLst>
                                      </p:cBhvr>
                                      <p:to>
                                        <p:strVal val="visible"/>
                                      </p:to>
                                    </p:set>
                                  </p:childTnLst>
                                </p:cTn>
                              </p:par>
                              <p:par>
                                <p:cTn id="163" presetID="35" presetClass="emph" presetSubtype="0" repeatCount="10000" fill="hold" grpId="1" nodeType="withEffect">
                                  <p:stCondLst>
                                    <p:cond delay="0"/>
                                  </p:stCondLst>
                                  <p:childTnLst>
                                    <p:anim calcmode="discrete" valueType="str">
                                      <p:cBhvr>
                                        <p:cTn id="164" dur="500" fill="hold"/>
                                        <p:tgtEl>
                                          <p:spTgt spid="174"/>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75"/>
                                        </p:tgtEl>
                                        <p:attrNameLst>
                                          <p:attrName>style.visibility</p:attrName>
                                        </p:attrNameLst>
                                      </p:cBhvr>
                                      <p:to>
                                        <p:strVal val="visible"/>
                                      </p:to>
                                    </p:set>
                                  </p:childTnLst>
                                </p:cTn>
                              </p:par>
                              <p:par>
                                <p:cTn id="167" presetID="35" presetClass="emph" presetSubtype="0" repeatCount="10000" fill="hold" grpId="1" nodeType="withEffect">
                                  <p:stCondLst>
                                    <p:cond delay="0"/>
                                  </p:stCondLst>
                                  <p:childTnLst>
                                    <p:anim calcmode="discrete" valueType="str">
                                      <p:cBhvr>
                                        <p:cTn id="168" dur="500" fill="hold"/>
                                        <p:tgtEl>
                                          <p:spTgt spid="175"/>
                                        </p:tgtEl>
                                        <p:attrNameLst>
                                          <p:attrName>style.visibility</p:attrName>
                                        </p:attrNameLst>
                                      </p:cBhvr>
                                      <p:tavLst>
                                        <p:tav tm="0">
                                          <p:val>
                                            <p:strVal val="hidden"/>
                                          </p:val>
                                        </p:tav>
                                        <p:tav tm="50000">
                                          <p:val>
                                            <p:strVal val="visible"/>
                                          </p:val>
                                        </p:tav>
                                      </p:tavLst>
                                    </p:anim>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56"/>
                                        </p:tgtEl>
                                        <p:attrNameLst>
                                          <p:attrName>style.visibility</p:attrName>
                                        </p:attrNameLst>
                                      </p:cBhvr>
                                      <p:to>
                                        <p:strVal val="visible"/>
                                      </p:to>
                                    </p:set>
                                  </p:childTnLst>
                                </p:cTn>
                              </p:par>
                              <p:par>
                                <p:cTn id="173" presetID="64" presetClass="path" presetSubtype="0" fill="remove" grpId="1" nodeType="withEffect">
                                  <p:stCondLst>
                                    <p:cond delay="0"/>
                                  </p:stCondLst>
                                  <p:childTnLst>
                                    <p:animMotion origin="layout" path="M -0.55938 -0.03125 L 8.33333E-7 2.22222E-6 " pathEditMode="relative" rAng="0" ptsTypes="AA">
                                      <p:cBhvr>
                                        <p:cTn id="174" dur="500" fill="hold"/>
                                        <p:tgtEl>
                                          <p:spTgt spid="56"/>
                                        </p:tgtEl>
                                        <p:attrNameLst>
                                          <p:attrName>ppt_x</p:attrName>
                                          <p:attrName>ppt_y</p:attrName>
                                        </p:attrNameLst>
                                      </p:cBhvr>
                                      <p:rCtr x="27969" y="1551"/>
                                    </p:animMotion>
                                  </p:childTnLst>
                                </p:cTn>
                              </p:par>
                              <p:par>
                                <p:cTn id="175" presetID="1" presetClass="entr" presetSubtype="0" fill="hold" grpId="0" nodeType="withEffect">
                                  <p:stCondLst>
                                    <p:cond delay="0"/>
                                  </p:stCondLst>
                                  <p:childTnLst>
                                    <p:set>
                                      <p:cBhvr>
                                        <p:cTn id="176" dur="1" fill="hold">
                                          <p:stCondLst>
                                            <p:cond delay="0"/>
                                          </p:stCondLst>
                                        </p:cTn>
                                        <p:tgtEl>
                                          <p:spTgt spid="74"/>
                                        </p:tgtEl>
                                        <p:attrNameLst>
                                          <p:attrName>style.visibility</p:attrName>
                                        </p:attrNameLst>
                                      </p:cBhvr>
                                      <p:to>
                                        <p:strVal val="visible"/>
                                      </p:to>
                                    </p:set>
                                  </p:childTnLst>
                                </p:cTn>
                              </p:par>
                              <p:par>
                                <p:cTn id="177" presetID="64" presetClass="path" presetSubtype="0" fill="remove" grpId="1" nodeType="withEffect">
                                  <p:stCondLst>
                                    <p:cond delay="0"/>
                                  </p:stCondLst>
                                  <p:childTnLst>
                                    <p:animMotion origin="layout" path="M -0.59722 0.21439 L -2.22222E-6 -3.321E-6 " pathEditMode="relative" rAng="0" ptsTypes="AA">
                                      <p:cBhvr>
                                        <p:cTn id="178" dur="500" fill="hold"/>
                                        <p:tgtEl>
                                          <p:spTgt spid="74"/>
                                        </p:tgtEl>
                                        <p:attrNameLst>
                                          <p:attrName>ppt_x</p:attrName>
                                          <p:attrName>ppt_y</p:attrName>
                                        </p:attrNameLst>
                                      </p:cBhvr>
                                      <p:rCtr x="29861" y="-10731"/>
                                    </p:animMotion>
                                  </p:childTnLst>
                                </p:cTn>
                              </p:par>
                            </p:childTnLst>
                          </p:cTn>
                        </p:par>
                        <p:par>
                          <p:cTn id="179" fill="hold">
                            <p:stCondLst>
                              <p:cond delay="500"/>
                            </p:stCondLst>
                            <p:childTnLst>
                              <p:par>
                                <p:cTn id="180" presetID="1" presetClass="entr" presetSubtype="0" fill="hold" grpId="0" nodeType="afterEffect">
                                  <p:stCondLst>
                                    <p:cond delay="0"/>
                                  </p:stCondLst>
                                  <p:childTnLst>
                                    <p:set>
                                      <p:cBhvr>
                                        <p:cTn id="181" dur="1" fill="hold">
                                          <p:stCondLst>
                                            <p:cond delay="0"/>
                                          </p:stCondLst>
                                        </p:cTn>
                                        <p:tgtEl>
                                          <p:spTgt spid="75"/>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 presetClass="exit" presetSubtype="0" fill="hold" grpId="2" nodeType="clickEffect">
                                  <p:stCondLst>
                                    <p:cond delay="0"/>
                                  </p:stCondLst>
                                  <p:childTnLst>
                                    <p:set>
                                      <p:cBhvr>
                                        <p:cTn id="185" dur="1" fill="hold">
                                          <p:stCondLst>
                                            <p:cond delay="0"/>
                                          </p:stCondLst>
                                        </p:cTn>
                                        <p:tgtEl>
                                          <p:spTgt spid="174"/>
                                        </p:tgtEl>
                                        <p:attrNameLst>
                                          <p:attrName>style.visibility</p:attrName>
                                        </p:attrNameLst>
                                      </p:cBhvr>
                                      <p:to>
                                        <p:strVal val="hidden"/>
                                      </p:to>
                                    </p:set>
                                  </p:childTnLst>
                                </p:cTn>
                              </p:par>
                              <p:par>
                                <p:cTn id="186" presetID="1" presetClass="exit" presetSubtype="0" fill="hold" grpId="2" nodeType="withEffect">
                                  <p:stCondLst>
                                    <p:cond delay="0"/>
                                  </p:stCondLst>
                                  <p:childTnLst>
                                    <p:set>
                                      <p:cBhvr>
                                        <p:cTn id="187" dur="1" fill="hold">
                                          <p:stCondLst>
                                            <p:cond delay="0"/>
                                          </p:stCondLst>
                                        </p:cTn>
                                        <p:tgtEl>
                                          <p:spTgt spid="175"/>
                                        </p:tgtEl>
                                        <p:attrNameLst>
                                          <p:attrName>style.visibility</p:attrName>
                                        </p:attrNameLst>
                                      </p:cBhvr>
                                      <p:to>
                                        <p:strVal val="hidden"/>
                                      </p:to>
                                    </p:set>
                                  </p:childTnLst>
                                </p:cTn>
                              </p:par>
                              <p:par>
                                <p:cTn id="188" presetID="1" presetClass="exit" presetSubtype="0" fill="hold" grpId="1" nodeType="withEffect">
                                  <p:stCondLst>
                                    <p:cond delay="0"/>
                                  </p:stCondLst>
                                  <p:childTnLst>
                                    <p:set>
                                      <p:cBhvr>
                                        <p:cTn id="189" dur="1" fill="hold">
                                          <p:stCondLst>
                                            <p:cond delay="0"/>
                                          </p:stCondLst>
                                        </p:cTn>
                                        <p:tgtEl>
                                          <p:spTgt spid="173"/>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1" presetClass="exit" presetSubtype="0" fill="hold" grpId="1" nodeType="clickEffect">
                                  <p:stCondLst>
                                    <p:cond delay="0"/>
                                  </p:stCondLst>
                                  <p:childTnLst>
                                    <p:set>
                                      <p:cBhvr>
                                        <p:cTn id="193" dur="1" fill="hold">
                                          <p:stCondLst>
                                            <p:cond delay="0"/>
                                          </p:stCondLst>
                                        </p:cTn>
                                        <p:tgtEl>
                                          <p:spTgt spid="51"/>
                                        </p:tgtEl>
                                        <p:attrNameLst>
                                          <p:attrName>style.visibility</p:attrName>
                                        </p:attrNameLst>
                                      </p:cBhvr>
                                      <p:to>
                                        <p:strVal val="hidden"/>
                                      </p:to>
                                    </p:set>
                                  </p:childTnLst>
                                </p:cTn>
                              </p:par>
                              <p:par>
                                <p:cTn id="194" presetID="1" presetClass="exit" presetSubtype="0" fill="hold" grpId="1" nodeType="withEffect">
                                  <p:stCondLst>
                                    <p:cond delay="0"/>
                                  </p:stCondLst>
                                  <p:childTnLst>
                                    <p:set>
                                      <p:cBhvr>
                                        <p:cTn id="195" dur="1" fill="hold">
                                          <p:stCondLst>
                                            <p:cond delay="0"/>
                                          </p:stCondLst>
                                        </p:cTn>
                                        <p:tgtEl>
                                          <p:spTgt spid="20505"/>
                                        </p:tgtEl>
                                        <p:attrNameLst>
                                          <p:attrName>style.visibility</p:attrName>
                                        </p:attrNameLst>
                                      </p:cBhvr>
                                      <p:to>
                                        <p:strVal val="hidden"/>
                                      </p:to>
                                    </p:set>
                                  </p:childTnLst>
                                </p:cTn>
                              </p:par>
                              <p:par>
                                <p:cTn id="196" presetID="1" presetClass="exit" presetSubtype="0" fill="hold" grpId="1" nodeType="withEffect">
                                  <p:stCondLst>
                                    <p:cond delay="0"/>
                                  </p:stCondLst>
                                  <p:childTnLst>
                                    <p:set>
                                      <p:cBhvr>
                                        <p:cTn id="197" dur="1" fill="hold">
                                          <p:stCondLst>
                                            <p:cond delay="0"/>
                                          </p:stCondLst>
                                        </p:cTn>
                                        <p:tgtEl>
                                          <p:spTgt spid="54"/>
                                        </p:tgtEl>
                                        <p:attrNameLst>
                                          <p:attrName>style.visibility</p:attrName>
                                        </p:attrNameLst>
                                      </p:cBhvr>
                                      <p:to>
                                        <p:strVal val="hidden"/>
                                      </p:to>
                                    </p:set>
                                  </p:childTnLst>
                                </p:cTn>
                              </p:par>
                              <p:par>
                                <p:cTn id="198" presetID="1" presetClass="exit" presetSubtype="0" fill="hold" grpId="1" nodeType="withEffect">
                                  <p:stCondLst>
                                    <p:cond delay="0"/>
                                  </p:stCondLst>
                                  <p:childTnLst>
                                    <p:set>
                                      <p:cBhvr>
                                        <p:cTn id="199" dur="1" fill="hold">
                                          <p:stCondLst>
                                            <p:cond delay="0"/>
                                          </p:stCondLst>
                                        </p:cTn>
                                        <p:tgtEl>
                                          <p:spTgt spid="20508"/>
                                        </p:tgtEl>
                                        <p:attrNameLst>
                                          <p:attrName>style.visibility</p:attrName>
                                        </p:attrNameLst>
                                      </p:cBhvr>
                                      <p:to>
                                        <p:strVal val="hidden"/>
                                      </p:to>
                                    </p:set>
                                  </p:childTnLst>
                                </p:cTn>
                              </p:par>
                              <p:par>
                                <p:cTn id="200" presetID="1" presetClass="entr" presetSubtype="0" fill="hold" grpId="2" nodeType="withEffect">
                                  <p:stCondLst>
                                    <p:cond delay="0"/>
                                  </p:stCondLst>
                                  <p:childTnLst>
                                    <p:set>
                                      <p:cBhvr>
                                        <p:cTn id="201" dur="1" fill="hold">
                                          <p:stCondLst>
                                            <p:cond delay="0"/>
                                          </p:stCondLst>
                                        </p:cTn>
                                        <p:tgtEl>
                                          <p:spTgt spid="20509"/>
                                        </p:tgtEl>
                                        <p:attrNameLst>
                                          <p:attrName>style.visibility</p:attrName>
                                        </p:attrNameLst>
                                      </p:cBhvr>
                                      <p:to>
                                        <p:strVal val="visible"/>
                                      </p:to>
                                    </p:set>
                                  </p:childTnLst>
                                </p:cTn>
                              </p:par>
                              <p:par>
                                <p:cTn id="202" presetID="1" presetClass="entr" presetSubtype="0" fill="hold" grpId="2" nodeType="withEffect">
                                  <p:stCondLst>
                                    <p:cond delay="0"/>
                                  </p:stCondLst>
                                  <p:childTnLst>
                                    <p:set>
                                      <p:cBhvr>
                                        <p:cTn id="203" dur="1" fill="hold">
                                          <p:stCondLst>
                                            <p:cond delay="0"/>
                                          </p:stCondLst>
                                        </p:cTn>
                                        <p:tgtEl>
                                          <p:spTgt spid="55"/>
                                        </p:tgtEl>
                                        <p:attrNameLst>
                                          <p:attrName>style.visibility</p:attrName>
                                        </p:attrNameLst>
                                      </p:cBhvr>
                                      <p:to>
                                        <p:strVal val="visible"/>
                                      </p:to>
                                    </p:set>
                                  </p:childTnLst>
                                </p:cTn>
                              </p:par>
                              <p:par>
                                <p:cTn id="204" presetID="1" presetClass="entr" presetSubtype="0" fill="hold" grpId="2" nodeType="withEffect">
                                  <p:stCondLst>
                                    <p:cond delay="0"/>
                                  </p:stCondLst>
                                  <p:childTnLst>
                                    <p:set>
                                      <p:cBhvr>
                                        <p:cTn id="205" dur="1" fill="hold">
                                          <p:stCondLst>
                                            <p:cond delay="0"/>
                                          </p:stCondLst>
                                        </p:cTn>
                                        <p:tgtEl>
                                          <p:spTgt spid="20506"/>
                                        </p:tgtEl>
                                        <p:attrNameLst>
                                          <p:attrName>style.visibility</p:attrName>
                                        </p:attrNameLst>
                                      </p:cBhvr>
                                      <p:to>
                                        <p:strVal val="visible"/>
                                      </p:to>
                                    </p:set>
                                  </p:childTnLst>
                                </p:cTn>
                              </p:par>
                              <p:par>
                                <p:cTn id="206" presetID="1" presetClass="entr" presetSubtype="0" fill="hold" grpId="2" nodeType="withEffect">
                                  <p:stCondLst>
                                    <p:cond delay="0"/>
                                  </p:stCondLst>
                                  <p:childTnLst>
                                    <p:set>
                                      <p:cBhvr>
                                        <p:cTn id="207" dur="1" fill="hold">
                                          <p:stCondLst>
                                            <p:cond delay="0"/>
                                          </p:stCondLst>
                                        </p:cTn>
                                        <p:tgtEl>
                                          <p:spTgt spid="52"/>
                                        </p:tgtEl>
                                        <p:attrNameLst>
                                          <p:attrName>style.visibility</p:attrName>
                                        </p:attrNameLst>
                                      </p:cBhvr>
                                      <p:to>
                                        <p:strVal val="visible"/>
                                      </p:to>
                                    </p:set>
                                  </p:childTnLst>
                                </p:cTn>
                              </p:par>
                              <p:par>
                                <p:cTn id="208" presetID="1" presetClass="entr" presetSubtype="0" fill="hold" grpId="0" nodeType="withEffect">
                                  <p:stCondLst>
                                    <p:cond delay="0"/>
                                  </p:stCondLst>
                                  <p:childTnLst>
                                    <p:set>
                                      <p:cBhvr>
                                        <p:cTn id="209" dur="1" fill="hold">
                                          <p:stCondLst>
                                            <p:cond delay="0"/>
                                          </p:stCondLst>
                                        </p:cTn>
                                        <p:tgtEl>
                                          <p:spTgt spid="177"/>
                                        </p:tgtEl>
                                        <p:attrNameLst>
                                          <p:attrName>style.visibility</p:attrName>
                                        </p:attrNameLst>
                                      </p:cBhvr>
                                      <p:to>
                                        <p:strVal val="visible"/>
                                      </p:to>
                                    </p:set>
                                  </p:childTnLst>
                                </p:cTn>
                              </p:par>
                            </p:childTnLst>
                          </p:cTn>
                        </p:par>
                      </p:childTnLst>
                    </p:cTn>
                  </p:par>
                  <p:par>
                    <p:cTn id="210" fill="hold">
                      <p:stCondLst>
                        <p:cond delay="indefinite"/>
                      </p:stCondLst>
                      <p:childTnLst>
                        <p:par>
                          <p:cTn id="211" fill="hold">
                            <p:stCondLst>
                              <p:cond delay="0"/>
                            </p:stCondLst>
                            <p:childTnLst>
                              <p:par>
                                <p:cTn id="212" presetID="1" presetClass="entr" presetSubtype="0" fill="hold" grpId="0" nodeType="clickEffect">
                                  <p:stCondLst>
                                    <p:cond delay="0"/>
                                  </p:stCondLst>
                                  <p:childTnLst>
                                    <p:set>
                                      <p:cBhvr>
                                        <p:cTn id="213" dur="1" fill="hold">
                                          <p:stCondLst>
                                            <p:cond delay="0"/>
                                          </p:stCondLst>
                                        </p:cTn>
                                        <p:tgtEl>
                                          <p:spTgt spid="178"/>
                                        </p:tgtEl>
                                        <p:attrNameLst>
                                          <p:attrName>style.visibility</p:attrName>
                                        </p:attrNameLst>
                                      </p:cBhvr>
                                      <p:to>
                                        <p:strVal val="visible"/>
                                      </p:to>
                                    </p:set>
                                  </p:childTnLst>
                                </p:cTn>
                              </p:par>
                              <p:par>
                                <p:cTn id="214" presetID="35" presetClass="emph" presetSubtype="0" repeatCount="10000" fill="hold" grpId="1" nodeType="withEffect">
                                  <p:stCondLst>
                                    <p:cond delay="0"/>
                                  </p:stCondLst>
                                  <p:childTnLst>
                                    <p:anim calcmode="discrete" valueType="str">
                                      <p:cBhvr>
                                        <p:cTn id="215" dur="500" fill="hold"/>
                                        <p:tgtEl>
                                          <p:spTgt spid="178"/>
                                        </p:tgtEl>
                                        <p:attrNameLst>
                                          <p:attrName>style.visibility</p:attrName>
                                        </p:attrNameLst>
                                      </p:cBhvr>
                                      <p:tavLst>
                                        <p:tav tm="0">
                                          <p:val>
                                            <p:strVal val="hidden"/>
                                          </p:val>
                                        </p:tav>
                                        <p:tav tm="50000">
                                          <p:val>
                                            <p:strVal val="visible"/>
                                          </p:val>
                                        </p:tav>
                                      </p:tavLst>
                                    </p:anim>
                                  </p:childTnLst>
                                </p:cTn>
                              </p:par>
                              <p:par>
                                <p:cTn id="216" presetID="1" presetClass="entr" presetSubtype="0" fill="hold" grpId="0" nodeType="withEffect">
                                  <p:stCondLst>
                                    <p:cond delay="0"/>
                                  </p:stCondLst>
                                  <p:childTnLst>
                                    <p:set>
                                      <p:cBhvr>
                                        <p:cTn id="217" dur="1" fill="hold">
                                          <p:stCondLst>
                                            <p:cond delay="0"/>
                                          </p:stCondLst>
                                        </p:cTn>
                                        <p:tgtEl>
                                          <p:spTgt spid="179"/>
                                        </p:tgtEl>
                                        <p:attrNameLst>
                                          <p:attrName>style.visibility</p:attrName>
                                        </p:attrNameLst>
                                      </p:cBhvr>
                                      <p:to>
                                        <p:strVal val="visible"/>
                                      </p:to>
                                    </p:set>
                                  </p:childTnLst>
                                </p:cTn>
                              </p:par>
                              <p:par>
                                <p:cTn id="218" presetID="35" presetClass="emph" presetSubtype="0" repeatCount="10000" fill="hold" grpId="1" nodeType="withEffect">
                                  <p:stCondLst>
                                    <p:cond delay="0"/>
                                  </p:stCondLst>
                                  <p:childTnLst>
                                    <p:anim calcmode="discrete" valueType="str">
                                      <p:cBhvr>
                                        <p:cTn id="219" dur="500" fill="hold"/>
                                        <p:tgtEl>
                                          <p:spTgt spid="179"/>
                                        </p:tgtEl>
                                        <p:attrNameLst>
                                          <p:attrName>style.visibility</p:attrName>
                                        </p:attrNameLst>
                                      </p:cBhvr>
                                      <p:tavLst>
                                        <p:tav tm="0">
                                          <p:val>
                                            <p:strVal val="hidden"/>
                                          </p:val>
                                        </p:tav>
                                        <p:tav tm="50000">
                                          <p:val>
                                            <p:strVal val="visible"/>
                                          </p:val>
                                        </p:tav>
                                      </p:tavLst>
                                    </p:anim>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76"/>
                                        </p:tgtEl>
                                        <p:attrNameLst>
                                          <p:attrName>style.visibility</p:attrName>
                                        </p:attrNameLst>
                                      </p:cBhvr>
                                      <p:to>
                                        <p:strVal val="visible"/>
                                      </p:to>
                                    </p:set>
                                  </p:childTnLst>
                                </p:cTn>
                              </p:par>
                              <p:par>
                                <p:cTn id="224" presetID="64" presetClass="path" presetSubtype="0" fill="remove" grpId="1" nodeType="withEffect">
                                  <p:stCondLst>
                                    <p:cond delay="0"/>
                                  </p:stCondLst>
                                  <p:childTnLst>
                                    <p:animMotion origin="layout" path="M -0.61962 0.03333 L 8.33333E-7 -7.40741E-7 " pathEditMode="relative" rAng="0" ptsTypes="AA">
                                      <p:cBhvr>
                                        <p:cTn id="225" dur="500" fill="hold"/>
                                        <p:tgtEl>
                                          <p:spTgt spid="76"/>
                                        </p:tgtEl>
                                        <p:attrNameLst>
                                          <p:attrName>ppt_x</p:attrName>
                                          <p:attrName>ppt_y</p:attrName>
                                        </p:attrNameLst>
                                      </p:cBhvr>
                                      <p:rCtr x="30972" y="-1667"/>
                                    </p:animMotion>
                                  </p:childTnLst>
                                </p:cTn>
                              </p:par>
                              <p:par>
                                <p:cTn id="226" presetID="1" presetClass="entr" presetSubtype="0" fill="hold" grpId="0" nodeType="withEffect">
                                  <p:stCondLst>
                                    <p:cond delay="0"/>
                                  </p:stCondLst>
                                  <p:childTnLst>
                                    <p:set>
                                      <p:cBhvr>
                                        <p:cTn id="227" dur="1" fill="hold">
                                          <p:stCondLst>
                                            <p:cond delay="0"/>
                                          </p:stCondLst>
                                        </p:cTn>
                                        <p:tgtEl>
                                          <p:spTgt spid="77"/>
                                        </p:tgtEl>
                                        <p:attrNameLst>
                                          <p:attrName>style.visibility</p:attrName>
                                        </p:attrNameLst>
                                      </p:cBhvr>
                                      <p:to>
                                        <p:strVal val="visible"/>
                                      </p:to>
                                    </p:set>
                                  </p:childTnLst>
                                </p:cTn>
                              </p:par>
                              <p:par>
                                <p:cTn id="228" presetID="64" presetClass="path" presetSubtype="0" fill="remove" grpId="1" nodeType="withEffect">
                                  <p:stCondLst>
                                    <p:cond delay="0"/>
                                  </p:stCondLst>
                                  <p:childTnLst>
                                    <p:animMotion origin="layout" path="M -0.81354 0.11494 L 1.66667E-6 -1.06383E-6 " pathEditMode="relative" rAng="0" ptsTypes="AA">
                                      <p:cBhvr>
                                        <p:cTn id="229" dur="500" fill="hold"/>
                                        <p:tgtEl>
                                          <p:spTgt spid="77"/>
                                        </p:tgtEl>
                                        <p:attrNameLst>
                                          <p:attrName>ppt_x</p:attrName>
                                          <p:attrName>ppt_y</p:attrName>
                                        </p:attrNameLst>
                                      </p:cBhvr>
                                      <p:rCtr x="40677" y="-5759"/>
                                    </p:animMotion>
                                  </p:childTnLst>
                                </p:cTn>
                              </p:par>
                            </p:childTnLst>
                          </p:cTn>
                        </p:par>
                        <p:par>
                          <p:cTn id="230" fill="hold">
                            <p:stCondLst>
                              <p:cond delay="500"/>
                            </p:stCondLst>
                            <p:childTnLst>
                              <p:par>
                                <p:cTn id="231" presetID="1" presetClass="entr" presetSubtype="0" fill="hold" grpId="0" nodeType="afterEffect">
                                  <p:stCondLst>
                                    <p:cond delay="0"/>
                                  </p:stCondLst>
                                  <p:childTnLst>
                                    <p:set>
                                      <p:cBhvr>
                                        <p:cTn id="232" dur="1" fill="hold">
                                          <p:stCondLst>
                                            <p:cond delay="0"/>
                                          </p:stCondLst>
                                        </p:cTn>
                                        <p:tgtEl>
                                          <p:spTgt spid="78"/>
                                        </p:tgtEl>
                                        <p:attrNameLst>
                                          <p:attrName>style.visibility</p:attrName>
                                        </p:attrNameLst>
                                      </p:cBhvr>
                                      <p:to>
                                        <p:strVal val="visible"/>
                                      </p:to>
                                    </p:set>
                                  </p:childTnLst>
                                </p:cTn>
                              </p:par>
                            </p:childTnLst>
                          </p:cTn>
                        </p:par>
                      </p:childTnLst>
                    </p:cTn>
                  </p:par>
                  <p:par>
                    <p:cTn id="233" fill="hold">
                      <p:stCondLst>
                        <p:cond delay="indefinite"/>
                      </p:stCondLst>
                      <p:childTnLst>
                        <p:par>
                          <p:cTn id="234" fill="hold">
                            <p:stCondLst>
                              <p:cond delay="0"/>
                            </p:stCondLst>
                            <p:childTnLst>
                              <p:par>
                                <p:cTn id="235" presetID="1" presetClass="exit" presetSubtype="0" fill="hold" grpId="2" nodeType="clickEffect">
                                  <p:stCondLst>
                                    <p:cond delay="0"/>
                                  </p:stCondLst>
                                  <p:childTnLst>
                                    <p:set>
                                      <p:cBhvr>
                                        <p:cTn id="236" dur="1" fill="hold">
                                          <p:stCondLst>
                                            <p:cond delay="0"/>
                                          </p:stCondLst>
                                        </p:cTn>
                                        <p:tgtEl>
                                          <p:spTgt spid="178"/>
                                        </p:tgtEl>
                                        <p:attrNameLst>
                                          <p:attrName>style.visibility</p:attrName>
                                        </p:attrNameLst>
                                      </p:cBhvr>
                                      <p:to>
                                        <p:strVal val="hidden"/>
                                      </p:to>
                                    </p:set>
                                  </p:childTnLst>
                                </p:cTn>
                              </p:par>
                              <p:par>
                                <p:cTn id="237" presetID="1" presetClass="exit" presetSubtype="0" fill="hold" grpId="2" nodeType="withEffect">
                                  <p:stCondLst>
                                    <p:cond delay="0"/>
                                  </p:stCondLst>
                                  <p:childTnLst>
                                    <p:set>
                                      <p:cBhvr>
                                        <p:cTn id="238" dur="1" fill="hold">
                                          <p:stCondLst>
                                            <p:cond delay="0"/>
                                          </p:stCondLst>
                                        </p:cTn>
                                        <p:tgtEl>
                                          <p:spTgt spid="179"/>
                                        </p:tgtEl>
                                        <p:attrNameLst>
                                          <p:attrName>style.visibility</p:attrName>
                                        </p:attrNameLst>
                                      </p:cBhvr>
                                      <p:to>
                                        <p:strVal val="hidden"/>
                                      </p:to>
                                    </p:set>
                                  </p:childTnLst>
                                </p:cTn>
                              </p:par>
                              <p:par>
                                <p:cTn id="239" presetID="1" presetClass="exit" presetSubtype="0" fill="hold" grpId="1" nodeType="withEffect">
                                  <p:stCondLst>
                                    <p:cond delay="0"/>
                                  </p:stCondLst>
                                  <p:childTnLst>
                                    <p:set>
                                      <p:cBhvr>
                                        <p:cTn id="240" dur="1" fill="hold">
                                          <p:stCondLst>
                                            <p:cond delay="0"/>
                                          </p:stCondLst>
                                        </p:cTn>
                                        <p:tgtEl>
                                          <p:spTgt spid="177"/>
                                        </p:tgtEl>
                                        <p:attrNameLst>
                                          <p:attrName>style.visibility</p:attrName>
                                        </p:attrNameLst>
                                      </p:cBhvr>
                                      <p:to>
                                        <p:strVal val="hidden"/>
                                      </p:to>
                                    </p:set>
                                  </p:childTnLst>
                                </p:cTn>
                              </p:par>
                              <p:par>
                                <p:cTn id="241" presetID="1" presetClass="exit" presetSubtype="0" fill="hold" grpId="2" nodeType="withEffect">
                                  <p:stCondLst>
                                    <p:cond delay="0"/>
                                  </p:stCondLst>
                                  <p:childTnLst>
                                    <p:set>
                                      <p:cBhvr>
                                        <p:cTn id="242" dur="1" fill="hold">
                                          <p:stCondLst>
                                            <p:cond delay="0"/>
                                          </p:stCondLst>
                                        </p:cTn>
                                        <p:tgtEl>
                                          <p:spTgt spid="172"/>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1" presetClass="exit" presetSubtype="0" fill="hold" grpId="3" nodeType="clickEffect">
                                  <p:stCondLst>
                                    <p:cond delay="0"/>
                                  </p:stCondLst>
                                  <p:childTnLst>
                                    <p:set>
                                      <p:cBhvr>
                                        <p:cTn id="246" dur="1" fill="hold">
                                          <p:stCondLst>
                                            <p:cond delay="0"/>
                                          </p:stCondLst>
                                        </p:cTn>
                                        <p:tgtEl>
                                          <p:spTgt spid="20509"/>
                                        </p:tgtEl>
                                        <p:attrNameLst>
                                          <p:attrName>style.visibility</p:attrName>
                                        </p:attrNameLst>
                                      </p:cBhvr>
                                      <p:to>
                                        <p:strVal val="hidden"/>
                                      </p:to>
                                    </p:set>
                                  </p:childTnLst>
                                </p:cTn>
                              </p:par>
                              <p:par>
                                <p:cTn id="247" presetID="1" presetClass="exit" presetSubtype="0" fill="hold" grpId="3" nodeType="withEffect">
                                  <p:stCondLst>
                                    <p:cond delay="0"/>
                                  </p:stCondLst>
                                  <p:childTnLst>
                                    <p:set>
                                      <p:cBhvr>
                                        <p:cTn id="248" dur="1" fill="hold">
                                          <p:stCondLst>
                                            <p:cond delay="0"/>
                                          </p:stCondLst>
                                        </p:cTn>
                                        <p:tgtEl>
                                          <p:spTgt spid="55"/>
                                        </p:tgtEl>
                                        <p:attrNameLst>
                                          <p:attrName>style.visibility</p:attrName>
                                        </p:attrNameLst>
                                      </p:cBhvr>
                                      <p:to>
                                        <p:strVal val="hidden"/>
                                      </p:to>
                                    </p:set>
                                  </p:childTnLst>
                                </p:cTn>
                              </p:par>
                              <p:par>
                                <p:cTn id="249" presetID="1" presetClass="entr" presetSubtype="0" fill="hold" grpId="2" nodeType="withEffect">
                                  <p:stCondLst>
                                    <p:cond delay="0"/>
                                  </p:stCondLst>
                                  <p:childTnLst>
                                    <p:set>
                                      <p:cBhvr>
                                        <p:cTn id="250" dur="1" fill="hold">
                                          <p:stCondLst>
                                            <p:cond delay="0"/>
                                          </p:stCondLst>
                                        </p:cTn>
                                        <p:tgtEl>
                                          <p:spTgt spid="20505"/>
                                        </p:tgtEl>
                                        <p:attrNameLst>
                                          <p:attrName>style.visibility</p:attrName>
                                        </p:attrNameLst>
                                      </p:cBhvr>
                                      <p:to>
                                        <p:strVal val="visible"/>
                                      </p:to>
                                    </p:set>
                                  </p:childTnLst>
                                </p:cTn>
                              </p:par>
                              <p:par>
                                <p:cTn id="251" presetID="1" presetClass="entr" presetSubtype="0" fill="hold" grpId="2" nodeType="withEffect">
                                  <p:stCondLst>
                                    <p:cond delay="0"/>
                                  </p:stCondLst>
                                  <p:childTnLst>
                                    <p:set>
                                      <p:cBhvr>
                                        <p:cTn id="252" dur="1" fill="hold">
                                          <p:stCondLst>
                                            <p:cond delay="0"/>
                                          </p:stCondLst>
                                        </p:cTn>
                                        <p:tgtEl>
                                          <p:spTgt spid="51"/>
                                        </p:tgtEl>
                                        <p:attrNameLst>
                                          <p:attrName>style.visibility</p:attrName>
                                        </p:attrNameLst>
                                      </p:cBhvr>
                                      <p:to>
                                        <p:strVal val="visible"/>
                                      </p:to>
                                    </p:set>
                                  </p:childTnLst>
                                </p:cTn>
                              </p:par>
                              <p:par>
                                <p:cTn id="253" presetID="1" presetClass="entr" presetSubtype="0" fill="hold" grpId="3" nodeType="withEffect">
                                  <p:stCondLst>
                                    <p:cond delay="0"/>
                                  </p:stCondLst>
                                  <p:childTnLst>
                                    <p:set>
                                      <p:cBhvr>
                                        <p:cTn id="254" dur="1" fill="hold">
                                          <p:stCondLst>
                                            <p:cond delay="0"/>
                                          </p:stCondLst>
                                        </p:cTn>
                                        <p:tgtEl>
                                          <p:spTgt spid="20507"/>
                                        </p:tgtEl>
                                        <p:attrNameLst>
                                          <p:attrName>style.visibility</p:attrName>
                                        </p:attrNameLst>
                                      </p:cBhvr>
                                      <p:to>
                                        <p:strVal val="visible"/>
                                      </p:to>
                                    </p:set>
                                  </p:childTnLst>
                                </p:cTn>
                              </p:par>
                              <p:par>
                                <p:cTn id="255" presetID="1" presetClass="entr" presetSubtype="0" fill="hold" grpId="2" nodeType="withEffect">
                                  <p:stCondLst>
                                    <p:cond delay="0"/>
                                  </p:stCondLst>
                                  <p:childTnLst>
                                    <p:set>
                                      <p:cBhvr>
                                        <p:cTn id="256" dur="1" fill="hold">
                                          <p:stCondLst>
                                            <p:cond delay="0"/>
                                          </p:stCondLst>
                                        </p:cTn>
                                        <p:tgtEl>
                                          <p:spTgt spid="53"/>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198"/>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20496"/>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80"/>
                                        </p:tgtEl>
                                        <p:attrNameLst>
                                          <p:attrName>style.visibility</p:attrName>
                                        </p:attrNameLst>
                                      </p:cBhvr>
                                      <p:to>
                                        <p:strVal val="visible"/>
                                      </p:to>
                                    </p:set>
                                  </p:childTnLst>
                                </p:cTn>
                              </p:par>
                            </p:childTnLst>
                          </p:cTn>
                        </p:par>
                      </p:childTnLst>
                    </p:cTn>
                  </p:par>
                  <p:par>
                    <p:cTn id="267" fill="hold" nodeType="clickPar">
                      <p:stCondLst>
                        <p:cond delay="indefinite"/>
                      </p:stCondLst>
                      <p:childTnLst>
                        <p:par>
                          <p:cTn id="268" fill="hold" nodeType="withGroup">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20513"/>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22" presetClass="entr" presetSubtype="2" fill="hold" grpId="0" nodeType="clickEffect">
                                  <p:stCondLst>
                                    <p:cond delay="0"/>
                                  </p:stCondLst>
                                  <p:childTnLst>
                                    <p:set>
                                      <p:cBhvr>
                                        <p:cTn id="274" dur="1" fill="hold">
                                          <p:stCondLst>
                                            <p:cond delay="0"/>
                                          </p:stCondLst>
                                        </p:cTn>
                                        <p:tgtEl>
                                          <p:spTgt spid="180"/>
                                        </p:tgtEl>
                                        <p:attrNameLst>
                                          <p:attrName>style.visibility</p:attrName>
                                        </p:attrNameLst>
                                      </p:cBhvr>
                                      <p:to>
                                        <p:strVal val="visible"/>
                                      </p:to>
                                    </p:set>
                                    <p:animEffect transition="in" filter="wipe(right)">
                                      <p:cBhvr>
                                        <p:cTn id="275" dur="500"/>
                                        <p:tgtEl>
                                          <p:spTgt spid="180"/>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79"/>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xit" presetSubtype="0" fill="hold" grpId="1" nodeType="clickEffect">
                                  <p:stCondLst>
                                    <p:cond delay="0"/>
                                  </p:stCondLst>
                                  <p:childTnLst>
                                    <p:set>
                                      <p:cBhvr>
                                        <p:cTn id="283" dur="1" fill="hold">
                                          <p:stCondLst>
                                            <p:cond delay="0"/>
                                          </p:stCondLst>
                                        </p:cTn>
                                        <p:tgtEl>
                                          <p:spTgt spid="180"/>
                                        </p:tgtEl>
                                        <p:attrNameLst>
                                          <p:attrName>style.visibility</p:attrName>
                                        </p:attrNameLst>
                                      </p:cBhvr>
                                      <p:to>
                                        <p:strVal val="hidden"/>
                                      </p:to>
                                    </p:set>
                                  </p:childTnLst>
                                </p:cTn>
                              </p:par>
                            </p:childTnLst>
                          </p:cTn>
                        </p:par>
                      </p:childTnLst>
                    </p:cTn>
                  </p:par>
                  <p:par>
                    <p:cTn id="284" fill="hold">
                      <p:stCondLst>
                        <p:cond delay="indefinite"/>
                      </p:stCondLst>
                      <p:childTnLst>
                        <p:par>
                          <p:cTn id="285" fill="hold">
                            <p:stCondLst>
                              <p:cond delay="0"/>
                            </p:stCondLst>
                            <p:childTnLst>
                              <p:par>
                                <p:cTn id="286" presetID="1" presetClass="entr" presetSubtype="0" fill="hold" grpId="0" nodeType="clickEffect">
                                  <p:stCondLst>
                                    <p:cond delay="0"/>
                                  </p:stCondLst>
                                  <p:childTnLst>
                                    <p:set>
                                      <p:cBhvr>
                                        <p:cTn id="287" dur="1" fill="hold">
                                          <p:stCondLst>
                                            <p:cond delay="0"/>
                                          </p:stCondLst>
                                        </p:cTn>
                                        <p:tgtEl>
                                          <p:spTgt spid="20500"/>
                                        </p:tgtEl>
                                        <p:attrNameLst>
                                          <p:attrName>style.visibility</p:attrName>
                                        </p:attrNameLst>
                                      </p:cBhvr>
                                      <p:to>
                                        <p:strVal val="visible"/>
                                      </p:to>
                                    </p:set>
                                  </p:childTnLst>
                                </p:cTn>
                              </p:par>
                              <p:par>
                                <p:cTn id="288" presetID="1" presetClass="entr" presetSubtype="0" fill="hold" grpId="0" nodeType="withEffect">
                                  <p:stCondLst>
                                    <p:cond delay="0"/>
                                  </p:stCondLst>
                                  <p:childTnLst>
                                    <p:set>
                                      <p:cBhvr>
                                        <p:cTn id="289" dur="1" fill="hold">
                                          <p:stCondLst>
                                            <p:cond delay="0"/>
                                          </p:stCondLst>
                                        </p:cTn>
                                        <p:tgtEl>
                                          <p:spTgt spid="216"/>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203"/>
                                        </p:tgtEl>
                                        <p:attrNameLst>
                                          <p:attrName>style.visibility</p:attrName>
                                        </p:attrNameLst>
                                      </p:cBhvr>
                                      <p:to>
                                        <p:strVal val="visible"/>
                                      </p:to>
                                    </p:se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0" nodeType="clickEffect">
                                  <p:stCondLst>
                                    <p:cond delay="0"/>
                                  </p:stCondLst>
                                  <p:childTnLst>
                                    <p:set>
                                      <p:cBhvr>
                                        <p:cTn id="295" dur="1" fill="hold">
                                          <p:stCondLst>
                                            <p:cond delay="0"/>
                                          </p:stCondLst>
                                        </p:cTn>
                                        <p:tgtEl>
                                          <p:spTgt spid="5"/>
                                        </p:tgtEl>
                                        <p:attrNameLst>
                                          <p:attrName>style.visibility</p:attrName>
                                        </p:attrNameLst>
                                      </p:cBhvr>
                                      <p:to>
                                        <p:strVal val="visible"/>
                                      </p:to>
                                    </p:set>
                                  </p:childTnLst>
                                </p:cTn>
                              </p:par>
                            </p:childTnLst>
                          </p:cTn>
                        </p:par>
                      </p:childTnLst>
                    </p:cTn>
                  </p:par>
                  <p:par>
                    <p:cTn id="296" fill="hold">
                      <p:stCondLst>
                        <p:cond delay="indefinite"/>
                      </p:stCondLst>
                      <p:childTnLst>
                        <p:par>
                          <p:cTn id="297" fill="hold">
                            <p:stCondLst>
                              <p:cond delay="0"/>
                            </p:stCondLst>
                            <p:childTnLst>
                              <p:par>
                                <p:cTn id="298" presetID="22" presetClass="entr" presetSubtype="2" fill="hold" grpId="0" nodeType="clickEffect">
                                  <p:stCondLst>
                                    <p:cond delay="0"/>
                                  </p:stCondLst>
                                  <p:childTnLst>
                                    <p:set>
                                      <p:cBhvr>
                                        <p:cTn id="299" dur="1" fill="hold">
                                          <p:stCondLst>
                                            <p:cond delay="0"/>
                                          </p:stCondLst>
                                        </p:cTn>
                                        <p:tgtEl>
                                          <p:spTgt spid="183"/>
                                        </p:tgtEl>
                                        <p:attrNameLst>
                                          <p:attrName>style.visibility</p:attrName>
                                        </p:attrNameLst>
                                      </p:cBhvr>
                                      <p:to>
                                        <p:strVal val="visible"/>
                                      </p:to>
                                    </p:set>
                                    <p:animEffect transition="in" filter="wipe(right)">
                                      <p:cBhvr>
                                        <p:cTn id="300" dur="500"/>
                                        <p:tgtEl>
                                          <p:spTgt spid="183"/>
                                        </p:tgtEl>
                                      </p:cBhvr>
                                    </p:animEffec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grpId="0" nodeType="clickEffect">
                                  <p:stCondLst>
                                    <p:cond delay="0"/>
                                  </p:stCondLst>
                                  <p:childTnLst>
                                    <p:set>
                                      <p:cBhvr>
                                        <p:cTn id="304" dur="1" fill="hold">
                                          <p:stCondLst>
                                            <p:cond delay="0"/>
                                          </p:stCondLst>
                                        </p:cTn>
                                        <p:tgtEl>
                                          <p:spTgt spid="184"/>
                                        </p:tgtEl>
                                        <p:attrNameLst>
                                          <p:attrName>style.visibility</p:attrName>
                                        </p:attrNameLst>
                                      </p:cBhvr>
                                      <p:to>
                                        <p:strVal val="visible"/>
                                      </p:to>
                                    </p:set>
                                  </p:childTnLst>
                                </p:cTn>
                              </p:par>
                              <p:par>
                                <p:cTn id="305" presetID="35" presetClass="emph" presetSubtype="0" repeatCount="10000" fill="hold" grpId="1" nodeType="withEffect">
                                  <p:stCondLst>
                                    <p:cond delay="0"/>
                                  </p:stCondLst>
                                  <p:childTnLst>
                                    <p:anim calcmode="discrete" valueType="str">
                                      <p:cBhvr>
                                        <p:cTn id="306" dur="500" fill="hold"/>
                                        <p:tgtEl>
                                          <p:spTgt spid="184"/>
                                        </p:tgtEl>
                                        <p:attrNameLst>
                                          <p:attrName>style.visibility</p:attrName>
                                        </p:attrNameLst>
                                      </p:cBhvr>
                                      <p:tavLst>
                                        <p:tav tm="0">
                                          <p:val>
                                            <p:strVal val="hidden"/>
                                          </p:val>
                                        </p:tav>
                                        <p:tav tm="50000">
                                          <p:val>
                                            <p:strVal val="visible"/>
                                          </p:val>
                                        </p:tav>
                                      </p:tavLst>
                                    </p:anim>
                                  </p:childTnLst>
                                </p:cTn>
                              </p:par>
                            </p:childTnLst>
                          </p:cTn>
                        </p:par>
                      </p:childTnLst>
                    </p:cTn>
                  </p:par>
                  <p:par>
                    <p:cTn id="307" fill="hold">
                      <p:stCondLst>
                        <p:cond delay="indefinite"/>
                      </p:stCondLst>
                      <p:childTnLst>
                        <p:par>
                          <p:cTn id="308" fill="hold">
                            <p:stCondLst>
                              <p:cond delay="0"/>
                            </p:stCondLst>
                            <p:childTnLst>
                              <p:par>
                                <p:cTn id="309" presetID="1" presetClass="exit" presetSubtype="0" fill="hold" grpId="1" nodeType="clickEffect">
                                  <p:stCondLst>
                                    <p:cond delay="0"/>
                                  </p:stCondLst>
                                  <p:childTnLst>
                                    <p:set>
                                      <p:cBhvr>
                                        <p:cTn id="310" dur="1" fill="hold">
                                          <p:stCondLst>
                                            <p:cond delay="0"/>
                                          </p:stCondLst>
                                        </p:cTn>
                                        <p:tgtEl>
                                          <p:spTgt spid="183"/>
                                        </p:tgtEl>
                                        <p:attrNameLst>
                                          <p:attrName>style.visibility</p:attrName>
                                        </p:attrNameLst>
                                      </p:cBhvr>
                                      <p:to>
                                        <p:strVal val="hidden"/>
                                      </p:to>
                                    </p:set>
                                  </p:childTnLst>
                                </p:cTn>
                              </p:par>
                            </p:childTnLst>
                          </p:cTn>
                        </p:par>
                      </p:childTnLst>
                    </p:cTn>
                  </p:par>
                  <p:par>
                    <p:cTn id="311" fill="hold">
                      <p:stCondLst>
                        <p:cond delay="indefinite"/>
                      </p:stCondLst>
                      <p:childTnLst>
                        <p:par>
                          <p:cTn id="312" fill="hold">
                            <p:stCondLst>
                              <p:cond delay="0"/>
                            </p:stCondLst>
                            <p:childTnLst>
                              <p:par>
                                <p:cTn id="313" presetID="22" presetClass="entr" presetSubtype="2" fill="hold" grpId="0" nodeType="clickEffect">
                                  <p:stCondLst>
                                    <p:cond delay="0"/>
                                  </p:stCondLst>
                                  <p:childTnLst>
                                    <p:set>
                                      <p:cBhvr>
                                        <p:cTn id="314" dur="1" fill="hold">
                                          <p:stCondLst>
                                            <p:cond delay="0"/>
                                          </p:stCondLst>
                                        </p:cTn>
                                        <p:tgtEl>
                                          <p:spTgt spid="185"/>
                                        </p:tgtEl>
                                        <p:attrNameLst>
                                          <p:attrName>style.visibility</p:attrName>
                                        </p:attrNameLst>
                                      </p:cBhvr>
                                      <p:to>
                                        <p:strVal val="visible"/>
                                      </p:to>
                                    </p:set>
                                    <p:animEffect transition="in" filter="wipe(right)">
                                      <p:cBhvr>
                                        <p:cTn id="315" dur="500"/>
                                        <p:tgtEl>
                                          <p:spTgt spid="185"/>
                                        </p:tgtEl>
                                      </p:cBhvr>
                                    </p:animEffect>
                                  </p:childTnLst>
                                </p:cTn>
                              </p:par>
                            </p:childTnLst>
                          </p:cTn>
                        </p:par>
                      </p:childTnLst>
                    </p:cTn>
                  </p:par>
                  <p:par>
                    <p:cTn id="316" fill="hold">
                      <p:stCondLst>
                        <p:cond delay="indefinite"/>
                      </p:stCondLst>
                      <p:childTnLst>
                        <p:par>
                          <p:cTn id="317" fill="hold">
                            <p:stCondLst>
                              <p:cond delay="0"/>
                            </p:stCondLst>
                            <p:childTnLst>
                              <p:par>
                                <p:cTn id="318" presetID="1" presetClass="exit" presetSubtype="0" fill="hold" grpId="4" nodeType="clickEffect">
                                  <p:stCondLst>
                                    <p:cond delay="0"/>
                                  </p:stCondLst>
                                  <p:childTnLst>
                                    <p:set>
                                      <p:cBhvr>
                                        <p:cTn id="319" dur="1" fill="hold">
                                          <p:stCondLst>
                                            <p:cond delay="0"/>
                                          </p:stCondLst>
                                        </p:cTn>
                                        <p:tgtEl>
                                          <p:spTgt spid="20507"/>
                                        </p:tgtEl>
                                        <p:attrNameLst>
                                          <p:attrName>style.visibility</p:attrName>
                                        </p:attrNameLst>
                                      </p:cBhvr>
                                      <p:to>
                                        <p:strVal val="hidden"/>
                                      </p:to>
                                    </p:set>
                                  </p:childTnLst>
                                </p:cTn>
                              </p:par>
                              <p:par>
                                <p:cTn id="320" presetID="1" presetClass="exit" presetSubtype="0" fill="hold" grpId="3" nodeType="withEffect">
                                  <p:stCondLst>
                                    <p:cond delay="0"/>
                                  </p:stCondLst>
                                  <p:childTnLst>
                                    <p:set>
                                      <p:cBhvr>
                                        <p:cTn id="321" dur="1" fill="hold">
                                          <p:stCondLst>
                                            <p:cond delay="0"/>
                                          </p:stCondLst>
                                        </p:cTn>
                                        <p:tgtEl>
                                          <p:spTgt spid="53"/>
                                        </p:tgtEl>
                                        <p:attrNameLst>
                                          <p:attrName>style.visibility</p:attrName>
                                        </p:attrNameLst>
                                      </p:cBhvr>
                                      <p:to>
                                        <p:strVal val="hidden"/>
                                      </p:to>
                                    </p:set>
                                  </p:childTnLst>
                                </p:cTn>
                              </p:par>
                              <p:par>
                                <p:cTn id="322" presetID="1" presetClass="exit" presetSubtype="0" fill="hold" grpId="1" nodeType="withEffect">
                                  <p:stCondLst>
                                    <p:cond delay="0"/>
                                  </p:stCondLst>
                                  <p:childTnLst>
                                    <p:set>
                                      <p:cBhvr>
                                        <p:cTn id="323" dur="1" fill="hold">
                                          <p:stCondLst>
                                            <p:cond delay="0"/>
                                          </p:stCondLst>
                                        </p:cTn>
                                        <p:tgtEl>
                                          <p:spTgt spid="198"/>
                                        </p:tgtEl>
                                        <p:attrNameLst>
                                          <p:attrName>style.visibility</p:attrName>
                                        </p:attrNameLst>
                                      </p:cBhvr>
                                      <p:to>
                                        <p:strVal val="hidden"/>
                                      </p:to>
                                    </p:set>
                                  </p:childTnLst>
                                </p:cTn>
                              </p:par>
                            </p:childTnLst>
                          </p:cTn>
                        </p:par>
                      </p:childTnLst>
                    </p:cTn>
                  </p:par>
                  <p:par>
                    <p:cTn id="324" fill="hold">
                      <p:stCondLst>
                        <p:cond delay="indefinite"/>
                      </p:stCondLst>
                      <p:childTnLst>
                        <p:par>
                          <p:cTn id="325" fill="hold">
                            <p:stCondLst>
                              <p:cond delay="0"/>
                            </p:stCondLst>
                            <p:childTnLst>
                              <p:par>
                                <p:cTn id="326" presetID="1" presetClass="exit" presetSubtype="0" fill="hold" grpId="1" nodeType="clickEffect">
                                  <p:stCondLst>
                                    <p:cond delay="0"/>
                                  </p:stCondLst>
                                  <p:childTnLst>
                                    <p:set>
                                      <p:cBhvr>
                                        <p:cTn id="327" dur="1" fill="hold">
                                          <p:stCondLst>
                                            <p:cond delay="0"/>
                                          </p:stCondLst>
                                        </p:cTn>
                                        <p:tgtEl>
                                          <p:spTgt spid="185"/>
                                        </p:tgtEl>
                                        <p:attrNameLst>
                                          <p:attrName>style.visibility</p:attrName>
                                        </p:attrNameLst>
                                      </p:cBhvr>
                                      <p:to>
                                        <p:strVal val="hidden"/>
                                      </p:to>
                                    </p:set>
                                  </p:childTnLst>
                                </p:cTn>
                              </p:par>
                            </p:childTnLst>
                          </p:cTn>
                        </p:par>
                      </p:childTnLst>
                    </p:cTn>
                  </p:par>
                  <p:par>
                    <p:cTn id="328" fill="hold">
                      <p:stCondLst>
                        <p:cond delay="indefinite"/>
                      </p:stCondLst>
                      <p:childTnLst>
                        <p:par>
                          <p:cTn id="329" fill="hold">
                            <p:stCondLst>
                              <p:cond delay="0"/>
                            </p:stCondLst>
                            <p:childTnLst>
                              <p:par>
                                <p:cTn id="330" presetID="1" presetClass="entr" presetSubtype="0" fill="hold" grpId="0" nodeType="clickEffect">
                                  <p:stCondLst>
                                    <p:cond delay="0"/>
                                  </p:stCondLst>
                                  <p:childTnLst>
                                    <p:set>
                                      <p:cBhvr>
                                        <p:cTn id="331" dur="1" fill="hold">
                                          <p:stCondLst>
                                            <p:cond delay="0"/>
                                          </p:stCondLst>
                                        </p:cTn>
                                        <p:tgtEl>
                                          <p:spTgt spid="226"/>
                                        </p:tgtEl>
                                        <p:attrNameLst>
                                          <p:attrName>style.visibility</p:attrName>
                                        </p:attrNameLst>
                                      </p:cBhvr>
                                      <p:to>
                                        <p:strVal val="visible"/>
                                      </p:to>
                                    </p:set>
                                  </p:childTnLst>
                                </p:cTn>
                              </p:par>
                              <p:par>
                                <p:cTn id="332" presetID="1" presetClass="entr" presetSubtype="0" fill="hold" grpId="0" nodeType="withEffect">
                                  <p:stCondLst>
                                    <p:cond delay="0"/>
                                  </p:stCondLst>
                                  <p:childTnLst>
                                    <p:set>
                                      <p:cBhvr>
                                        <p:cTn id="333" dur="1" fill="hold">
                                          <p:stCondLst>
                                            <p:cond delay="0"/>
                                          </p:stCondLst>
                                        </p:cTn>
                                        <p:tgtEl>
                                          <p:spTgt spid="186"/>
                                        </p:tgtEl>
                                        <p:attrNameLst>
                                          <p:attrName>style.visibility</p:attrName>
                                        </p:attrNameLst>
                                      </p:cBhvr>
                                      <p:to>
                                        <p:strVal val="visible"/>
                                      </p:to>
                                    </p:set>
                                  </p:childTnLst>
                                </p:cTn>
                              </p:par>
                              <p:par>
                                <p:cTn id="334" presetID="1" presetClass="entr" presetSubtype="0" fill="hold" grpId="0" nodeType="withEffect">
                                  <p:stCondLst>
                                    <p:cond delay="0"/>
                                  </p:stCondLst>
                                  <p:childTnLst>
                                    <p:set>
                                      <p:cBhvr>
                                        <p:cTn id="335" dur="1" fill="hold">
                                          <p:stCondLst>
                                            <p:cond delay="0"/>
                                          </p:stCondLst>
                                        </p:cTn>
                                        <p:tgtEl>
                                          <p:spTgt spid="191"/>
                                        </p:tgtEl>
                                        <p:attrNameLst>
                                          <p:attrName>style.visibility</p:attrName>
                                        </p:attrNameLst>
                                      </p:cBhvr>
                                      <p:to>
                                        <p:strVal val="visible"/>
                                      </p:to>
                                    </p:set>
                                  </p:childTnLst>
                                </p:cTn>
                              </p:par>
                            </p:childTnLst>
                          </p:cTn>
                        </p:par>
                      </p:childTnLst>
                    </p:cTn>
                  </p:par>
                  <p:par>
                    <p:cTn id="336" fill="hold">
                      <p:stCondLst>
                        <p:cond delay="indefinite"/>
                      </p:stCondLst>
                      <p:childTnLst>
                        <p:par>
                          <p:cTn id="337" fill="hold">
                            <p:stCondLst>
                              <p:cond delay="0"/>
                            </p:stCondLst>
                            <p:childTnLst>
                              <p:par>
                                <p:cTn id="338" presetID="1" presetClass="entr" presetSubtype="0" fill="hold" nodeType="clickEffect">
                                  <p:stCondLst>
                                    <p:cond delay="0"/>
                                  </p:stCondLst>
                                  <p:childTnLst>
                                    <p:set>
                                      <p:cBhvr>
                                        <p:cTn id="339" dur="1" fill="hold">
                                          <p:stCondLst>
                                            <p:cond delay="0"/>
                                          </p:stCondLst>
                                        </p:cTn>
                                        <p:tgtEl>
                                          <p:spTgt spid="82"/>
                                        </p:tgtEl>
                                        <p:attrNameLst>
                                          <p:attrName>style.visibility</p:attrName>
                                        </p:attrNameLst>
                                      </p:cBhvr>
                                      <p:to>
                                        <p:strVal val="visible"/>
                                      </p:to>
                                    </p:set>
                                  </p:childTnLst>
                                </p:cTn>
                              </p:par>
                              <p:par>
                                <p:cTn id="340" presetID="1" presetClass="entr" presetSubtype="0" fill="hold" grpId="0" nodeType="withEffect">
                                  <p:stCondLst>
                                    <p:cond delay="0"/>
                                  </p:stCondLst>
                                  <p:childTnLst>
                                    <p:set>
                                      <p:cBhvr>
                                        <p:cTn id="341" dur="1" fill="hold">
                                          <p:stCondLst>
                                            <p:cond delay="0"/>
                                          </p:stCondLst>
                                        </p:cTn>
                                        <p:tgtEl>
                                          <p:spTgt spid="86"/>
                                        </p:tgtEl>
                                        <p:attrNameLst>
                                          <p:attrName>style.visibility</p:attrName>
                                        </p:attrNameLst>
                                      </p:cBhvr>
                                      <p:to>
                                        <p:strVal val="visible"/>
                                      </p:to>
                                    </p:set>
                                  </p:childTnLst>
                                </p:cTn>
                              </p:par>
                            </p:childTnLst>
                          </p:cTn>
                        </p:par>
                      </p:childTnLst>
                    </p:cTn>
                  </p:par>
                  <p:par>
                    <p:cTn id="342" fill="hold">
                      <p:stCondLst>
                        <p:cond delay="indefinite"/>
                      </p:stCondLst>
                      <p:childTnLst>
                        <p:par>
                          <p:cTn id="343" fill="hold">
                            <p:stCondLst>
                              <p:cond delay="0"/>
                            </p:stCondLst>
                            <p:childTnLst>
                              <p:par>
                                <p:cTn id="344" presetID="1" presetClass="entr" presetSubtype="0" fill="hold" grpId="0" nodeType="clickEffect">
                                  <p:stCondLst>
                                    <p:cond delay="0"/>
                                  </p:stCondLst>
                                  <p:childTnLst>
                                    <p:set>
                                      <p:cBhvr>
                                        <p:cTn id="345" dur="1" fill="hold">
                                          <p:stCondLst>
                                            <p:cond delay="0"/>
                                          </p:stCondLst>
                                        </p:cTn>
                                        <p:tgtEl>
                                          <p:spTgt spid="188"/>
                                        </p:tgtEl>
                                        <p:attrNameLst>
                                          <p:attrName>style.visibility</p:attrName>
                                        </p:attrNameLst>
                                      </p:cBhvr>
                                      <p:to>
                                        <p:strVal val="visible"/>
                                      </p:to>
                                    </p:set>
                                  </p:childTnLst>
                                </p:cTn>
                              </p:par>
                              <p:par>
                                <p:cTn id="346" presetID="35" presetClass="emph" presetSubtype="0" repeatCount="10000" fill="hold" grpId="1" nodeType="withEffect">
                                  <p:stCondLst>
                                    <p:cond delay="0"/>
                                  </p:stCondLst>
                                  <p:childTnLst>
                                    <p:anim calcmode="discrete" valueType="str">
                                      <p:cBhvr>
                                        <p:cTn id="347" dur="500" fill="hold"/>
                                        <p:tgtEl>
                                          <p:spTgt spid="188"/>
                                        </p:tgtEl>
                                        <p:attrNameLst>
                                          <p:attrName>style.visibility</p:attrName>
                                        </p:attrNameLst>
                                      </p:cBhvr>
                                      <p:tavLst>
                                        <p:tav tm="0">
                                          <p:val>
                                            <p:strVal val="hidden"/>
                                          </p:val>
                                        </p:tav>
                                        <p:tav tm="50000">
                                          <p:val>
                                            <p:strVal val="visible"/>
                                          </p:val>
                                        </p:tav>
                                      </p:tavLst>
                                    </p:anim>
                                  </p:childTnLst>
                                </p:cTn>
                              </p:par>
                              <p:par>
                                <p:cTn id="348" presetID="1" presetClass="entr" presetSubtype="0" fill="hold" grpId="0" nodeType="withEffect">
                                  <p:stCondLst>
                                    <p:cond delay="0"/>
                                  </p:stCondLst>
                                  <p:childTnLst>
                                    <p:set>
                                      <p:cBhvr>
                                        <p:cTn id="349" dur="1" fill="hold">
                                          <p:stCondLst>
                                            <p:cond delay="0"/>
                                          </p:stCondLst>
                                        </p:cTn>
                                        <p:tgtEl>
                                          <p:spTgt spid="189"/>
                                        </p:tgtEl>
                                        <p:attrNameLst>
                                          <p:attrName>style.visibility</p:attrName>
                                        </p:attrNameLst>
                                      </p:cBhvr>
                                      <p:to>
                                        <p:strVal val="visible"/>
                                      </p:to>
                                    </p:set>
                                  </p:childTnLst>
                                </p:cTn>
                              </p:par>
                              <p:par>
                                <p:cTn id="350" presetID="35" presetClass="emph" presetSubtype="0" repeatCount="10000" fill="hold" grpId="1" nodeType="withEffect">
                                  <p:stCondLst>
                                    <p:cond delay="0"/>
                                  </p:stCondLst>
                                  <p:childTnLst>
                                    <p:anim calcmode="discrete" valueType="str">
                                      <p:cBhvr>
                                        <p:cTn id="351" dur="500" fill="hold"/>
                                        <p:tgtEl>
                                          <p:spTgt spid="189"/>
                                        </p:tgtEl>
                                        <p:attrNameLst>
                                          <p:attrName>style.visibility</p:attrName>
                                        </p:attrNameLst>
                                      </p:cBhvr>
                                      <p:tavLst>
                                        <p:tav tm="0">
                                          <p:val>
                                            <p:strVal val="hidden"/>
                                          </p:val>
                                        </p:tav>
                                        <p:tav tm="50000">
                                          <p:val>
                                            <p:strVal val="visible"/>
                                          </p:val>
                                        </p:tav>
                                      </p:tavLst>
                                    </p:anim>
                                  </p:childTnLst>
                                </p:cTn>
                              </p:par>
                            </p:childTnLst>
                          </p:cTn>
                        </p:par>
                      </p:childTnLst>
                    </p:cTn>
                  </p:par>
                  <p:par>
                    <p:cTn id="352" fill="hold">
                      <p:stCondLst>
                        <p:cond delay="indefinite"/>
                      </p:stCondLst>
                      <p:childTnLst>
                        <p:par>
                          <p:cTn id="353" fill="hold">
                            <p:stCondLst>
                              <p:cond delay="0"/>
                            </p:stCondLst>
                            <p:childTnLst>
                              <p:par>
                                <p:cTn id="354" presetID="1" presetClass="entr" presetSubtype="0" fill="hold" grpId="0" nodeType="clickEffect">
                                  <p:stCondLst>
                                    <p:cond delay="0"/>
                                  </p:stCondLst>
                                  <p:childTnLst>
                                    <p:set>
                                      <p:cBhvr>
                                        <p:cTn id="355" dur="1" fill="hold">
                                          <p:stCondLst>
                                            <p:cond delay="0"/>
                                          </p:stCondLst>
                                        </p:cTn>
                                        <p:tgtEl>
                                          <p:spTgt spid="220"/>
                                        </p:tgtEl>
                                        <p:attrNameLst>
                                          <p:attrName>style.visibility</p:attrName>
                                        </p:attrNameLst>
                                      </p:cBhvr>
                                      <p:to>
                                        <p:strVal val="visible"/>
                                      </p:to>
                                    </p:set>
                                  </p:childTnLst>
                                </p:cTn>
                              </p:par>
                              <p:par>
                                <p:cTn id="356" presetID="64" presetClass="path" presetSubtype="0" fill="remove" grpId="1" nodeType="withEffect">
                                  <p:stCondLst>
                                    <p:cond delay="0"/>
                                  </p:stCondLst>
                                  <p:childTnLst>
                                    <p:animMotion origin="layout" path="M 0.03108 0.08958 L -1.11111E-6 -1.48148E-6 " pathEditMode="relative" rAng="0" ptsTypes="AA">
                                      <p:cBhvr>
                                        <p:cTn id="357" dur="500" fill="hold"/>
                                        <p:tgtEl>
                                          <p:spTgt spid="220"/>
                                        </p:tgtEl>
                                        <p:attrNameLst>
                                          <p:attrName>ppt_x</p:attrName>
                                          <p:attrName>ppt_y</p:attrName>
                                        </p:attrNameLst>
                                      </p:cBhvr>
                                      <p:rCtr x="-1563" y="-4491"/>
                                    </p:animMotion>
                                  </p:childTnLst>
                                </p:cTn>
                              </p:par>
                              <p:par>
                                <p:cTn id="358" presetID="1" presetClass="entr" presetSubtype="0" fill="hold" grpId="0" nodeType="withEffect">
                                  <p:stCondLst>
                                    <p:cond delay="0"/>
                                  </p:stCondLst>
                                  <p:childTnLst>
                                    <p:set>
                                      <p:cBhvr>
                                        <p:cTn id="359" dur="1" fill="hold">
                                          <p:stCondLst>
                                            <p:cond delay="0"/>
                                          </p:stCondLst>
                                        </p:cTn>
                                        <p:tgtEl>
                                          <p:spTgt spid="221"/>
                                        </p:tgtEl>
                                        <p:attrNameLst>
                                          <p:attrName>style.visibility</p:attrName>
                                        </p:attrNameLst>
                                      </p:cBhvr>
                                      <p:to>
                                        <p:strVal val="visible"/>
                                      </p:to>
                                    </p:set>
                                  </p:childTnLst>
                                </p:cTn>
                              </p:par>
                              <p:par>
                                <p:cTn id="360" presetID="64" presetClass="path" presetSubtype="0" fill="remove" grpId="1" nodeType="withEffect">
                                  <p:stCondLst>
                                    <p:cond delay="0"/>
                                  </p:stCondLst>
                                  <p:childTnLst>
                                    <p:animMotion origin="layout" path="M 0.0507 -0.06456 L -1.38889E-6 -4.90859E-6 " pathEditMode="relative" rAng="0" ptsTypes="AA">
                                      <p:cBhvr>
                                        <p:cTn id="361" dur="500" fill="hold"/>
                                        <p:tgtEl>
                                          <p:spTgt spid="221"/>
                                        </p:tgtEl>
                                        <p:attrNameLst>
                                          <p:attrName>ppt_x</p:attrName>
                                          <p:attrName>ppt_y</p:attrName>
                                        </p:attrNameLst>
                                      </p:cBhvr>
                                      <p:rCtr x="-2535" y="3217"/>
                                    </p:animMotion>
                                  </p:childTnLst>
                                </p:cTn>
                              </p:par>
                            </p:childTnLst>
                          </p:cTn>
                        </p:par>
                      </p:childTnLst>
                    </p:cTn>
                  </p:par>
                  <p:par>
                    <p:cTn id="362" fill="hold">
                      <p:stCondLst>
                        <p:cond delay="indefinite"/>
                      </p:stCondLst>
                      <p:childTnLst>
                        <p:par>
                          <p:cTn id="363" fill="hold">
                            <p:stCondLst>
                              <p:cond delay="0"/>
                            </p:stCondLst>
                            <p:childTnLst>
                              <p:par>
                                <p:cTn id="364" presetID="1" presetClass="entr" presetSubtype="0" fill="hold" grpId="0" nodeType="clickEffect">
                                  <p:stCondLst>
                                    <p:cond delay="0"/>
                                  </p:stCondLst>
                                  <p:childTnLst>
                                    <p:set>
                                      <p:cBhvr>
                                        <p:cTn id="365" dur="1" fill="hold">
                                          <p:stCondLst>
                                            <p:cond delay="0"/>
                                          </p:stCondLst>
                                        </p:cTn>
                                        <p:tgtEl>
                                          <p:spTgt spid="95"/>
                                        </p:tgtEl>
                                        <p:attrNameLst>
                                          <p:attrName>style.visibility</p:attrName>
                                        </p:attrNameLst>
                                      </p:cBhvr>
                                      <p:to>
                                        <p:strVal val="visible"/>
                                      </p:to>
                                    </p:set>
                                  </p:childTnLst>
                                </p:cTn>
                              </p:par>
                              <p:par>
                                <p:cTn id="366" presetID="64" presetClass="path" presetSubtype="0" fill="remove" grpId="1" nodeType="withEffect">
                                  <p:stCondLst>
                                    <p:cond delay="0"/>
                                  </p:stCondLst>
                                  <p:childTnLst>
                                    <p:animMotion origin="layout" path="M -0.59254 -0.10463 L -0.00208 -0.00186 " pathEditMode="relative" rAng="0" ptsTypes="AA">
                                      <p:cBhvr>
                                        <p:cTn id="367" dur="500" fill="hold"/>
                                        <p:tgtEl>
                                          <p:spTgt spid="95"/>
                                        </p:tgtEl>
                                        <p:attrNameLst>
                                          <p:attrName>ppt_x</p:attrName>
                                          <p:attrName>ppt_y</p:attrName>
                                        </p:attrNameLst>
                                      </p:cBhvr>
                                      <p:rCtr x="29514" y="5139"/>
                                    </p:animMotion>
                                  </p:childTnLst>
                                </p:cTn>
                              </p:par>
                              <p:par>
                                <p:cTn id="368" presetID="1" presetClass="entr" presetSubtype="0" fill="hold" grpId="0" nodeType="withEffect">
                                  <p:stCondLst>
                                    <p:cond delay="0"/>
                                  </p:stCondLst>
                                  <p:childTnLst>
                                    <p:set>
                                      <p:cBhvr>
                                        <p:cTn id="369" dur="1" fill="hold">
                                          <p:stCondLst>
                                            <p:cond delay="0"/>
                                          </p:stCondLst>
                                        </p:cTn>
                                        <p:tgtEl>
                                          <p:spTgt spid="91"/>
                                        </p:tgtEl>
                                        <p:attrNameLst>
                                          <p:attrName>style.visibility</p:attrName>
                                        </p:attrNameLst>
                                      </p:cBhvr>
                                      <p:to>
                                        <p:strVal val="visible"/>
                                      </p:to>
                                    </p:set>
                                  </p:childTnLst>
                                </p:cTn>
                              </p:par>
                              <p:par>
                                <p:cTn id="370" presetID="64" presetClass="path" presetSubtype="0" fill="remove" grpId="1" nodeType="withEffect">
                                  <p:stCondLst>
                                    <p:cond delay="0"/>
                                  </p:stCondLst>
                                  <p:childTnLst>
                                    <p:animMotion origin="layout" path="M -0.59288 -0.1053 L -0.00018 -0.00186 " pathEditMode="relative" rAng="0" ptsTypes="AA">
                                      <p:cBhvr>
                                        <p:cTn id="371" dur="500" fill="hold"/>
                                        <p:tgtEl>
                                          <p:spTgt spid="91"/>
                                        </p:tgtEl>
                                        <p:attrNameLst>
                                          <p:attrName>ppt_x</p:attrName>
                                          <p:attrName>ppt_y</p:attrName>
                                        </p:attrNameLst>
                                      </p:cBhvr>
                                      <p:rCtr x="29635" y="5161"/>
                                    </p:animMotion>
                                  </p:childTnLst>
                                </p:cTn>
                              </p:par>
                              <p:par>
                                <p:cTn id="372" presetID="22" presetClass="entr" presetSubtype="8" fill="hold" grpId="0" nodeType="withEffect">
                                  <p:stCondLst>
                                    <p:cond delay="0"/>
                                  </p:stCondLst>
                                  <p:childTnLst>
                                    <p:set>
                                      <p:cBhvr>
                                        <p:cTn id="373" dur="1" fill="hold">
                                          <p:stCondLst>
                                            <p:cond delay="0"/>
                                          </p:stCondLst>
                                        </p:cTn>
                                        <p:tgtEl>
                                          <p:spTgt spid="222"/>
                                        </p:tgtEl>
                                        <p:attrNameLst>
                                          <p:attrName>style.visibility</p:attrName>
                                        </p:attrNameLst>
                                      </p:cBhvr>
                                      <p:to>
                                        <p:strVal val="visible"/>
                                      </p:to>
                                    </p:set>
                                    <p:animEffect transition="in" filter="wipe(left)">
                                      <p:cBhvr>
                                        <p:cTn id="374" dur="500"/>
                                        <p:tgtEl>
                                          <p:spTgt spid="222"/>
                                        </p:tgtEl>
                                      </p:cBhvr>
                                    </p:animEffect>
                                  </p:childTnLst>
                                </p:cTn>
                              </p:par>
                            </p:childTnLst>
                          </p:cTn>
                        </p:par>
                      </p:childTnLst>
                    </p:cTn>
                  </p:par>
                  <p:par>
                    <p:cTn id="375" fill="hold">
                      <p:stCondLst>
                        <p:cond delay="indefinite"/>
                      </p:stCondLst>
                      <p:childTnLst>
                        <p:par>
                          <p:cTn id="376" fill="hold">
                            <p:stCondLst>
                              <p:cond delay="0"/>
                            </p:stCondLst>
                            <p:childTnLst>
                              <p:par>
                                <p:cTn id="377" presetID="1" presetClass="exit" presetSubtype="0" fill="hold" grpId="1" nodeType="clickEffect">
                                  <p:stCondLst>
                                    <p:cond delay="0"/>
                                  </p:stCondLst>
                                  <p:childTnLst>
                                    <p:set>
                                      <p:cBhvr>
                                        <p:cTn id="378" dur="1" fill="hold">
                                          <p:stCondLst>
                                            <p:cond delay="0"/>
                                          </p:stCondLst>
                                        </p:cTn>
                                        <p:tgtEl>
                                          <p:spTgt spid="186"/>
                                        </p:tgtEl>
                                        <p:attrNameLst>
                                          <p:attrName>style.visibility</p:attrName>
                                        </p:attrNameLst>
                                      </p:cBhvr>
                                      <p:to>
                                        <p:strVal val="hidden"/>
                                      </p:to>
                                    </p:set>
                                  </p:childTnLst>
                                </p:cTn>
                              </p:par>
                              <p:par>
                                <p:cTn id="379" presetID="1" presetClass="exit" presetSubtype="0" fill="hold" grpId="1" nodeType="withEffect">
                                  <p:stCondLst>
                                    <p:cond delay="0"/>
                                  </p:stCondLst>
                                  <p:childTnLst>
                                    <p:set>
                                      <p:cBhvr>
                                        <p:cTn id="380" dur="1" fill="hold">
                                          <p:stCondLst>
                                            <p:cond delay="0"/>
                                          </p:stCondLst>
                                        </p:cTn>
                                        <p:tgtEl>
                                          <p:spTgt spid="191"/>
                                        </p:tgtEl>
                                        <p:attrNameLst>
                                          <p:attrName>style.visibility</p:attrName>
                                        </p:attrNameLst>
                                      </p:cBhvr>
                                      <p:to>
                                        <p:strVal val="hidden"/>
                                      </p:to>
                                    </p:set>
                                  </p:childTnLst>
                                </p:cTn>
                              </p:par>
                              <p:par>
                                <p:cTn id="381" presetID="1" presetClass="exit" presetSubtype="0" fill="hold" grpId="2" nodeType="withEffect">
                                  <p:stCondLst>
                                    <p:cond delay="0"/>
                                  </p:stCondLst>
                                  <p:childTnLst>
                                    <p:set>
                                      <p:cBhvr>
                                        <p:cTn id="382" dur="1" fill="hold">
                                          <p:stCondLst>
                                            <p:cond delay="0"/>
                                          </p:stCondLst>
                                        </p:cTn>
                                        <p:tgtEl>
                                          <p:spTgt spid="188"/>
                                        </p:tgtEl>
                                        <p:attrNameLst>
                                          <p:attrName>style.visibility</p:attrName>
                                        </p:attrNameLst>
                                      </p:cBhvr>
                                      <p:to>
                                        <p:strVal val="hidden"/>
                                      </p:to>
                                    </p:set>
                                  </p:childTnLst>
                                </p:cTn>
                              </p:par>
                              <p:par>
                                <p:cTn id="383" presetID="1" presetClass="exit" presetSubtype="0" fill="hold" grpId="2" nodeType="withEffect">
                                  <p:stCondLst>
                                    <p:cond delay="0"/>
                                  </p:stCondLst>
                                  <p:childTnLst>
                                    <p:set>
                                      <p:cBhvr>
                                        <p:cTn id="384" dur="1" fill="hold">
                                          <p:stCondLst>
                                            <p:cond delay="0"/>
                                          </p:stCondLst>
                                        </p:cTn>
                                        <p:tgtEl>
                                          <p:spTgt spid="189"/>
                                        </p:tgtEl>
                                        <p:attrNameLst>
                                          <p:attrName>style.visibility</p:attrName>
                                        </p:attrNameLst>
                                      </p:cBhvr>
                                      <p:to>
                                        <p:strVal val="hidden"/>
                                      </p:to>
                                    </p:set>
                                  </p:childTnLst>
                                </p:cTn>
                              </p:par>
                              <p:par>
                                <p:cTn id="385" presetID="1" presetClass="exit" presetSubtype="0" fill="hold" grpId="2" nodeType="withEffect">
                                  <p:stCondLst>
                                    <p:cond delay="0"/>
                                  </p:stCondLst>
                                  <p:childTnLst>
                                    <p:set>
                                      <p:cBhvr>
                                        <p:cTn id="386" dur="1" fill="hold">
                                          <p:stCondLst>
                                            <p:cond delay="0"/>
                                          </p:stCondLst>
                                        </p:cTn>
                                        <p:tgtEl>
                                          <p:spTgt spid="220"/>
                                        </p:tgtEl>
                                        <p:attrNameLst>
                                          <p:attrName>style.visibility</p:attrName>
                                        </p:attrNameLst>
                                      </p:cBhvr>
                                      <p:to>
                                        <p:strVal val="hidden"/>
                                      </p:to>
                                    </p:set>
                                  </p:childTnLst>
                                </p:cTn>
                              </p:par>
                              <p:par>
                                <p:cTn id="387" presetID="1" presetClass="exit" presetSubtype="0" fill="hold" grpId="2" nodeType="withEffect">
                                  <p:stCondLst>
                                    <p:cond delay="0"/>
                                  </p:stCondLst>
                                  <p:childTnLst>
                                    <p:set>
                                      <p:cBhvr>
                                        <p:cTn id="388" dur="1" fill="hold">
                                          <p:stCondLst>
                                            <p:cond delay="0"/>
                                          </p:stCondLst>
                                        </p:cTn>
                                        <p:tgtEl>
                                          <p:spTgt spid="221"/>
                                        </p:tgtEl>
                                        <p:attrNameLst>
                                          <p:attrName>style.visibility</p:attrName>
                                        </p:attrNameLst>
                                      </p:cBhvr>
                                      <p:to>
                                        <p:strVal val="hidden"/>
                                      </p:to>
                                    </p:set>
                                  </p:childTnLst>
                                </p:cTn>
                              </p:par>
                              <p:par>
                                <p:cTn id="389" presetID="1" presetClass="exit" presetSubtype="0" fill="hold" grpId="1" nodeType="withEffect">
                                  <p:stCondLst>
                                    <p:cond delay="0"/>
                                  </p:stCondLst>
                                  <p:childTnLst>
                                    <p:set>
                                      <p:cBhvr>
                                        <p:cTn id="390" dur="1" fill="hold">
                                          <p:stCondLst>
                                            <p:cond delay="0"/>
                                          </p:stCondLst>
                                        </p:cTn>
                                        <p:tgtEl>
                                          <p:spTgt spid="222"/>
                                        </p:tgtEl>
                                        <p:attrNameLst>
                                          <p:attrName>style.visibility</p:attrName>
                                        </p:attrNameLst>
                                      </p:cBhvr>
                                      <p:to>
                                        <p:strVal val="hidden"/>
                                      </p:to>
                                    </p:set>
                                  </p:childTnLst>
                                </p:cTn>
                              </p:par>
                              <p:par>
                                <p:cTn id="391" presetID="1" presetClass="exit" presetSubtype="0" fill="hold" grpId="1" nodeType="withEffect">
                                  <p:stCondLst>
                                    <p:cond delay="0"/>
                                  </p:stCondLst>
                                  <p:childTnLst>
                                    <p:set>
                                      <p:cBhvr>
                                        <p:cTn id="392" dur="1" fill="hold">
                                          <p:stCondLst>
                                            <p:cond delay="0"/>
                                          </p:stCondLst>
                                        </p:cTn>
                                        <p:tgtEl>
                                          <p:spTgt spid="226"/>
                                        </p:tgtEl>
                                        <p:attrNameLst>
                                          <p:attrName>style.visibility</p:attrName>
                                        </p:attrNameLst>
                                      </p:cBhvr>
                                      <p:to>
                                        <p:strVal val="hidden"/>
                                      </p:to>
                                    </p:set>
                                  </p:childTnLst>
                                </p:cTn>
                              </p:par>
                            </p:childTnLst>
                          </p:cTn>
                        </p:par>
                      </p:childTnLst>
                    </p:cTn>
                  </p:par>
                  <p:par>
                    <p:cTn id="393" fill="hold">
                      <p:stCondLst>
                        <p:cond delay="indefinite"/>
                      </p:stCondLst>
                      <p:childTnLst>
                        <p:par>
                          <p:cTn id="394" fill="hold">
                            <p:stCondLst>
                              <p:cond delay="0"/>
                            </p:stCondLst>
                            <p:childTnLst>
                              <p:par>
                                <p:cTn id="395" presetID="1" presetClass="entr" presetSubtype="0" fill="hold" grpId="0" nodeType="clickEffect">
                                  <p:stCondLst>
                                    <p:cond delay="0"/>
                                  </p:stCondLst>
                                  <p:childTnLst>
                                    <p:set>
                                      <p:cBhvr>
                                        <p:cTn id="396" dur="1" fill="hold">
                                          <p:stCondLst>
                                            <p:cond delay="0"/>
                                          </p:stCondLst>
                                        </p:cTn>
                                        <p:tgtEl>
                                          <p:spTgt spid="192"/>
                                        </p:tgtEl>
                                        <p:attrNameLst>
                                          <p:attrName>style.visibility</p:attrName>
                                        </p:attrNameLst>
                                      </p:cBhvr>
                                      <p:to>
                                        <p:strVal val="visible"/>
                                      </p:to>
                                    </p:set>
                                  </p:childTnLst>
                                </p:cTn>
                              </p:par>
                              <p:par>
                                <p:cTn id="397" presetID="1" presetClass="entr" presetSubtype="0" fill="hold" grpId="0" nodeType="withEffect">
                                  <p:stCondLst>
                                    <p:cond delay="0"/>
                                  </p:stCondLst>
                                  <p:childTnLst>
                                    <p:set>
                                      <p:cBhvr>
                                        <p:cTn id="398" dur="1" fill="hold">
                                          <p:stCondLst>
                                            <p:cond delay="0"/>
                                          </p:stCondLst>
                                        </p:cTn>
                                        <p:tgtEl>
                                          <p:spTgt spid="193"/>
                                        </p:tgtEl>
                                        <p:attrNameLst>
                                          <p:attrName>style.visibility</p:attrName>
                                        </p:attrNameLst>
                                      </p:cBhvr>
                                      <p:to>
                                        <p:strVal val="visible"/>
                                      </p:to>
                                    </p:set>
                                  </p:childTnLst>
                                </p:cTn>
                              </p:par>
                            </p:childTnLst>
                          </p:cTn>
                        </p:par>
                      </p:childTnLst>
                    </p:cTn>
                  </p:par>
                  <p:par>
                    <p:cTn id="399" fill="hold">
                      <p:stCondLst>
                        <p:cond delay="indefinite"/>
                      </p:stCondLst>
                      <p:childTnLst>
                        <p:par>
                          <p:cTn id="400" fill="hold">
                            <p:stCondLst>
                              <p:cond delay="0"/>
                            </p:stCondLst>
                            <p:childTnLst>
                              <p:par>
                                <p:cTn id="401" presetID="1" presetClass="entr" presetSubtype="0" fill="hold" nodeType="clickEffect">
                                  <p:stCondLst>
                                    <p:cond delay="0"/>
                                  </p:stCondLst>
                                  <p:childTnLst>
                                    <p:set>
                                      <p:cBhvr>
                                        <p:cTn id="402" dur="1" fill="hold">
                                          <p:stCondLst>
                                            <p:cond delay="0"/>
                                          </p:stCondLst>
                                        </p:cTn>
                                        <p:tgtEl>
                                          <p:spTgt spid="88"/>
                                        </p:tgtEl>
                                        <p:attrNameLst>
                                          <p:attrName>style.visibility</p:attrName>
                                        </p:attrNameLst>
                                      </p:cBhvr>
                                      <p:to>
                                        <p:strVal val="visible"/>
                                      </p:to>
                                    </p:set>
                                  </p:childTnLst>
                                </p:cTn>
                              </p:par>
                              <p:par>
                                <p:cTn id="403" presetID="1" presetClass="entr" presetSubtype="0" fill="hold" grpId="0" nodeType="withEffect">
                                  <p:stCondLst>
                                    <p:cond delay="0"/>
                                  </p:stCondLst>
                                  <p:childTnLst>
                                    <p:set>
                                      <p:cBhvr>
                                        <p:cTn id="404" dur="1" fill="hold">
                                          <p:stCondLst>
                                            <p:cond delay="0"/>
                                          </p:stCondLst>
                                        </p:cTn>
                                        <p:tgtEl>
                                          <p:spTgt spid="87"/>
                                        </p:tgtEl>
                                        <p:attrNameLst>
                                          <p:attrName>style.visibility</p:attrName>
                                        </p:attrNameLst>
                                      </p:cBhvr>
                                      <p:to>
                                        <p:strVal val="visible"/>
                                      </p:to>
                                    </p:set>
                                  </p:childTnLst>
                                </p:cTn>
                              </p:par>
                              <p:par>
                                <p:cTn id="405" presetID="1" presetClass="entr" presetSubtype="0" fill="hold" grpId="0" nodeType="withEffect">
                                  <p:stCondLst>
                                    <p:cond delay="0"/>
                                  </p:stCondLst>
                                  <p:childTnLst>
                                    <p:set>
                                      <p:cBhvr>
                                        <p:cTn id="406" dur="1" fill="hold">
                                          <p:stCondLst>
                                            <p:cond delay="0"/>
                                          </p:stCondLst>
                                        </p:cTn>
                                        <p:tgtEl>
                                          <p:spTgt spid="227"/>
                                        </p:tgtEl>
                                        <p:attrNameLst>
                                          <p:attrName>style.visibility</p:attrName>
                                        </p:attrNameLst>
                                      </p:cBhvr>
                                      <p:to>
                                        <p:strVal val="visible"/>
                                      </p:to>
                                    </p:set>
                                  </p:childTnLst>
                                </p:cTn>
                              </p:par>
                            </p:childTnLst>
                          </p:cTn>
                        </p:par>
                      </p:childTnLst>
                    </p:cTn>
                  </p:par>
                  <p:par>
                    <p:cTn id="407" fill="hold">
                      <p:stCondLst>
                        <p:cond delay="indefinite"/>
                      </p:stCondLst>
                      <p:childTnLst>
                        <p:par>
                          <p:cTn id="408" fill="hold">
                            <p:stCondLst>
                              <p:cond delay="0"/>
                            </p:stCondLst>
                            <p:childTnLst>
                              <p:par>
                                <p:cTn id="409" presetID="1" presetClass="entr" presetSubtype="0" fill="hold" grpId="0" nodeType="clickEffect">
                                  <p:stCondLst>
                                    <p:cond delay="0"/>
                                  </p:stCondLst>
                                  <p:childTnLst>
                                    <p:set>
                                      <p:cBhvr>
                                        <p:cTn id="410" dur="1" fill="hold">
                                          <p:stCondLst>
                                            <p:cond delay="0"/>
                                          </p:stCondLst>
                                        </p:cTn>
                                        <p:tgtEl>
                                          <p:spTgt spid="194"/>
                                        </p:tgtEl>
                                        <p:attrNameLst>
                                          <p:attrName>style.visibility</p:attrName>
                                        </p:attrNameLst>
                                      </p:cBhvr>
                                      <p:to>
                                        <p:strVal val="visible"/>
                                      </p:to>
                                    </p:set>
                                  </p:childTnLst>
                                </p:cTn>
                              </p:par>
                              <p:par>
                                <p:cTn id="411" presetID="35" presetClass="emph" presetSubtype="0" repeatCount="10000" fill="hold" grpId="1" nodeType="withEffect">
                                  <p:stCondLst>
                                    <p:cond delay="0"/>
                                  </p:stCondLst>
                                  <p:childTnLst>
                                    <p:anim calcmode="discrete" valueType="str">
                                      <p:cBhvr>
                                        <p:cTn id="412" dur="500" fill="hold"/>
                                        <p:tgtEl>
                                          <p:spTgt spid="194"/>
                                        </p:tgtEl>
                                        <p:attrNameLst>
                                          <p:attrName>style.visibility</p:attrName>
                                        </p:attrNameLst>
                                      </p:cBhvr>
                                      <p:tavLst>
                                        <p:tav tm="0">
                                          <p:val>
                                            <p:strVal val="hidden"/>
                                          </p:val>
                                        </p:tav>
                                        <p:tav tm="50000">
                                          <p:val>
                                            <p:strVal val="visible"/>
                                          </p:val>
                                        </p:tav>
                                      </p:tavLst>
                                    </p:anim>
                                  </p:childTnLst>
                                </p:cTn>
                              </p:par>
                              <p:par>
                                <p:cTn id="413" presetID="1" presetClass="entr" presetSubtype="0" fill="hold" grpId="0" nodeType="withEffect">
                                  <p:stCondLst>
                                    <p:cond delay="0"/>
                                  </p:stCondLst>
                                  <p:childTnLst>
                                    <p:set>
                                      <p:cBhvr>
                                        <p:cTn id="414" dur="1" fill="hold">
                                          <p:stCondLst>
                                            <p:cond delay="0"/>
                                          </p:stCondLst>
                                        </p:cTn>
                                        <p:tgtEl>
                                          <p:spTgt spid="195"/>
                                        </p:tgtEl>
                                        <p:attrNameLst>
                                          <p:attrName>style.visibility</p:attrName>
                                        </p:attrNameLst>
                                      </p:cBhvr>
                                      <p:to>
                                        <p:strVal val="visible"/>
                                      </p:to>
                                    </p:set>
                                  </p:childTnLst>
                                </p:cTn>
                              </p:par>
                              <p:par>
                                <p:cTn id="415" presetID="35" presetClass="emph" presetSubtype="0" repeatCount="10000" fill="hold" grpId="1" nodeType="withEffect">
                                  <p:stCondLst>
                                    <p:cond delay="0"/>
                                  </p:stCondLst>
                                  <p:childTnLst>
                                    <p:anim calcmode="discrete" valueType="str">
                                      <p:cBhvr>
                                        <p:cTn id="416" dur="500" fill="hold"/>
                                        <p:tgtEl>
                                          <p:spTgt spid="195"/>
                                        </p:tgtEl>
                                        <p:attrNameLst>
                                          <p:attrName>style.visibility</p:attrName>
                                        </p:attrNameLst>
                                      </p:cBhvr>
                                      <p:tavLst>
                                        <p:tav tm="0">
                                          <p:val>
                                            <p:strVal val="hidden"/>
                                          </p:val>
                                        </p:tav>
                                        <p:tav tm="50000">
                                          <p:val>
                                            <p:strVal val="visible"/>
                                          </p:val>
                                        </p:tav>
                                      </p:tavLst>
                                    </p:anim>
                                  </p:childTnLst>
                                </p:cTn>
                              </p:par>
                            </p:childTnLst>
                          </p:cTn>
                        </p:par>
                      </p:childTnLst>
                    </p:cTn>
                  </p:par>
                  <p:par>
                    <p:cTn id="417" fill="hold">
                      <p:stCondLst>
                        <p:cond delay="indefinite"/>
                      </p:stCondLst>
                      <p:childTnLst>
                        <p:par>
                          <p:cTn id="418" fill="hold">
                            <p:stCondLst>
                              <p:cond delay="0"/>
                            </p:stCondLst>
                            <p:childTnLst>
                              <p:par>
                                <p:cTn id="419" presetID="1" presetClass="entr" presetSubtype="0" fill="hold" grpId="0" nodeType="clickEffect">
                                  <p:stCondLst>
                                    <p:cond delay="0"/>
                                  </p:stCondLst>
                                  <p:childTnLst>
                                    <p:set>
                                      <p:cBhvr>
                                        <p:cTn id="420" dur="1" fill="hold">
                                          <p:stCondLst>
                                            <p:cond delay="0"/>
                                          </p:stCondLst>
                                        </p:cTn>
                                        <p:tgtEl>
                                          <p:spTgt spid="223"/>
                                        </p:tgtEl>
                                        <p:attrNameLst>
                                          <p:attrName>style.visibility</p:attrName>
                                        </p:attrNameLst>
                                      </p:cBhvr>
                                      <p:to>
                                        <p:strVal val="visible"/>
                                      </p:to>
                                    </p:set>
                                  </p:childTnLst>
                                </p:cTn>
                              </p:par>
                              <p:par>
                                <p:cTn id="421" presetID="64" presetClass="path" presetSubtype="0" fill="remove" grpId="1" nodeType="withEffect">
                                  <p:stCondLst>
                                    <p:cond delay="0"/>
                                  </p:stCondLst>
                                  <p:childTnLst>
                                    <p:animMotion origin="layout" path="M -0.03368 -0.0324 L 2.77778E-6 -2.96296E-6 " pathEditMode="relative" rAng="0" ptsTypes="AA">
                                      <p:cBhvr>
                                        <p:cTn id="422" dur="500" fill="hold"/>
                                        <p:tgtEl>
                                          <p:spTgt spid="223"/>
                                        </p:tgtEl>
                                        <p:attrNameLst>
                                          <p:attrName>ppt_x</p:attrName>
                                          <p:attrName>ppt_y</p:attrName>
                                        </p:attrNameLst>
                                      </p:cBhvr>
                                      <p:rCtr x="1684" y="1620"/>
                                    </p:animMotion>
                                  </p:childTnLst>
                                </p:cTn>
                              </p:par>
                              <p:par>
                                <p:cTn id="423" presetID="1" presetClass="entr" presetSubtype="0" fill="hold" grpId="0" nodeType="withEffect">
                                  <p:stCondLst>
                                    <p:cond delay="0"/>
                                  </p:stCondLst>
                                  <p:childTnLst>
                                    <p:set>
                                      <p:cBhvr>
                                        <p:cTn id="424" dur="1" fill="hold">
                                          <p:stCondLst>
                                            <p:cond delay="0"/>
                                          </p:stCondLst>
                                        </p:cTn>
                                        <p:tgtEl>
                                          <p:spTgt spid="224"/>
                                        </p:tgtEl>
                                        <p:attrNameLst>
                                          <p:attrName>style.visibility</p:attrName>
                                        </p:attrNameLst>
                                      </p:cBhvr>
                                      <p:to>
                                        <p:strVal val="visible"/>
                                      </p:to>
                                    </p:set>
                                  </p:childTnLst>
                                </p:cTn>
                              </p:par>
                              <p:par>
                                <p:cTn id="425" presetID="64" presetClass="path" presetSubtype="0" fill="remove" grpId="1" nodeType="withEffect">
                                  <p:stCondLst>
                                    <p:cond delay="0"/>
                                  </p:stCondLst>
                                  <p:childTnLst>
                                    <p:animMotion origin="layout" path="M -0.01875 -0.10926 L -1.38889E-6 1.48148E-6 " pathEditMode="relative" rAng="0" ptsTypes="AA">
                                      <p:cBhvr>
                                        <p:cTn id="426" dur="500" fill="hold"/>
                                        <p:tgtEl>
                                          <p:spTgt spid="224"/>
                                        </p:tgtEl>
                                        <p:attrNameLst>
                                          <p:attrName>ppt_x</p:attrName>
                                          <p:attrName>ppt_y</p:attrName>
                                        </p:attrNameLst>
                                      </p:cBhvr>
                                      <p:rCtr x="938" y="5463"/>
                                    </p:animMotion>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grpId="0" nodeType="clickEffect">
                                  <p:stCondLst>
                                    <p:cond delay="0"/>
                                  </p:stCondLst>
                                  <p:childTnLst>
                                    <p:set>
                                      <p:cBhvr>
                                        <p:cTn id="430" dur="1" fill="hold">
                                          <p:stCondLst>
                                            <p:cond delay="0"/>
                                          </p:stCondLst>
                                        </p:cTn>
                                        <p:tgtEl>
                                          <p:spTgt spid="96"/>
                                        </p:tgtEl>
                                        <p:attrNameLst>
                                          <p:attrName>style.visibility</p:attrName>
                                        </p:attrNameLst>
                                      </p:cBhvr>
                                      <p:to>
                                        <p:strVal val="visible"/>
                                      </p:to>
                                    </p:set>
                                  </p:childTnLst>
                                </p:cTn>
                              </p:par>
                              <p:par>
                                <p:cTn id="431" presetID="64" presetClass="path" presetSubtype="0" fill="remove" grpId="1" nodeType="withEffect">
                                  <p:stCondLst>
                                    <p:cond delay="0"/>
                                  </p:stCondLst>
                                  <p:childTnLst>
                                    <p:animMotion origin="layout" path="M -0.71857 -0.12315 L 0.00191 0.00555 " pathEditMode="relative" rAng="0" ptsTypes="AA">
                                      <p:cBhvr>
                                        <p:cTn id="432" dur="500" fill="hold"/>
                                        <p:tgtEl>
                                          <p:spTgt spid="96"/>
                                        </p:tgtEl>
                                        <p:attrNameLst>
                                          <p:attrName>ppt_x</p:attrName>
                                          <p:attrName>ppt_y</p:attrName>
                                        </p:attrNameLst>
                                      </p:cBhvr>
                                      <p:rCtr x="36024" y="6435"/>
                                    </p:animMotion>
                                  </p:childTnLst>
                                </p:cTn>
                              </p:par>
                              <p:par>
                                <p:cTn id="433" presetID="1" presetClass="entr" presetSubtype="0" fill="hold" grpId="0" nodeType="withEffect">
                                  <p:stCondLst>
                                    <p:cond delay="0"/>
                                  </p:stCondLst>
                                  <p:childTnLst>
                                    <p:set>
                                      <p:cBhvr>
                                        <p:cTn id="434" dur="1" fill="hold">
                                          <p:stCondLst>
                                            <p:cond delay="0"/>
                                          </p:stCondLst>
                                        </p:cTn>
                                        <p:tgtEl>
                                          <p:spTgt spid="93"/>
                                        </p:tgtEl>
                                        <p:attrNameLst>
                                          <p:attrName>style.visibility</p:attrName>
                                        </p:attrNameLst>
                                      </p:cBhvr>
                                      <p:to>
                                        <p:strVal val="visible"/>
                                      </p:to>
                                    </p:set>
                                  </p:childTnLst>
                                </p:cTn>
                              </p:par>
                              <p:par>
                                <p:cTn id="435" presetID="64" presetClass="path" presetSubtype="0" fill="remove" grpId="1" nodeType="withEffect">
                                  <p:stCondLst>
                                    <p:cond delay="0"/>
                                  </p:stCondLst>
                                  <p:childTnLst>
                                    <p:animMotion origin="layout" path="M -0.72066 -0.12106 L 0.00017 0.00232 " pathEditMode="relative" rAng="0" ptsTypes="AA">
                                      <p:cBhvr>
                                        <p:cTn id="436" dur="500" fill="hold"/>
                                        <p:tgtEl>
                                          <p:spTgt spid="93"/>
                                        </p:tgtEl>
                                        <p:attrNameLst>
                                          <p:attrName>ppt_x</p:attrName>
                                          <p:attrName>ppt_y</p:attrName>
                                        </p:attrNameLst>
                                      </p:cBhvr>
                                      <p:rCtr x="36042" y="6157"/>
                                    </p:animMotion>
                                  </p:childTnLst>
                                </p:cTn>
                              </p:par>
                              <p:par>
                                <p:cTn id="437" presetID="22" presetClass="entr" presetSubtype="8" fill="hold" grpId="0" nodeType="withEffect">
                                  <p:stCondLst>
                                    <p:cond delay="0"/>
                                  </p:stCondLst>
                                  <p:childTnLst>
                                    <p:set>
                                      <p:cBhvr>
                                        <p:cTn id="438" dur="1" fill="hold">
                                          <p:stCondLst>
                                            <p:cond delay="0"/>
                                          </p:stCondLst>
                                        </p:cTn>
                                        <p:tgtEl>
                                          <p:spTgt spid="225"/>
                                        </p:tgtEl>
                                        <p:attrNameLst>
                                          <p:attrName>style.visibility</p:attrName>
                                        </p:attrNameLst>
                                      </p:cBhvr>
                                      <p:to>
                                        <p:strVal val="visible"/>
                                      </p:to>
                                    </p:set>
                                    <p:animEffect transition="in" filter="wipe(left)">
                                      <p:cBhvr>
                                        <p:cTn id="439" dur="500"/>
                                        <p:tgtEl>
                                          <p:spTgt spid="225"/>
                                        </p:tgtEl>
                                      </p:cBhvr>
                                    </p:animEffect>
                                  </p:childTnLst>
                                </p:cTn>
                              </p:par>
                            </p:childTnLst>
                          </p:cTn>
                        </p:par>
                      </p:childTnLst>
                    </p:cTn>
                  </p:par>
                  <p:par>
                    <p:cTn id="440" fill="hold">
                      <p:stCondLst>
                        <p:cond delay="indefinite"/>
                      </p:stCondLst>
                      <p:childTnLst>
                        <p:par>
                          <p:cTn id="441" fill="hold">
                            <p:stCondLst>
                              <p:cond delay="0"/>
                            </p:stCondLst>
                            <p:childTnLst>
                              <p:par>
                                <p:cTn id="442" presetID="22" presetClass="entr" presetSubtype="2" repeatCount="10000" fill="hold" grpId="2" nodeType="clickEffect">
                                  <p:stCondLst>
                                    <p:cond delay="0"/>
                                  </p:stCondLst>
                                  <p:childTnLst>
                                    <p:set>
                                      <p:cBhvr>
                                        <p:cTn id="443" dur="1" fill="hold">
                                          <p:stCondLst>
                                            <p:cond delay="0"/>
                                          </p:stCondLst>
                                        </p:cTn>
                                        <p:tgtEl>
                                          <p:spTgt spid="193"/>
                                        </p:tgtEl>
                                        <p:attrNameLst>
                                          <p:attrName>style.visibility</p:attrName>
                                        </p:attrNameLst>
                                      </p:cBhvr>
                                      <p:to>
                                        <p:strVal val="visible"/>
                                      </p:to>
                                    </p:set>
                                    <p:animEffect transition="in" filter="wipe(right)">
                                      <p:cBhvr>
                                        <p:cTn id="444" dur="500"/>
                                        <p:tgtEl>
                                          <p:spTgt spid="193"/>
                                        </p:tgtEl>
                                      </p:cBhvr>
                                    </p:animEffect>
                                  </p:childTnLst>
                                </p:cTn>
                              </p:par>
                            </p:childTnLst>
                          </p:cTn>
                        </p:par>
                      </p:childTnLst>
                    </p:cTn>
                  </p:par>
                  <p:par>
                    <p:cTn id="445" fill="hold">
                      <p:stCondLst>
                        <p:cond delay="indefinite"/>
                      </p:stCondLst>
                      <p:childTnLst>
                        <p:par>
                          <p:cTn id="446" fill="hold">
                            <p:stCondLst>
                              <p:cond delay="0"/>
                            </p:stCondLst>
                            <p:childTnLst>
                              <p:par>
                                <p:cTn id="447" presetID="1" presetClass="entr" presetSubtype="0" fill="hold" grpId="0" nodeType="clickEffect">
                                  <p:stCondLst>
                                    <p:cond delay="0"/>
                                  </p:stCondLst>
                                  <p:childTnLst>
                                    <p:set>
                                      <p:cBhvr>
                                        <p:cTn id="448" dur="1" fill="hold">
                                          <p:stCondLst>
                                            <p:cond delay="0"/>
                                          </p:stCondLst>
                                        </p:cTn>
                                        <p:tgtEl>
                                          <p:spTgt spid="228"/>
                                        </p:tgtEl>
                                        <p:attrNameLst>
                                          <p:attrName>style.visibility</p:attrName>
                                        </p:attrNameLst>
                                      </p:cBhvr>
                                      <p:to>
                                        <p:strVal val="visible"/>
                                      </p:to>
                                    </p:set>
                                  </p:childTnLst>
                                </p:cTn>
                              </p:par>
                            </p:childTnLst>
                          </p:cTn>
                        </p:par>
                      </p:childTnLst>
                    </p:cTn>
                  </p:par>
                  <p:par>
                    <p:cTn id="449" fill="hold">
                      <p:stCondLst>
                        <p:cond delay="indefinite"/>
                      </p:stCondLst>
                      <p:childTnLst>
                        <p:par>
                          <p:cTn id="450" fill="hold">
                            <p:stCondLst>
                              <p:cond delay="0"/>
                            </p:stCondLst>
                            <p:childTnLst>
                              <p:par>
                                <p:cTn id="451" presetID="1" presetClass="entr" presetSubtype="0" fill="hold" grpId="0" nodeType="clickEffect">
                                  <p:stCondLst>
                                    <p:cond delay="0"/>
                                  </p:stCondLst>
                                  <p:childTnLst>
                                    <p:set>
                                      <p:cBhvr>
                                        <p:cTn id="452" dur="1" fill="hold">
                                          <p:stCondLst>
                                            <p:cond delay="0"/>
                                          </p:stCondLst>
                                        </p:cTn>
                                        <p:tgtEl>
                                          <p:spTgt spid="94"/>
                                        </p:tgtEl>
                                        <p:attrNameLst>
                                          <p:attrName>style.visibility</p:attrName>
                                        </p:attrNameLst>
                                      </p:cBhvr>
                                      <p:to>
                                        <p:strVal val="visible"/>
                                      </p:to>
                                    </p:set>
                                  </p:childTnLst>
                                </p:cTn>
                              </p:par>
                              <p:par>
                                <p:cTn id="453" presetID="64" presetClass="path" presetSubtype="0" fill="remove" grpId="1" nodeType="withEffect">
                                  <p:stCondLst>
                                    <p:cond delay="0"/>
                                  </p:stCondLst>
                                  <p:childTnLst>
                                    <p:animMotion origin="layout" path="M 0.08473 0.08031 L 5E-6 -1.75654E-6 " pathEditMode="relative" rAng="0" ptsTypes="AA">
                                      <p:cBhvr>
                                        <p:cTn id="454" dur="500" fill="hold"/>
                                        <p:tgtEl>
                                          <p:spTgt spid="94"/>
                                        </p:tgtEl>
                                        <p:attrNameLst>
                                          <p:attrName>ppt_x</p:attrName>
                                          <p:attrName>ppt_y</p:attrName>
                                        </p:attrNameLst>
                                      </p:cBhvr>
                                      <p:rCtr x="-4236" y="-4027"/>
                                    </p:animMotion>
                                  </p:childTnLst>
                                </p:cTn>
                              </p:par>
                            </p:childTnLst>
                          </p:cTn>
                        </p:par>
                      </p:childTnLst>
                    </p:cTn>
                  </p:par>
                  <p:par>
                    <p:cTn id="455" fill="hold">
                      <p:stCondLst>
                        <p:cond delay="indefinite"/>
                      </p:stCondLst>
                      <p:childTnLst>
                        <p:par>
                          <p:cTn id="456" fill="hold">
                            <p:stCondLst>
                              <p:cond delay="0"/>
                            </p:stCondLst>
                            <p:childTnLst>
                              <p:par>
                                <p:cTn id="457" presetID="1" presetClass="exit" presetSubtype="0" fill="hold" grpId="2" nodeType="clickEffect">
                                  <p:stCondLst>
                                    <p:cond delay="0"/>
                                  </p:stCondLst>
                                  <p:childTnLst>
                                    <p:set>
                                      <p:cBhvr>
                                        <p:cTn id="458" dur="1" fill="hold">
                                          <p:stCondLst>
                                            <p:cond delay="0"/>
                                          </p:stCondLst>
                                        </p:cTn>
                                        <p:tgtEl>
                                          <p:spTgt spid="194"/>
                                        </p:tgtEl>
                                        <p:attrNameLst>
                                          <p:attrName>style.visibility</p:attrName>
                                        </p:attrNameLst>
                                      </p:cBhvr>
                                      <p:to>
                                        <p:strVal val="hidden"/>
                                      </p:to>
                                    </p:set>
                                  </p:childTnLst>
                                </p:cTn>
                              </p:par>
                              <p:par>
                                <p:cTn id="459" presetID="1" presetClass="exit" presetSubtype="0" fill="hold" grpId="2" nodeType="withEffect">
                                  <p:stCondLst>
                                    <p:cond delay="0"/>
                                  </p:stCondLst>
                                  <p:childTnLst>
                                    <p:set>
                                      <p:cBhvr>
                                        <p:cTn id="460" dur="1" fill="hold">
                                          <p:stCondLst>
                                            <p:cond delay="0"/>
                                          </p:stCondLst>
                                        </p:cTn>
                                        <p:tgtEl>
                                          <p:spTgt spid="195"/>
                                        </p:tgtEl>
                                        <p:attrNameLst>
                                          <p:attrName>style.visibility</p:attrName>
                                        </p:attrNameLst>
                                      </p:cBhvr>
                                      <p:to>
                                        <p:strVal val="hidden"/>
                                      </p:to>
                                    </p:set>
                                  </p:childTnLst>
                                </p:cTn>
                              </p:par>
                              <p:par>
                                <p:cTn id="461" presetID="1" presetClass="exit" presetSubtype="0" fill="hold" grpId="1" nodeType="withEffect">
                                  <p:stCondLst>
                                    <p:cond delay="0"/>
                                  </p:stCondLst>
                                  <p:childTnLst>
                                    <p:set>
                                      <p:cBhvr>
                                        <p:cTn id="462" dur="1" fill="hold">
                                          <p:stCondLst>
                                            <p:cond delay="0"/>
                                          </p:stCondLst>
                                        </p:cTn>
                                        <p:tgtEl>
                                          <p:spTgt spid="192"/>
                                        </p:tgtEl>
                                        <p:attrNameLst>
                                          <p:attrName>style.visibility</p:attrName>
                                        </p:attrNameLst>
                                      </p:cBhvr>
                                      <p:to>
                                        <p:strVal val="hidden"/>
                                      </p:to>
                                    </p:set>
                                  </p:childTnLst>
                                </p:cTn>
                              </p:par>
                              <p:par>
                                <p:cTn id="463" presetID="1" presetClass="exit" presetSubtype="0" fill="hold" grpId="1" nodeType="withEffect">
                                  <p:stCondLst>
                                    <p:cond delay="0"/>
                                  </p:stCondLst>
                                  <p:childTnLst>
                                    <p:set>
                                      <p:cBhvr>
                                        <p:cTn id="464" dur="1" fill="hold">
                                          <p:stCondLst>
                                            <p:cond delay="0"/>
                                          </p:stCondLst>
                                        </p:cTn>
                                        <p:tgtEl>
                                          <p:spTgt spid="193"/>
                                        </p:tgtEl>
                                        <p:attrNameLst>
                                          <p:attrName>style.visibility</p:attrName>
                                        </p:attrNameLst>
                                      </p:cBhvr>
                                      <p:to>
                                        <p:strVal val="hidden"/>
                                      </p:to>
                                    </p:set>
                                  </p:childTnLst>
                                </p:cTn>
                              </p:par>
                              <p:par>
                                <p:cTn id="465" presetID="1" presetClass="exit" presetSubtype="0" fill="hold" grpId="1" nodeType="withEffect">
                                  <p:stCondLst>
                                    <p:cond delay="0"/>
                                  </p:stCondLst>
                                  <p:childTnLst>
                                    <p:set>
                                      <p:cBhvr>
                                        <p:cTn id="466" dur="1" fill="hold">
                                          <p:stCondLst>
                                            <p:cond delay="0"/>
                                          </p:stCondLst>
                                        </p:cTn>
                                        <p:tgtEl>
                                          <p:spTgt spid="225"/>
                                        </p:tgtEl>
                                        <p:attrNameLst>
                                          <p:attrName>style.visibility</p:attrName>
                                        </p:attrNameLst>
                                      </p:cBhvr>
                                      <p:to>
                                        <p:strVal val="hidden"/>
                                      </p:to>
                                    </p:set>
                                  </p:childTnLst>
                                </p:cTn>
                              </p:par>
                              <p:par>
                                <p:cTn id="467" presetID="1" presetClass="exit" presetSubtype="0" fill="hold" grpId="2" nodeType="withEffect">
                                  <p:stCondLst>
                                    <p:cond delay="0"/>
                                  </p:stCondLst>
                                  <p:childTnLst>
                                    <p:set>
                                      <p:cBhvr>
                                        <p:cTn id="468" dur="1" fill="hold">
                                          <p:stCondLst>
                                            <p:cond delay="0"/>
                                          </p:stCondLst>
                                        </p:cTn>
                                        <p:tgtEl>
                                          <p:spTgt spid="223"/>
                                        </p:tgtEl>
                                        <p:attrNameLst>
                                          <p:attrName>style.visibility</p:attrName>
                                        </p:attrNameLst>
                                      </p:cBhvr>
                                      <p:to>
                                        <p:strVal val="hidden"/>
                                      </p:to>
                                    </p:set>
                                  </p:childTnLst>
                                </p:cTn>
                              </p:par>
                              <p:par>
                                <p:cTn id="469" presetID="1" presetClass="exit" presetSubtype="0" fill="hold" grpId="2" nodeType="withEffect">
                                  <p:stCondLst>
                                    <p:cond delay="0"/>
                                  </p:stCondLst>
                                  <p:childTnLst>
                                    <p:set>
                                      <p:cBhvr>
                                        <p:cTn id="470" dur="1" fill="hold">
                                          <p:stCondLst>
                                            <p:cond delay="0"/>
                                          </p:stCondLst>
                                        </p:cTn>
                                        <p:tgtEl>
                                          <p:spTgt spid="224"/>
                                        </p:tgtEl>
                                        <p:attrNameLst>
                                          <p:attrName>style.visibility</p:attrName>
                                        </p:attrNameLst>
                                      </p:cBhvr>
                                      <p:to>
                                        <p:strVal val="hidden"/>
                                      </p:to>
                                    </p:set>
                                  </p:childTnLst>
                                </p:cTn>
                              </p:par>
                              <p:par>
                                <p:cTn id="471" presetID="1" presetClass="exit" presetSubtype="0" fill="hold" grpId="1" nodeType="withEffect">
                                  <p:stCondLst>
                                    <p:cond delay="0"/>
                                  </p:stCondLst>
                                  <p:childTnLst>
                                    <p:set>
                                      <p:cBhvr>
                                        <p:cTn id="472" dur="1" fill="hold">
                                          <p:stCondLst>
                                            <p:cond delay="0"/>
                                          </p:stCondLst>
                                        </p:cTn>
                                        <p:tgtEl>
                                          <p:spTgt spid="227"/>
                                        </p:tgtEl>
                                        <p:attrNameLst>
                                          <p:attrName>style.visibility</p:attrName>
                                        </p:attrNameLst>
                                      </p:cBhvr>
                                      <p:to>
                                        <p:strVal val="hidden"/>
                                      </p:to>
                                    </p:set>
                                  </p:childTnLst>
                                </p:cTn>
                              </p:par>
                            </p:childTnLst>
                          </p:cTn>
                        </p:par>
                      </p:childTnLst>
                    </p:cTn>
                  </p:par>
                  <p:par>
                    <p:cTn id="473" fill="hold">
                      <p:stCondLst>
                        <p:cond delay="indefinite"/>
                      </p:stCondLst>
                      <p:childTnLst>
                        <p:par>
                          <p:cTn id="474" fill="hold">
                            <p:stCondLst>
                              <p:cond delay="0"/>
                            </p:stCondLst>
                            <p:childTnLst>
                              <p:par>
                                <p:cTn id="475" presetID="1" presetClass="entr" presetSubtype="0" fill="hold" grpId="0" nodeType="clickEffect">
                                  <p:stCondLst>
                                    <p:cond delay="0"/>
                                  </p:stCondLst>
                                  <p:childTnLst>
                                    <p:set>
                                      <p:cBhvr>
                                        <p:cTn id="476" dur="1" fill="hold">
                                          <p:stCondLst>
                                            <p:cond delay="0"/>
                                          </p:stCondLst>
                                        </p:cTn>
                                        <p:tgtEl>
                                          <p:spTgt spid="196"/>
                                        </p:tgtEl>
                                        <p:attrNameLst>
                                          <p:attrName>style.visibility</p:attrName>
                                        </p:attrNameLst>
                                      </p:cBhvr>
                                      <p:to>
                                        <p:strVal val="visible"/>
                                      </p:to>
                                    </p:set>
                                  </p:childTnLst>
                                </p:cTn>
                              </p:par>
                              <p:par>
                                <p:cTn id="477" presetID="35" presetClass="emph" presetSubtype="0" repeatCount="10000" fill="hold" grpId="1" nodeType="withEffect">
                                  <p:stCondLst>
                                    <p:cond delay="0"/>
                                  </p:stCondLst>
                                  <p:childTnLst>
                                    <p:anim calcmode="discrete" valueType="str">
                                      <p:cBhvr>
                                        <p:cTn id="478" dur="500" fill="hold"/>
                                        <p:tgtEl>
                                          <p:spTgt spid="196"/>
                                        </p:tgtEl>
                                        <p:attrNameLst>
                                          <p:attrName>style.visibility</p:attrName>
                                        </p:attrNameLst>
                                      </p:cBhvr>
                                      <p:tavLst>
                                        <p:tav tm="0">
                                          <p:val>
                                            <p:strVal val="hidden"/>
                                          </p:val>
                                        </p:tav>
                                        <p:tav tm="50000">
                                          <p:val>
                                            <p:strVal val="visible"/>
                                          </p:val>
                                        </p:tav>
                                      </p:tavLst>
                                    </p:anim>
                                  </p:childTnLst>
                                </p:cTn>
                              </p:par>
                            </p:childTnLst>
                          </p:cTn>
                        </p:par>
                      </p:childTnLst>
                    </p:cTn>
                  </p:par>
                  <p:par>
                    <p:cTn id="479" fill="hold">
                      <p:stCondLst>
                        <p:cond delay="indefinite"/>
                      </p:stCondLst>
                      <p:childTnLst>
                        <p:par>
                          <p:cTn id="480" fill="hold">
                            <p:stCondLst>
                              <p:cond delay="0"/>
                            </p:stCondLst>
                            <p:childTnLst>
                              <p:par>
                                <p:cTn id="481" presetID="22" presetClass="entr" presetSubtype="1" fill="hold" grpId="0" nodeType="clickEffect">
                                  <p:stCondLst>
                                    <p:cond delay="0"/>
                                  </p:stCondLst>
                                  <p:childTnLst>
                                    <p:set>
                                      <p:cBhvr>
                                        <p:cTn id="482" dur="1" fill="hold">
                                          <p:stCondLst>
                                            <p:cond delay="0"/>
                                          </p:stCondLst>
                                        </p:cTn>
                                        <p:tgtEl>
                                          <p:spTgt spid="197"/>
                                        </p:tgtEl>
                                        <p:attrNameLst>
                                          <p:attrName>style.visibility</p:attrName>
                                        </p:attrNameLst>
                                      </p:cBhvr>
                                      <p:to>
                                        <p:strVal val="visible"/>
                                      </p:to>
                                    </p:set>
                                    <p:animEffect transition="in" filter="wipe(up)">
                                      <p:cBhvr>
                                        <p:cTn id="483" dur="500"/>
                                        <p:tgtEl>
                                          <p:spTgt spid="197"/>
                                        </p:tgtEl>
                                      </p:cBhvr>
                                    </p:animEffect>
                                  </p:childTnLst>
                                </p:cTn>
                              </p:par>
                              <p:par>
                                <p:cTn id="484" presetID="1" presetClass="entr" presetSubtype="0" fill="hold" grpId="0" nodeType="withEffect">
                                  <p:stCondLst>
                                    <p:cond delay="0"/>
                                  </p:stCondLst>
                                  <p:childTnLst>
                                    <p:set>
                                      <p:cBhvr>
                                        <p:cTn id="485" dur="1" fill="hold">
                                          <p:stCondLst>
                                            <p:cond delay="0"/>
                                          </p:stCondLst>
                                        </p:cTn>
                                        <p:tgtEl>
                                          <p:spTgt spid="190"/>
                                        </p:tgtEl>
                                        <p:attrNameLst>
                                          <p:attrName>style.visibility</p:attrName>
                                        </p:attrNameLst>
                                      </p:cBhvr>
                                      <p:to>
                                        <p:strVal val="visible"/>
                                      </p:to>
                                    </p:set>
                                  </p:childTnLst>
                                </p:cTn>
                              </p:par>
                              <p:par>
                                <p:cTn id="486" presetID="64" presetClass="path" presetSubtype="0" fill="remove" grpId="1" nodeType="withEffect">
                                  <p:stCondLst>
                                    <p:cond delay="0"/>
                                  </p:stCondLst>
                                  <p:childTnLst>
                                    <p:animMotion origin="layout" path="M -0.3033 -0.41482 L 2.77778E-7 2.22222E-6 " pathEditMode="relative" rAng="0" ptsTypes="AA">
                                      <p:cBhvr>
                                        <p:cTn id="487" dur="500" fill="hold"/>
                                        <p:tgtEl>
                                          <p:spTgt spid="190"/>
                                        </p:tgtEl>
                                        <p:attrNameLst>
                                          <p:attrName>ppt_x</p:attrName>
                                          <p:attrName>ppt_y</p:attrName>
                                        </p:attrNameLst>
                                      </p:cBhvr>
                                      <p:rCtr x="15156" y="20741"/>
                                    </p:animMotion>
                                  </p:childTnLst>
                                </p:cTn>
                              </p:par>
                            </p:childTnLst>
                          </p:cTn>
                        </p:par>
                      </p:childTnLst>
                    </p:cTn>
                  </p:par>
                  <p:par>
                    <p:cTn id="488" fill="hold">
                      <p:stCondLst>
                        <p:cond delay="indefinite"/>
                      </p:stCondLst>
                      <p:childTnLst>
                        <p:par>
                          <p:cTn id="489" fill="hold">
                            <p:stCondLst>
                              <p:cond delay="0"/>
                            </p:stCondLst>
                            <p:childTnLst>
                              <p:par>
                                <p:cTn id="490" presetID="1" presetClass="exit" presetSubtype="0" fill="hold" grpId="2" nodeType="clickEffect">
                                  <p:stCondLst>
                                    <p:cond delay="0"/>
                                  </p:stCondLst>
                                  <p:childTnLst>
                                    <p:set>
                                      <p:cBhvr>
                                        <p:cTn id="491" dur="1" fill="hold">
                                          <p:stCondLst>
                                            <p:cond delay="0"/>
                                          </p:stCondLst>
                                        </p:cTn>
                                        <p:tgtEl>
                                          <p:spTgt spid="196"/>
                                        </p:tgtEl>
                                        <p:attrNameLst>
                                          <p:attrName>style.visibility</p:attrName>
                                        </p:attrNameLst>
                                      </p:cBhvr>
                                      <p:to>
                                        <p:strVal val="hidden"/>
                                      </p:to>
                                    </p:set>
                                  </p:childTnLst>
                                </p:cTn>
                              </p:par>
                              <p:par>
                                <p:cTn id="492" presetID="1" presetClass="exit" presetSubtype="0" fill="hold" grpId="1" nodeType="withEffect">
                                  <p:stCondLst>
                                    <p:cond delay="0"/>
                                  </p:stCondLst>
                                  <p:childTnLst>
                                    <p:set>
                                      <p:cBhvr>
                                        <p:cTn id="493" dur="1" fill="hold">
                                          <p:stCondLst>
                                            <p:cond delay="0"/>
                                          </p:stCondLst>
                                        </p:cTn>
                                        <p:tgtEl>
                                          <p:spTgt spid="197"/>
                                        </p:tgtEl>
                                        <p:attrNameLst>
                                          <p:attrName>style.visibility</p:attrName>
                                        </p:attrNameLst>
                                      </p:cBhvr>
                                      <p:to>
                                        <p:strVal val="hidden"/>
                                      </p:to>
                                    </p:set>
                                  </p:childTnLst>
                                </p:cTn>
                              </p:par>
                              <p:par>
                                <p:cTn id="494" presetID="1" presetClass="exit" presetSubtype="0" fill="hold" grpId="2" nodeType="withEffect">
                                  <p:stCondLst>
                                    <p:cond delay="0"/>
                                  </p:stCondLst>
                                  <p:childTnLst>
                                    <p:set>
                                      <p:cBhvr>
                                        <p:cTn id="495" dur="1" fill="hold">
                                          <p:stCondLst>
                                            <p:cond delay="0"/>
                                          </p:stCondLst>
                                        </p:cTn>
                                        <p:tgtEl>
                                          <p:spTgt spid="184"/>
                                        </p:tgtEl>
                                        <p:attrNameLst>
                                          <p:attrName>style.visibility</p:attrName>
                                        </p:attrNameLst>
                                      </p:cBhvr>
                                      <p:to>
                                        <p:strVal val="hidden"/>
                                      </p:to>
                                    </p:set>
                                  </p:childTnLst>
                                </p:cTn>
                              </p:par>
                              <p:par>
                                <p:cTn id="496" presetID="1" presetClass="entr" presetSubtype="0" fill="hold" grpId="4" nodeType="withEffect">
                                  <p:stCondLst>
                                    <p:cond delay="0"/>
                                  </p:stCondLst>
                                  <p:childTnLst>
                                    <p:set>
                                      <p:cBhvr>
                                        <p:cTn id="497" dur="1" fill="hold">
                                          <p:stCondLst>
                                            <p:cond delay="0"/>
                                          </p:stCondLst>
                                        </p:cTn>
                                        <p:tgtEl>
                                          <p:spTgt spid="53"/>
                                        </p:tgtEl>
                                        <p:attrNameLst>
                                          <p:attrName>style.visibility</p:attrName>
                                        </p:attrNameLst>
                                      </p:cBhvr>
                                      <p:to>
                                        <p:strVal val="visible"/>
                                      </p:to>
                                    </p:set>
                                  </p:childTnLst>
                                </p:cTn>
                              </p:par>
                              <p:par>
                                <p:cTn id="498" presetID="1" presetClass="entr" presetSubtype="0" fill="hold" grpId="5" nodeType="withEffect">
                                  <p:stCondLst>
                                    <p:cond delay="0"/>
                                  </p:stCondLst>
                                  <p:childTnLst>
                                    <p:set>
                                      <p:cBhvr>
                                        <p:cTn id="499" dur="1" fill="hold">
                                          <p:stCondLst>
                                            <p:cond delay="0"/>
                                          </p:stCondLst>
                                        </p:cTn>
                                        <p:tgtEl>
                                          <p:spTgt spid="20507"/>
                                        </p:tgtEl>
                                        <p:attrNameLst>
                                          <p:attrName>style.visibility</p:attrName>
                                        </p:attrNameLst>
                                      </p:cBhvr>
                                      <p:to>
                                        <p:strVal val="visible"/>
                                      </p:to>
                                    </p:set>
                                  </p:childTnLst>
                                </p:cTn>
                              </p:par>
                            </p:childTnLst>
                          </p:cTn>
                        </p:par>
                      </p:childTnLst>
                    </p:cTn>
                  </p:par>
                  <p:par>
                    <p:cTn id="500" fill="hold">
                      <p:stCondLst>
                        <p:cond delay="indefinite"/>
                      </p:stCondLst>
                      <p:childTnLst>
                        <p:par>
                          <p:cTn id="501" fill="hold">
                            <p:stCondLst>
                              <p:cond delay="0"/>
                            </p:stCondLst>
                            <p:childTnLst>
                              <p:par>
                                <p:cTn id="502" presetID="1" presetClass="entr" presetSubtype="0" fill="hold" grpId="0" nodeType="clickEffect">
                                  <p:stCondLst>
                                    <p:cond delay="0"/>
                                  </p:stCondLst>
                                  <p:childTnLst>
                                    <p:set>
                                      <p:cBhvr>
                                        <p:cTn id="503" dur="1" fill="hold">
                                          <p:stCondLst>
                                            <p:cond delay="0"/>
                                          </p:stCondLst>
                                        </p:cTn>
                                        <p:tgtEl>
                                          <p:spTgt spid="199"/>
                                        </p:tgtEl>
                                        <p:attrNameLst>
                                          <p:attrName>style.visibility</p:attrName>
                                        </p:attrNameLst>
                                      </p:cBhvr>
                                      <p:to>
                                        <p:strVal val="visible"/>
                                      </p:to>
                                    </p:set>
                                  </p:childTnLst>
                                </p:cTn>
                              </p:par>
                              <p:par>
                                <p:cTn id="504" presetID="35" presetClass="emph" presetSubtype="0" repeatCount="10000" fill="hold" grpId="1" nodeType="withEffect">
                                  <p:stCondLst>
                                    <p:cond delay="0"/>
                                  </p:stCondLst>
                                  <p:childTnLst>
                                    <p:anim calcmode="discrete" valueType="str">
                                      <p:cBhvr>
                                        <p:cTn id="505" dur="500" fill="hold"/>
                                        <p:tgtEl>
                                          <p:spTgt spid="199"/>
                                        </p:tgtEl>
                                        <p:attrNameLst>
                                          <p:attrName>style.visibility</p:attrName>
                                        </p:attrNameLst>
                                      </p:cBhvr>
                                      <p:tavLst>
                                        <p:tav tm="0">
                                          <p:val>
                                            <p:strVal val="hidden"/>
                                          </p:val>
                                        </p:tav>
                                        <p:tav tm="50000">
                                          <p:val>
                                            <p:strVal val="visible"/>
                                          </p:val>
                                        </p:tav>
                                      </p:tavLst>
                                    </p:anim>
                                  </p:childTnLst>
                                </p:cTn>
                              </p:par>
                              <p:par>
                                <p:cTn id="506" presetID="1" presetClass="entr" presetSubtype="0" fill="hold" grpId="0" nodeType="withEffect">
                                  <p:stCondLst>
                                    <p:cond delay="0"/>
                                  </p:stCondLst>
                                  <p:childTnLst>
                                    <p:set>
                                      <p:cBhvr>
                                        <p:cTn id="507" dur="1" fill="hold">
                                          <p:stCondLst>
                                            <p:cond delay="0"/>
                                          </p:stCondLst>
                                        </p:cTn>
                                        <p:tgtEl>
                                          <p:spTgt spid="200"/>
                                        </p:tgtEl>
                                        <p:attrNameLst>
                                          <p:attrName>style.visibility</p:attrName>
                                        </p:attrNameLst>
                                      </p:cBhvr>
                                      <p:to>
                                        <p:strVal val="visible"/>
                                      </p:to>
                                    </p:set>
                                  </p:childTnLst>
                                </p:cTn>
                              </p:par>
                              <p:par>
                                <p:cTn id="508" presetID="35" presetClass="emph" presetSubtype="0" repeatCount="10000" fill="hold" grpId="1" nodeType="withEffect">
                                  <p:stCondLst>
                                    <p:cond delay="0"/>
                                  </p:stCondLst>
                                  <p:childTnLst>
                                    <p:anim calcmode="discrete" valueType="str">
                                      <p:cBhvr>
                                        <p:cTn id="509" dur="500" fill="hold"/>
                                        <p:tgtEl>
                                          <p:spTgt spid="200"/>
                                        </p:tgtEl>
                                        <p:attrNameLst>
                                          <p:attrName>style.visibility</p:attrName>
                                        </p:attrNameLst>
                                      </p:cBhvr>
                                      <p:tavLst>
                                        <p:tav tm="0">
                                          <p:val>
                                            <p:strVal val="hidden"/>
                                          </p:val>
                                        </p:tav>
                                        <p:tav tm="50000">
                                          <p:val>
                                            <p:strVal val="visible"/>
                                          </p:val>
                                        </p:tav>
                                      </p:tavLst>
                                    </p:anim>
                                  </p:childTnLst>
                                </p:cTn>
                              </p:par>
                              <p:par>
                                <p:cTn id="510" presetID="1" presetClass="entr" presetSubtype="0" fill="hold" grpId="0" nodeType="withEffect">
                                  <p:stCondLst>
                                    <p:cond delay="0"/>
                                  </p:stCondLst>
                                  <p:childTnLst>
                                    <p:set>
                                      <p:cBhvr>
                                        <p:cTn id="511" dur="1" fill="hold">
                                          <p:stCondLst>
                                            <p:cond delay="0"/>
                                          </p:stCondLst>
                                        </p:cTn>
                                        <p:tgtEl>
                                          <p:spTgt spid="201"/>
                                        </p:tgtEl>
                                        <p:attrNameLst>
                                          <p:attrName>style.visibility</p:attrName>
                                        </p:attrNameLst>
                                      </p:cBhvr>
                                      <p:to>
                                        <p:strVal val="visible"/>
                                      </p:to>
                                    </p:set>
                                  </p:childTnLst>
                                </p:cTn>
                              </p:par>
                              <p:par>
                                <p:cTn id="512" presetID="35" presetClass="emph" presetSubtype="0" repeatCount="10000" fill="hold" grpId="1" nodeType="withEffect">
                                  <p:stCondLst>
                                    <p:cond delay="0"/>
                                  </p:stCondLst>
                                  <p:childTnLst>
                                    <p:anim calcmode="discrete" valueType="str">
                                      <p:cBhvr>
                                        <p:cTn id="513" dur="500" fill="hold"/>
                                        <p:tgtEl>
                                          <p:spTgt spid="201"/>
                                        </p:tgtEl>
                                        <p:attrNameLst>
                                          <p:attrName>style.visibility</p:attrName>
                                        </p:attrNameLst>
                                      </p:cBhvr>
                                      <p:tavLst>
                                        <p:tav tm="0">
                                          <p:val>
                                            <p:strVal val="hidden"/>
                                          </p:val>
                                        </p:tav>
                                        <p:tav tm="50000">
                                          <p:val>
                                            <p:strVal val="visible"/>
                                          </p:val>
                                        </p:tav>
                                      </p:tavLst>
                                    </p:anim>
                                  </p:childTnLst>
                                </p:cTn>
                              </p:par>
                              <p:par>
                                <p:cTn id="514" presetID="1" presetClass="exit" presetSubtype="0" fill="hold" grpId="1" nodeType="withEffect">
                                  <p:stCondLst>
                                    <p:cond delay="0"/>
                                  </p:stCondLst>
                                  <p:childTnLst>
                                    <p:set>
                                      <p:cBhvr>
                                        <p:cTn id="515" dur="1" fill="hold">
                                          <p:stCondLst>
                                            <p:cond delay="0"/>
                                          </p:stCondLst>
                                        </p:cTn>
                                        <p:tgtEl>
                                          <p:spTgt spid="228"/>
                                        </p:tgtEl>
                                        <p:attrNameLst>
                                          <p:attrName>style.visibility</p:attrName>
                                        </p:attrNameLst>
                                      </p:cBhvr>
                                      <p:to>
                                        <p:strVal val="hidden"/>
                                      </p:to>
                                    </p:set>
                                  </p:childTnLst>
                                </p:cTn>
                              </p:par>
                            </p:childTnLst>
                          </p:cTn>
                        </p:par>
                      </p:childTnLst>
                    </p:cTn>
                  </p:par>
                  <p:par>
                    <p:cTn id="516" fill="hold">
                      <p:stCondLst>
                        <p:cond delay="indefinite"/>
                      </p:stCondLst>
                      <p:childTnLst>
                        <p:par>
                          <p:cTn id="517" fill="hold">
                            <p:stCondLst>
                              <p:cond delay="0"/>
                            </p:stCondLst>
                            <p:childTnLst>
                              <p:par>
                                <p:cTn id="518" presetID="1" presetClass="entr" presetSubtype="0" fill="hold" grpId="0" nodeType="clickEffect">
                                  <p:stCondLst>
                                    <p:cond delay="0"/>
                                  </p:stCondLst>
                                  <p:childTnLst>
                                    <p:set>
                                      <p:cBhvr>
                                        <p:cTn id="519" dur="1" fill="hold">
                                          <p:stCondLst>
                                            <p:cond delay="0"/>
                                          </p:stCondLst>
                                        </p:cTn>
                                        <p:tgtEl>
                                          <p:spTgt spid="20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51" grpId="0"/>
      <p:bldP spid="51" grpId="1"/>
      <p:bldP spid="51" grpId="2"/>
      <p:bldP spid="54" grpId="0"/>
      <p:bldP spid="54" grpId="1"/>
      <p:bldP spid="20483" grpId="0" animBg="1"/>
      <p:bldP spid="20494" grpId="0"/>
      <p:bldP spid="20495" grpId="0"/>
      <p:bldP spid="20496" grpId="0"/>
      <p:bldP spid="20497" grpId="0"/>
      <p:bldP spid="20498" grpId="0"/>
      <p:bldP spid="20499" grpId="0"/>
      <p:bldP spid="20500" grpId="0"/>
      <p:bldP spid="20501" grpId="0"/>
      <p:bldP spid="20505" grpId="0" animBg="1"/>
      <p:bldP spid="20505" grpId="1" animBg="1"/>
      <p:bldP spid="20505" grpId="2" animBg="1"/>
      <p:bldP spid="20506" grpId="0" animBg="1"/>
      <p:bldP spid="20506" grpId="1" animBg="1"/>
      <p:bldP spid="20506" grpId="2" animBg="1"/>
      <p:bldP spid="20507" grpId="0" animBg="1"/>
      <p:bldP spid="20507" grpId="1" animBg="1"/>
      <p:bldP spid="20507" grpId="2" animBg="1"/>
      <p:bldP spid="20507" grpId="3" animBg="1"/>
      <p:bldP spid="20507" grpId="4" animBg="1"/>
      <p:bldP spid="20507" grpId="5" animBg="1"/>
      <p:bldP spid="20508" grpId="0" animBg="1"/>
      <p:bldP spid="20508" grpId="1" animBg="1"/>
      <p:bldP spid="20509" grpId="0" animBg="1"/>
      <p:bldP spid="20509" grpId="1" animBg="1"/>
      <p:bldP spid="20509" grpId="2" animBg="1"/>
      <p:bldP spid="20509" grpId="3" animBg="1"/>
      <p:bldP spid="20512" grpId="0" animBg="1"/>
      <p:bldP spid="52" grpId="0"/>
      <p:bldP spid="52" grpId="1"/>
      <p:bldP spid="52" grpId="2"/>
      <p:bldP spid="20513" grpId="0" animBg="1"/>
      <p:bldP spid="53" grpId="0"/>
      <p:bldP spid="53" grpId="1"/>
      <p:bldP spid="53" grpId="2"/>
      <p:bldP spid="53" grpId="3"/>
      <p:bldP spid="53" grpId="4"/>
      <p:bldP spid="55" grpId="0"/>
      <p:bldP spid="55" grpId="1"/>
      <p:bldP spid="55" grpId="2"/>
      <p:bldP spid="55" grpId="3"/>
      <p:bldP spid="56" grpId="0"/>
      <p:bldP spid="56" grpId="1"/>
      <p:bldP spid="74" grpId="0"/>
      <p:bldP spid="74" grpId="1"/>
      <p:bldP spid="75" grpId="0"/>
      <p:bldP spid="76" grpId="0"/>
      <p:bldP spid="76" grpId="1"/>
      <p:bldP spid="77" grpId="0"/>
      <p:bldP spid="77" grpId="1"/>
      <p:bldP spid="78" grpId="0"/>
      <p:bldP spid="79" grpId="0" animBg="1"/>
      <p:bldP spid="86" grpId="0"/>
      <p:bldP spid="87" grpId="0"/>
      <p:bldP spid="91" grpId="0"/>
      <p:bldP spid="91" grpId="1"/>
      <p:bldP spid="93" grpId="0"/>
      <p:bldP spid="93" grpId="1"/>
      <p:bldP spid="95" grpId="0"/>
      <p:bldP spid="95" grpId="1"/>
      <p:bldP spid="96" grpId="0"/>
      <p:bldP spid="96" grpId="1"/>
      <p:bldP spid="166" grpId="0" animBg="1"/>
      <p:bldP spid="166" grpId="1" animBg="1"/>
      <p:bldP spid="166" grpId="2" animBg="1"/>
      <p:bldP spid="167" grpId="0" animBg="1"/>
      <p:bldP spid="167" grpId="1" animBg="1"/>
      <p:bldP spid="168" grpId="0" animBg="1"/>
      <p:bldP spid="168" grpId="1" animBg="1"/>
      <p:bldP spid="168" grpId="2" animBg="1"/>
      <p:bldP spid="169" grpId="0" animBg="1"/>
      <p:bldP spid="169" grpId="1" animBg="1"/>
      <p:bldP spid="170" grpId="0" animBg="1"/>
      <p:bldP spid="170" grpId="1" animBg="1"/>
      <p:bldP spid="171" grpId="0" animBg="1"/>
      <p:bldP spid="171" grpId="1" animBg="1"/>
      <p:bldP spid="172" grpId="0" animBg="1"/>
      <p:bldP spid="172" grpId="1" animBg="1"/>
      <p:bldP spid="172" grpId="2" animBg="1"/>
      <p:bldP spid="173" grpId="0" animBg="1"/>
      <p:bldP spid="173" grpId="1" animBg="1"/>
      <p:bldP spid="174" grpId="0" animBg="1"/>
      <p:bldP spid="174" grpId="1" animBg="1"/>
      <p:bldP spid="174" grpId="2" animBg="1"/>
      <p:bldP spid="175" grpId="0" animBg="1"/>
      <p:bldP spid="175" grpId="1" animBg="1"/>
      <p:bldP spid="175" grpId="2" animBg="1"/>
      <p:bldP spid="177" grpId="0" animBg="1"/>
      <p:bldP spid="177" grpId="1" animBg="1"/>
      <p:bldP spid="178" grpId="0" animBg="1"/>
      <p:bldP spid="178" grpId="1" animBg="1"/>
      <p:bldP spid="178" grpId="2" animBg="1"/>
      <p:bldP spid="179" grpId="0" animBg="1"/>
      <p:bldP spid="179" grpId="1" animBg="1"/>
      <p:bldP spid="179" grpId="2" animBg="1"/>
      <p:bldP spid="180" grpId="0" animBg="1"/>
      <p:bldP spid="180" grpId="1" animBg="1"/>
      <p:bldP spid="183" grpId="0" animBg="1"/>
      <p:bldP spid="183" grpId="1" animBg="1"/>
      <p:bldP spid="184" grpId="0" animBg="1"/>
      <p:bldP spid="184" grpId="1" animBg="1"/>
      <p:bldP spid="184" grpId="2" animBg="1"/>
      <p:bldP spid="185" grpId="0" animBg="1"/>
      <p:bldP spid="185" grpId="1" animBg="1"/>
      <p:bldP spid="186" grpId="0" animBg="1"/>
      <p:bldP spid="186" grpId="1" animBg="1"/>
      <p:bldP spid="188" grpId="0" animBg="1"/>
      <p:bldP spid="188" grpId="1" animBg="1"/>
      <p:bldP spid="188" grpId="2" animBg="1"/>
      <p:bldP spid="189" grpId="0" animBg="1"/>
      <p:bldP spid="189" grpId="1" animBg="1"/>
      <p:bldP spid="189" grpId="2" animBg="1"/>
      <p:bldP spid="190" grpId="0"/>
      <p:bldP spid="190" grpId="1"/>
      <p:bldP spid="191" grpId="0" animBg="1"/>
      <p:bldP spid="191" grpId="1" animBg="1"/>
      <p:bldP spid="192" grpId="0" animBg="1"/>
      <p:bldP spid="192" grpId="1" animBg="1"/>
      <p:bldP spid="193" grpId="0" animBg="1"/>
      <p:bldP spid="193" grpId="1" animBg="1"/>
      <p:bldP spid="193" grpId="2" animBg="1"/>
      <p:bldP spid="194" grpId="0" animBg="1"/>
      <p:bldP spid="194" grpId="1" animBg="1"/>
      <p:bldP spid="194" grpId="2" animBg="1"/>
      <p:bldP spid="195" grpId="0" animBg="1"/>
      <p:bldP spid="195" grpId="1" animBg="1"/>
      <p:bldP spid="195" grpId="2" animBg="1"/>
      <p:bldP spid="196" grpId="0" animBg="1"/>
      <p:bldP spid="196" grpId="1" animBg="1"/>
      <p:bldP spid="196" grpId="2"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14" grpId="0" animBg="1"/>
      <p:bldP spid="215" grpId="0" animBg="1"/>
      <p:bldP spid="216" grpId="0" animBg="1"/>
      <p:bldP spid="3" grpId="0"/>
      <p:bldP spid="204" grpId="0" animBg="1"/>
      <p:bldP spid="4" grpId="0"/>
      <p:bldP spid="202" grpId="0" animBg="1"/>
      <p:bldP spid="5" grpId="0"/>
      <p:bldP spid="203" grpId="0" animBg="1"/>
      <p:bldP spid="220" grpId="0"/>
      <p:bldP spid="220" grpId="1"/>
      <p:bldP spid="220" grpId="2"/>
      <p:bldP spid="221" grpId="0"/>
      <p:bldP spid="221" grpId="1"/>
      <p:bldP spid="221" grpId="2"/>
      <p:bldP spid="222" grpId="0" animBg="1"/>
      <p:bldP spid="222" grpId="1" animBg="1"/>
      <p:bldP spid="223" grpId="0"/>
      <p:bldP spid="223" grpId="1"/>
      <p:bldP spid="223" grpId="2"/>
      <p:bldP spid="224" grpId="0"/>
      <p:bldP spid="224" grpId="1"/>
      <p:bldP spid="224" grpId="2"/>
      <p:bldP spid="225" grpId="0" animBg="1"/>
      <p:bldP spid="225" grpId="1" animBg="1"/>
      <p:bldP spid="226" grpId="0" animBg="1"/>
      <p:bldP spid="226" grpId="1" animBg="1"/>
      <p:bldP spid="227" grpId="0" animBg="1"/>
      <p:bldP spid="227" grpId="1" animBg="1"/>
      <p:bldP spid="228" grpId="0" animBg="1"/>
      <p:bldP spid="228" grpId="1" animBg="1"/>
      <p:bldP spid="94" grpId="0"/>
      <p:bldP spid="9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5148263" cy="549275"/>
          </a:xfrm>
        </p:spPr>
        <p:txBody>
          <a:bodyPr/>
          <a:lstStyle/>
          <a:p>
            <a:pPr algn="l" eaLnBrk="1" hangingPunct="1"/>
            <a:r>
              <a:rPr lang="ja-JP" altLang="en-US" sz="2800" dirty="0">
                <a:solidFill>
                  <a:srgbClr val="0000FF"/>
                </a:solidFill>
              </a:rPr>
              <a:t>例</a:t>
            </a:r>
            <a:r>
              <a:rPr lang="en-US" altLang="ja-JP" sz="2800" dirty="0">
                <a:solidFill>
                  <a:srgbClr val="0000FF"/>
                </a:solidFill>
              </a:rPr>
              <a:t>2</a:t>
            </a:r>
            <a:endParaRPr lang="ja-JP" altLang="en-US" sz="2800" dirty="0">
              <a:solidFill>
                <a:srgbClr val="0000FF"/>
              </a:solidFill>
            </a:endParaRPr>
          </a:p>
        </p:txBody>
      </p:sp>
      <p:sp>
        <p:nvSpPr>
          <p:cNvPr id="6148" name="Rectangle 4"/>
          <p:cNvSpPr>
            <a:spLocks noChangeArrowheads="1"/>
          </p:cNvSpPr>
          <p:nvPr/>
        </p:nvSpPr>
        <p:spPr bwMode="auto">
          <a:xfrm>
            <a:off x="-1" y="444137"/>
            <a:ext cx="591747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ja-JP" altLang="en-US" dirty="0">
                <a:solidFill>
                  <a:srgbClr val="000000"/>
                </a:solidFill>
                <a:latin typeface="ＭＳ 明朝" panose="02020609040205080304" pitchFamily="17" charset="-128"/>
                <a:ea typeface="ＭＳ 明朝" panose="02020609040205080304" pitchFamily="17" charset="-128"/>
              </a:rPr>
              <a:t>床と壁の境目に下端を置いた長さ</a:t>
            </a:r>
            <a:r>
              <a:rPr lang="en-US" altLang="ja-JP" i="1" dirty="0">
                <a:solidFill>
                  <a:srgbClr val="000000"/>
                </a:solidFill>
                <a:latin typeface="Bookman Old Style" pitchFamily="18" charset="0"/>
              </a:rPr>
              <a:t>l</a:t>
            </a:r>
            <a:r>
              <a:rPr lang="en-US" altLang="ja-JP" dirty="0">
                <a:solidFill>
                  <a:srgbClr val="000000"/>
                </a:solidFill>
                <a:latin typeface="Symbol" panose="05050102010706020507" pitchFamily="18" charset="2"/>
              </a:rPr>
              <a:t>=</a:t>
            </a:r>
            <a:r>
              <a:rPr lang="en-US" altLang="ja-JP" dirty="0">
                <a:solidFill>
                  <a:srgbClr val="000000"/>
                </a:solidFill>
              </a:rPr>
              <a:t>1.0m</a:t>
            </a:r>
            <a:r>
              <a:rPr lang="ja-JP" altLang="en-US" dirty="0" err="1">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質量</a:t>
            </a:r>
            <a:r>
              <a:rPr lang="en-US" altLang="ja-JP" i="1" dirty="0">
                <a:solidFill>
                  <a:srgbClr val="000000"/>
                </a:solidFill>
                <a:latin typeface="Bookman Old Style" pitchFamily="18" charset="0"/>
              </a:rPr>
              <a:t>m</a:t>
            </a:r>
            <a:r>
              <a:rPr lang="en-US" altLang="ja-JP" dirty="0">
                <a:solidFill>
                  <a:srgbClr val="000000"/>
                </a:solidFill>
                <a:latin typeface="Symbol" panose="05050102010706020507" pitchFamily="18" charset="2"/>
              </a:rPr>
              <a:t>=</a:t>
            </a:r>
            <a:r>
              <a:rPr lang="en-US" altLang="ja-JP" dirty="0">
                <a:solidFill>
                  <a:srgbClr val="000000"/>
                </a:solidFill>
              </a:rPr>
              <a:t>2.4kg</a:t>
            </a:r>
            <a:r>
              <a:rPr lang="ja-JP" altLang="en-US" dirty="0">
                <a:solidFill>
                  <a:srgbClr val="000000"/>
                </a:solidFill>
                <a:latin typeface="ＭＳ 明朝" panose="02020609040205080304" pitchFamily="17" charset="-128"/>
                <a:ea typeface="ＭＳ 明朝" panose="02020609040205080304" pitchFamily="17" charset="-128"/>
              </a:rPr>
              <a:t>の一様な棒が台に立てかけられている。壁と台の距離は</a:t>
            </a:r>
            <a:r>
              <a:rPr lang="en-US" altLang="ja-JP" i="1" dirty="0">
                <a:solidFill>
                  <a:srgbClr val="000000"/>
                </a:solidFill>
                <a:latin typeface="Bookman Old Style" pitchFamily="18" charset="0"/>
              </a:rPr>
              <a:t>d</a:t>
            </a:r>
            <a:r>
              <a:rPr lang="en-US" altLang="ja-JP" dirty="0">
                <a:solidFill>
                  <a:srgbClr val="000000"/>
                </a:solidFill>
                <a:latin typeface="Symbol" panose="05050102010706020507" pitchFamily="18" charset="2"/>
              </a:rPr>
              <a:t>=</a:t>
            </a:r>
            <a:r>
              <a:rPr lang="en-US" altLang="ja-JP" dirty="0">
                <a:solidFill>
                  <a:srgbClr val="000000"/>
                </a:solidFill>
              </a:rPr>
              <a:t>30cm</a:t>
            </a:r>
            <a:r>
              <a:rPr lang="ja-JP" altLang="en-US" dirty="0" err="1">
                <a:solidFill>
                  <a:srgbClr val="000000"/>
                </a:solidFill>
              </a:rPr>
              <a:t>、</a:t>
            </a:r>
            <a:r>
              <a:rPr lang="ja-JP" altLang="en-US" dirty="0">
                <a:solidFill>
                  <a:srgbClr val="000000"/>
                </a:solidFill>
                <a:latin typeface="ＭＳ 明朝" panose="02020609040205080304" pitchFamily="17" charset="-128"/>
                <a:ea typeface="ＭＳ 明朝" panose="02020609040205080304" pitchFamily="17" charset="-128"/>
              </a:rPr>
              <a:t>棒が水平面となす角は</a:t>
            </a:r>
            <a:r>
              <a:rPr lang="en-US" altLang="ja-JP" i="1" dirty="0">
                <a:solidFill>
                  <a:srgbClr val="000000"/>
                </a:solidFill>
                <a:latin typeface="Symbol" pitchFamily="18" charset="2"/>
              </a:rPr>
              <a:t>q</a:t>
            </a:r>
            <a:r>
              <a:rPr lang="en-US" altLang="ja-JP" i="1" dirty="0">
                <a:solidFill>
                  <a:srgbClr val="000000"/>
                </a:solidFill>
                <a:latin typeface="Bookman Old Style" pitchFamily="18" charset="0"/>
              </a:rPr>
              <a:t>=</a:t>
            </a:r>
            <a:r>
              <a:rPr lang="en-US" altLang="ja-JP" dirty="0">
                <a:solidFill>
                  <a:srgbClr val="000000"/>
                </a:solidFill>
              </a:rPr>
              <a:t>60°</a:t>
            </a:r>
            <a:r>
              <a:rPr lang="ja-JP" altLang="en-US" dirty="0">
                <a:solidFill>
                  <a:srgbClr val="000000"/>
                </a:solidFill>
                <a:latin typeface="ＭＳ 明朝" panose="02020609040205080304" pitchFamily="17" charset="-128"/>
                <a:ea typeface="ＭＳ 明朝" panose="02020609040205080304" pitchFamily="17" charset="-128"/>
              </a:rPr>
              <a:t>であった。台が棒を支える力</a:t>
            </a:r>
            <a:r>
              <a:rPr lang="en-US" altLang="ja-JP" b="1" i="1" dirty="0">
                <a:solidFill>
                  <a:srgbClr val="000000"/>
                </a:solidFill>
                <a:latin typeface="Bookman Old Style" pitchFamily="18" charset="0"/>
              </a:rPr>
              <a:t>F</a:t>
            </a:r>
            <a:r>
              <a:rPr lang="ja-JP" altLang="en-US" dirty="0">
                <a:solidFill>
                  <a:srgbClr val="000000"/>
                </a:solidFill>
                <a:latin typeface="ＭＳ 明朝" panose="02020609040205080304" pitchFamily="17" charset="-128"/>
                <a:ea typeface="ＭＳ 明朝" panose="02020609040205080304" pitchFamily="17" charset="-128"/>
              </a:rPr>
              <a:t>は棒に垂直とし、棒の下端で棒が床と壁から受ける力を</a:t>
            </a:r>
            <a:r>
              <a:rPr lang="en-US" altLang="ja-JP" b="1" i="1" dirty="0">
                <a:solidFill>
                  <a:srgbClr val="000000"/>
                </a:solidFill>
                <a:latin typeface="Bookman Old Style" pitchFamily="18" charset="0"/>
              </a:rPr>
              <a:t>R</a:t>
            </a:r>
            <a:r>
              <a:rPr lang="ja-JP" altLang="en-US" dirty="0">
                <a:solidFill>
                  <a:srgbClr val="000000"/>
                </a:solidFill>
                <a:latin typeface="ＭＳ 明朝" panose="02020609040205080304" pitchFamily="17" charset="-128"/>
                <a:ea typeface="ＭＳ 明朝" panose="02020609040205080304" pitchFamily="17" charset="-128"/>
              </a:rPr>
              <a:t>とする。力</a:t>
            </a:r>
            <a:r>
              <a:rPr lang="en-US" altLang="ja-JP" b="1" i="1" dirty="0">
                <a:solidFill>
                  <a:srgbClr val="000000"/>
                </a:solidFill>
                <a:latin typeface="Bookman Old Style" pitchFamily="18" charset="0"/>
              </a:rPr>
              <a:t>F</a:t>
            </a:r>
            <a:r>
              <a:rPr lang="ja-JP" altLang="en-US" dirty="0">
                <a:solidFill>
                  <a:srgbClr val="000000"/>
                </a:solidFill>
                <a:latin typeface="ＭＳ 明朝" panose="02020609040205080304" pitchFamily="17" charset="-128"/>
                <a:ea typeface="ＭＳ 明朝" panose="02020609040205080304" pitchFamily="17" charset="-128"/>
              </a:rPr>
              <a:t>の大きさ</a:t>
            </a:r>
            <a:r>
              <a:rPr lang="en-US" altLang="ja-JP" i="1" dirty="0">
                <a:solidFill>
                  <a:srgbClr val="000000"/>
                </a:solidFill>
                <a:latin typeface="Bookman Old Style" pitchFamily="18" charset="0"/>
              </a:rPr>
              <a:t>F</a:t>
            </a:r>
            <a:r>
              <a:rPr lang="ja-JP" altLang="en-US" dirty="0" err="1">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力</a:t>
            </a:r>
            <a:r>
              <a:rPr lang="en-US" altLang="ja-JP" b="1" i="1" dirty="0">
                <a:solidFill>
                  <a:srgbClr val="000000"/>
                </a:solidFill>
                <a:latin typeface="Bookman Old Style" pitchFamily="18" charset="0"/>
              </a:rPr>
              <a:t>R</a:t>
            </a:r>
            <a:r>
              <a:rPr lang="ja-JP" altLang="en-US" dirty="0">
                <a:solidFill>
                  <a:srgbClr val="000000"/>
                </a:solidFill>
                <a:latin typeface="ＭＳ 明朝" panose="02020609040205080304" pitchFamily="17" charset="-128"/>
                <a:ea typeface="ＭＳ 明朝" panose="02020609040205080304" pitchFamily="17" charset="-128"/>
              </a:rPr>
              <a:t>の水平成分</a:t>
            </a:r>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右を正とする</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err="1">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鉛直成分</a:t>
            </a:r>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上を正とする</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err="1">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大きさ</a:t>
            </a:r>
            <a:r>
              <a:rPr lang="en-US" altLang="ja-JP" i="1" dirty="0">
                <a:solidFill>
                  <a:srgbClr val="000000"/>
                </a:solidFill>
                <a:latin typeface="Bookman Old Style" pitchFamily="18" charset="0"/>
              </a:rPr>
              <a:t>R</a:t>
            </a:r>
            <a:r>
              <a:rPr lang="ja-JP" altLang="en-US" dirty="0">
                <a:solidFill>
                  <a:srgbClr val="000000"/>
                </a:solidFill>
                <a:latin typeface="ＭＳ 明朝" panose="02020609040205080304" pitchFamily="17" charset="-128"/>
                <a:ea typeface="ＭＳ 明朝" panose="02020609040205080304" pitchFamily="17" charset="-128"/>
              </a:rPr>
              <a:t>を求めよ。</a:t>
            </a:r>
            <a:endParaRPr lang="en-US" altLang="ja-JP" dirty="0">
              <a:solidFill>
                <a:srgbClr val="000000"/>
              </a:solidFill>
            </a:endParaRPr>
          </a:p>
        </p:txBody>
      </p:sp>
      <p:sp>
        <p:nvSpPr>
          <p:cNvPr id="6166" name="Rectangle 22"/>
          <p:cNvSpPr>
            <a:spLocks noChangeArrowheads="1"/>
          </p:cNvSpPr>
          <p:nvPr/>
        </p:nvSpPr>
        <p:spPr bwMode="auto">
          <a:xfrm>
            <a:off x="0" y="4860739"/>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ja-JP" altLang="en-US">
                <a:solidFill>
                  <a:srgbClr val="0000FF"/>
                </a:solidFill>
              </a:rPr>
              <a:t>解</a:t>
            </a:r>
          </a:p>
        </p:txBody>
      </p:sp>
      <p:sp>
        <p:nvSpPr>
          <p:cNvPr id="286743" name="Rectangle 23"/>
          <p:cNvSpPr>
            <a:spLocks noChangeArrowheads="1"/>
          </p:cNvSpPr>
          <p:nvPr/>
        </p:nvSpPr>
        <p:spPr bwMode="auto">
          <a:xfrm>
            <a:off x="644618" y="4887633"/>
            <a:ext cx="81228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棒に働くすべての力を右上図中に図示する。</a:t>
            </a:r>
          </a:p>
        </p:txBody>
      </p:sp>
      <p:sp>
        <p:nvSpPr>
          <p:cNvPr id="27" name="Rectangle 23"/>
          <p:cNvSpPr>
            <a:spLocks noChangeArrowheads="1"/>
          </p:cNvSpPr>
          <p:nvPr/>
        </p:nvSpPr>
        <p:spPr bwMode="auto">
          <a:xfrm>
            <a:off x="294994" y="5533092"/>
            <a:ext cx="44652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棒に働く重力の大きさは</a:t>
            </a:r>
          </a:p>
        </p:txBody>
      </p:sp>
      <p:sp>
        <p:nvSpPr>
          <p:cNvPr id="3" name="正方形/長方形 2"/>
          <p:cNvSpPr/>
          <p:nvPr/>
        </p:nvSpPr>
        <p:spPr>
          <a:xfrm>
            <a:off x="4329938" y="5535100"/>
            <a:ext cx="1794081"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2.4kgw</a:t>
            </a:r>
            <a:endParaRPr lang="ja-JP" altLang="en-US" dirty="0"/>
          </a:p>
        </p:txBody>
      </p:sp>
      <p:sp>
        <p:nvSpPr>
          <p:cNvPr id="29" name="正方形/長方形 28"/>
          <p:cNvSpPr/>
          <p:nvPr/>
        </p:nvSpPr>
        <p:spPr>
          <a:xfrm>
            <a:off x="6506836" y="5575442"/>
            <a:ext cx="2327881"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mg</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23.5N</a:t>
            </a:r>
            <a:endParaRPr lang="ja-JP" altLang="en-US" dirty="0"/>
          </a:p>
        </p:txBody>
      </p:sp>
      <p:sp>
        <p:nvSpPr>
          <p:cNvPr id="30" name="正方形/長方形 29"/>
          <p:cNvSpPr/>
          <p:nvPr/>
        </p:nvSpPr>
        <p:spPr>
          <a:xfrm>
            <a:off x="389950" y="6126771"/>
            <a:ext cx="1973617"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23.5kgw</a:t>
            </a:r>
            <a:endParaRPr lang="ja-JP" altLang="en-US" dirty="0"/>
          </a:p>
        </p:txBody>
      </p:sp>
      <p:sp>
        <p:nvSpPr>
          <p:cNvPr id="31" name="正方形/長方形 30"/>
          <p:cNvSpPr/>
          <p:nvPr/>
        </p:nvSpPr>
        <p:spPr>
          <a:xfrm>
            <a:off x="2743184" y="6153665"/>
            <a:ext cx="1435008"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2.4N</a:t>
            </a:r>
            <a:endParaRPr lang="ja-JP" altLang="en-US" dirty="0"/>
          </a:p>
        </p:txBody>
      </p:sp>
      <p:sp>
        <p:nvSpPr>
          <p:cNvPr id="33" name="正方形/長方形 32"/>
          <p:cNvSpPr/>
          <p:nvPr/>
        </p:nvSpPr>
        <p:spPr>
          <a:xfrm>
            <a:off x="4531642" y="6153665"/>
            <a:ext cx="1375698"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2.4</a:t>
            </a:r>
            <a:r>
              <a:rPr lang="en-US" altLang="ja-JP" i="1" dirty="0">
                <a:solidFill>
                  <a:srgbClr val="000000"/>
                </a:solidFill>
                <a:latin typeface="Bookman Old Style" panose="02050604050505020204" pitchFamily="18" charset="0"/>
                <a:ea typeface="ＭＳ 明朝" panose="02020609040205080304" pitchFamily="17" charset="-128"/>
                <a:cs typeface="Times New Roman" panose="02020603050405020304" pitchFamily="18" charset="0"/>
              </a:rPr>
              <a:t>g</a:t>
            </a:r>
            <a:endParaRPr lang="ja-JP" altLang="en-US" i="1" dirty="0">
              <a:latin typeface="Bookman Old Style" panose="02050604050505020204" pitchFamily="18" charset="0"/>
            </a:endParaRPr>
          </a:p>
        </p:txBody>
      </p:sp>
      <p:sp>
        <p:nvSpPr>
          <p:cNvPr id="34" name="正方形/長方形 33"/>
          <p:cNvSpPr/>
          <p:nvPr/>
        </p:nvSpPr>
        <p:spPr>
          <a:xfrm>
            <a:off x="6306654" y="6180559"/>
            <a:ext cx="2093843" cy="523220"/>
          </a:xfrm>
          <a:prstGeom prst="rect">
            <a:avLst/>
          </a:prstGeom>
        </p:spPr>
        <p:txBody>
          <a:bodyPr wrap="none">
            <a:spAutoFit/>
          </a:bodyPr>
          <a:lstStyle/>
          <a:p>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ea typeface="ＭＳ 明朝" panose="02020609040205080304" pitchFamily="17" charset="-128"/>
                <a:cs typeface="Times New Roman" panose="02020603050405020304" pitchFamily="18" charset="0"/>
              </a:rPr>
              <a:t>2.4kg</a:t>
            </a:r>
            <a:r>
              <a:rPr lang="ja-JP" altLang="en-US" dirty="0">
                <a:solidFill>
                  <a:srgbClr val="000000"/>
                </a:solidFill>
                <a:ea typeface="ＭＳ 明朝" panose="02020609040205080304" pitchFamily="17"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明朝" panose="02020609040205080304" pitchFamily="17" charset="-128"/>
                <a:cs typeface="Times New Roman" panose="02020603050405020304" pitchFamily="18" charset="0"/>
              </a:rPr>
              <a:t>g</a:t>
            </a:r>
            <a:endParaRPr lang="ja-JP" altLang="en-US" i="1" dirty="0">
              <a:latin typeface="Bookman Old Style" panose="02050604050505020204" pitchFamily="18" charset="0"/>
            </a:endParaRPr>
          </a:p>
        </p:txBody>
      </p:sp>
      <p:sp>
        <p:nvSpPr>
          <p:cNvPr id="35" name="Line 65"/>
          <p:cNvSpPr>
            <a:spLocks noChangeShapeType="1"/>
          </p:cNvSpPr>
          <p:nvPr/>
        </p:nvSpPr>
        <p:spPr bwMode="auto">
          <a:xfrm>
            <a:off x="993844" y="6210105"/>
            <a:ext cx="1211473" cy="4596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6" name="Line 65"/>
          <p:cNvSpPr>
            <a:spLocks noChangeShapeType="1"/>
          </p:cNvSpPr>
          <p:nvPr/>
        </p:nvSpPr>
        <p:spPr bwMode="auto">
          <a:xfrm flipH="1">
            <a:off x="998326" y="6187694"/>
            <a:ext cx="1211473" cy="4596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7" name="Line 65"/>
          <p:cNvSpPr>
            <a:spLocks noChangeShapeType="1"/>
          </p:cNvSpPr>
          <p:nvPr/>
        </p:nvSpPr>
        <p:spPr bwMode="auto">
          <a:xfrm>
            <a:off x="3360526" y="6196658"/>
            <a:ext cx="794615" cy="41929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8" name="Line 65"/>
          <p:cNvSpPr>
            <a:spLocks noChangeShapeType="1"/>
          </p:cNvSpPr>
          <p:nvPr/>
        </p:nvSpPr>
        <p:spPr bwMode="auto">
          <a:xfrm flipH="1">
            <a:off x="3365007" y="6212541"/>
            <a:ext cx="763240" cy="42134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9" name="Line 65"/>
          <p:cNvSpPr>
            <a:spLocks noChangeShapeType="1"/>
          </p:cNvSpPr>
          <p:nvPr/>
        </p:nvSpPr>
        <p:spPr bwMode="auto">
          <a:xfrm>
            <a:off x="5162431" y="6196658"/>
            <a:ext cx="794615" cy="41929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0" name="Line 65"/>
          <p:cNvSpPr>
            <a:spLocks noChangeShapeType="1"/>
          </p:cNvSpPr>
          <p:nvPr/>
        </p:nvSpPr>
        <p:spPr bwMode="auto">
          <a:xfrm flipH="1">
            <a:off x="5166912" y="6212541"/>
            <a:ext cx="763240" cy="42134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 name="円/楕円 3"/>
          <p:cNvSpPr/>
          <p:nvPr/>
        </p:nvSpPr>
        <p:spPr bwMode="auto">
          <a:xfrm>
            <a:off x="7046259" y="6212541"/>
            <a:ext cx="1035424" cy="524435"/>
          </a:xfrm>
          <a:prstGeom prst="ellipse">
            <a:avLst/>
          </a:prstGeom>
          <a:noFill/>
          <a:ln w="2857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2" name="Rectangle 6"/>
          <p:cNvSpPr>
            <a:spLocks noChangeArrowheads="1"/>
          </p:cNvSpPr>
          <p:nvPr/>
        </p:nvSpPr>
        <p:spPr bwMode="auto">
          <a:xfrm rot="2009633">
            <a:off x="7395344" y="748919"/>
            <a:ext cx="73324" cy="3370472"/>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43" name="正方形/長方形 42"/>
          <p:cNvSpPr/>
          <p:nvPr/>
        </p:nvSpPr>
        <p:spPr bwMode="auto">
          <a:xfrm>
            <a:off x="6104967" y="739588"/>
            <a:ext cx="372542" cy="3186570"/>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4" name="正方形/長方形 43"/>
          <p:cNvSpPr/>
          <p:nvPr/>
        </p:nvSpPr>
        <p:spPr bwMode="auto">
          <a:xfrm>
            <a:off x="7842428" y="1909099"/>
            <a:ext cx="1081178" cy="203050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6" name="正方形/長方形 45"/>
          <p:cNvSpPr/>
          <p:nvPr/>
        </p:nvSpPr>
        <p:spPr bwMode="auto">
          <a:xfrm>
            <a:off x="6091519" y="3858922"/>
            <a:ext cx="2837329" cy="26932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9" name="Line 8"/>
          <p:cNvSpPr>
            <a:spLocks noChangeShapeType="1"/>
          </p:cNvSpPr>
          <p:nvPr/>
        </p:nvSpPr>
        <p:spPr bwMode="auto">
          <a:xfrm>
            <a:off x="7455648" y="2373618"/>
            <a:ext cx="0" cy="1296988"/>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pPr algn="ctr"/>
            <a:endParaRPr lang="ja-JP" altLang="en-US">
              <a:solidFill>
                <a:srgbClr val="000000"/>
              </a:solidFill>
            </a:endParaRPr>
          </a:p>
        </p:txBody>
      </p:sp>
      <p:sp>
        <p:nvSpPr>
          <p:cNvPr id="50" name="Line 7"/>
          <p:cNvSpPr>
            <a:spLocks noChangeShapeType="1"/>
          </p:cNvSpPr>
          <p:nvPr/>
        </p:nvSpPr>
        <p:spPr bwMode="auto">
          <a:xfrm flipH="1" flipV="1">
            <a:off x="7234517" y="1411940"/>
            <a:ext cx="610821" cy="485024"/>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51" name="Line 9"/>
          <p:cNvSpPr>
            <a:spLocks noChangeShapeType="1"/>
          </p:cNvSpPr>
          <p:nvPr/>
        </p:nvSpPr>
        <p:spPr bwMode="auto">
          <a:xfrm flipV="1">
            <a:off x="6490262" y="2996417"/>
            <a:ext cx="388840" cy="85394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52" name="正方形/長方形 51"/>
          <p:cNvSpPr/>
          <p:nvPr/>
        </p:nvSpPr>
        <p:spPr>
          <a:xfrm>
            <a:off x="7488472" y="3262548"/>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55" name="正方形/長方形 54"/>
          <p:cNvSpPr/>
          <p:nvPr/>
        </p:nvSpPr>
        <p:spPr>
          <a:xfrm>
            <a:off x="7174523" y="895866"/>
            <a:ext cx="421910" cy="523220"/>
          </a:xfrm>
          <a:prstGeom prst="rect">
            <a:avLst/>
          </a:prstGeom>
        </p:spPr>
        <p:txBody>
          <a:bodyPr wrap="none">
            <a:spAutoFit/>
          </a:bodyPr>
          <a:lstStyle/>
          <a:p>
            <a:r>
              <a:rPr lang="en-US" altLang="ja-JP" b="1" i="1" dirty="0">
                <a:solidFill>
                  <a:srgbClr val="000000"/>
                </a:solidFill>
                <a:latin typeface="Bookman Old Style" pitchFamily="18" charset="0"/>
              </a:rPr>
              <a:t>F</a:t>
            </a:r>
            <a:endParaRPr lang="ja-JP" altLang="en-US" b="1" dirty="0"/>
          </a:p>
        </p:txBody>
      </p:sp>
      <p:sp>
        <p:nvSpPr>
          <p:cNvPr id="7" name="正方形/長方形 6"/>
          <p:cNvSpPr/>
          <p:nvPr/>
        </p:nvSpPr>
        <p:spPr>
          <a:xfrm>
            <a:off x="7921949" y="3255411"/>
            <a:ext cx="902811" cy="523220"/>
          </a:xfrm>
          <a:prstGeom prst="rect">
            <a:avLst/>
          </a:prstGeom>
        </p:spPr>
        <p:txBody>
          <a:bodyPr wrap="none">
            <a:spAutoFit/>
          </a:bodyPr>
          <a:lstStyle/>
          <a:p>
            <a:r>
              <a:rPr kumimoji="0" lang="ja-JP" altLang="en-US" dirty="0">
                <a:solidFill>
                  <a:srgbClr val="000000"/>
                </a:solidFill>
                <a:latin typeface="ＭＳ 明朝" panose="02020609040205080304" pitchFamily="17" charset="-128"/>
                <a:ea typeface="ＭＳ 明朝" panose="02020609040205080304" pitchFamily="17" charset="-128"/>
              </a:rPr>
              <a:t>重力</a:t>
            </a:r>
            <a:endParaRPr lang="ja-JP" altLang="en-US" dirty="0"/>
          </a:p>
        </p:txBody>
      </p:sp>
      <p:sp>
        <p:nvSpPr>
          <p:cNvPr id="8" name="正方形/長方形 7"/>
          <p:cNvSpPr/>
          <p:nvPr/>
        </p:nvSpPr>
        <p:spPr>
          <a:xfrm>
            <a:off x="6550442" y="2602894"/>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dirty="0"/>
          </a:p>
        </p:txBody>
      </p:sp>
      <p:sp>
        <p:nvSpPr>
          <p:cNvPr id="9" name="正方形/長方形 8"/>
          <p:cNvSpPr/>
          <p:nvPr/>
        </p:nvSpPr>
        <p:spPr>
          <a:xfrm>
            <a:off x="6699227" y="3308928"/>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sp>
        <p:nvSpPr>
          <p:cNvPr id="10" name="正方形/長方形 9"/>
          <p:cNvSpPr/>
          <p:nvPr/>
        </p:nvSpPr>
        <p:spPr>
          <a:xfrm>
            <a:off x="7013823" y="3794543"/>
            <a:ext cx="413896" cy="523220"/>
          </a:xfrm>
          <a:prstGeom prst="rect">
            <a:avLst/>
          </a:prstGeom>
        </p:spPr>
        <p:txBody>
          <a:bodyPr wrap="none">
            <a:spAutoFit/>
          </a:bodyPr>
          <a:lstStyle/>
          <a:p>
            <a:r>
              <a:rPr lang="en-US" altLang="ja-JP" i="1" dirty="0">
                <a:solidFill>
                  <a:srgbClr val="000000"/>
                </a:solidFill>
                <a:latin typeface="Bookman Old Style" pitchFamily="18" charset="0"/>
              </a:rPr>
              <a:t>d</a:t>
            </a:r>
            <a:endParaRPr lang="ja-JP" altLang="en-US" dirty="0"/>
          </a:p>
        </p:txBody>
      </p:sp>
      <p:sp>
        <p:nvSpPr>
          <p:cNvPr id="41" name="Rectangle 15">
            <a:extLst>
              <a:ext uri="{FF2B5EF4-FFF2-40B4-BE49-F238E27FC236}">
                <a16:creationId xmlns:a16="http://schemas.microsoft.com/office/drawing/2014/main" id="{94242F84-2AFA-4FA8-8F6A-6E56DEFCC840}"/>
              </a:ext>
            </a:extLst>
          </p:cNvPr>
          <p:cNvSpPr>
            <a:spLocks noChangeArrowheads="1"/>
          </p:cNvSpPr>
          <p:nvPr/>
        </p:nvSpPr>
        <p:spPr bwMode="auto">
          <a:xfrm>
            <a:off x="0" y="0"/>
            <a:ext cx="1795463" cy="523220"/>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rPr>
              <a:t>2.4kgw</a:t>
            </a:r>
          </a:p>
        </p:txBody>
      </p:sp>
      <p:sp>
        <p:nvSpPr>
          <p:cNvPr id="45" name="Rectangle 16">
            <a:extLst>
              <a:ext uri="{FF2B5EF4-FFF2-40B4-BE49-F238E27FC236}">
                <a16:creationId xmlns:a16="http://schemas.microsoft.com/office/drawing/2014/main" id="{E30178C1-D633-47B8-B0E8-D88079419CC3}"/>
              </a:ext>
            </a:extLst>
          </p:cNvPr>
          <p:cNvSpPr>
            <a:spLocks noChangeArrowheads="1"/>
          </p:cNvSpPr>
          <p:nvPr/>
        </p:nvSpPr>
        <p:spPr bwMode="auto">
          <a:xfrm>
            <a:off x="1800225" y="0"/>
            <a:ext cx="140652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l</a:t>
            </a:r>
            <a:r>
              <a:rPr lang="en-US" altLang="ja-JP" dirty="0">
                <a:solidFill>
                  <a:srgbClr val="000000"/>
                </a:solidFill>
                <a:latin typeface="Symbol" panose="05050102010706020507" pitchFamily="18" charset="2"/>
              </a:rPr>
              <a:t>=</a:t>
            </a:r>
            <a:r>
              <a:rPr lang="en-US" altLang="ja-JP" dirty="0">
                <a:solidFill>
                  <a:srgbClr val="000000"/>
                </a:solidFill>
              </a:rPr>
              <a:t>1.0m</a:t>
            </a:r>
          </a:p>
        </p:txBody>
      </p:sp>
      <p:sp>
        <p:nvSpPr>
          <p:cNvPr id="47" name="Rectangle 17">
            <a:extLst>
              <a:ext uri="{FF2B5EF4-FFF2-40B4-BE49-F238E27FC236}">
                <a16:creationId xmlns:a16="http://schemas.microsoft.com/office/drawing/2014/main" id="{4E1D50C1-D525-42C7-8EC4-3357A03F7008}"/>
              </a:ext>
            </a:extLst>
          </p:cNvPr>
          <p:cNvSpPr>
            <a:spLocks noChangeArrowheads="1"/>
          </p:cNvSpPr>
          <p:nvPr/>
        </p:nvSpPr>
        <p:spPr bwMode="auto">
          <a:xfrm>
            <a:off x="3240088" y="0"/>
            <a:ext cx="1293812"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Symbol" pitchFamily="18" charset="2"/>
              </a:rPr>
              <a:t>q</a:t>
            </a:r>
            <a:r>
              <a:rPr lang="en-US" altLang="ja-JP" dirty="0">
                <a:solidFill>
                  <a:srgbClr val="000000"/>
                </a:solidFill>
                <a:latin typeface="Symbol" pitchFamily="18" charset="2"/>
              </a:rPr>
              <a:t>=</a:t>
            </a:r>
            <a:r>
              <a:rPr lang="en-US" altLang="ja-JP" dirty="0">
                <a:solidFill>
                  <a:srgbClr val="000000"/>
                </a:solidFill>
              </a:rPr>
              <a:t>60°</a:t>
            </a:r>
          </a:p>
        </p:txBody>
      </p:sp>
      <p:sp>
        <p:nvSpPr>
          <p:cNvPr id="48" name="Rectangle 18">
            <a:extLst>
              <a:ext uri="{FF2B5EF4-FFF2-40B4-BE49-F238E27FC236}">
                <a16:creationId xmlns:a16="http://schemas.microsoft.com/office/drawing/2014/main" id="{65005568-807D-4728-B9A5-B638F1EA3E41}"/>
              </a:ext>
            </a:extLst>
          </p:cNvPr>
          <p:cNvSpPr>
            <a:spLocks noChangeArrowheads="1"/>
          </p:cNvSpPr>
          <p:nvPr/>
        </p:nvSpPr>
        <p:spPr bwMode="auto">
          <a:xfrm>
            <a:off x="4319588" y="0"/>
            <a:ext cx="141287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d</a:t>
            </a:r>
            <a:r>
              <a:rPr lang="en-US" altLang="ja-JP" dirty="0">
                <a:solidFill>
                  <a:srgbClr val="000000"/>
                </a:solidFill>
                <a:latin typeface="Symbol" panose="05050102010706020507" pitchFamily="18" charset="2"/>
              </a:rPr>
              <a:t>=</a:t>
            </a:r>
            <a:r>
              <a:rPr lang="en-US" altLang="ja-JP" dirty="0">
                <a:solidFill>
                  <a:srgbClr val="000000"/>
                </a:solidFill>
              </a:rPr>
              <a:t>30cm</a:t>
            </a:r>
          </a:p>
        </p:txBody>
      </p:sp>
      <p:sp>
        <p:nvSpPr>
          <p:cNvPr id="53" name="Line 7">
            <a:extLst>
              <a:ext uri="{FF2B5EF4-FFF2-40B4-BE49-F238E27FC236}">
                <a16:creationId xmlns:a16="http://schemas.microsoft.com/office/drawing/2014/main" id="{0460980F-AAFD-4172-AC4E-F883394F53EA}"/>
              </a:ext>
            </a:extLst>
          </p:cNvPr>
          <p:cNvSpPr>
            <a:spLocks noChangeShapeType="1"/>
          </p:cNvSpPr>
          <p:nvPr/>
        </p:nvSpPr>
        <p:spPr bwMode="auto">
          <a:xfrm flipV="1">
            <a:off x="777547" y="459253"/>
            <a:ext cx="1427769" cy="5492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4" name="Line 49">
            <a:extLst>
              <a:ext uri="{FF2B5EF4-FFF2-40B4-BE49-F238E27FC236}">
                <a16:creationId xmlns:a16="http://schemas.microsoft.com/office/drawing/2014/main" id="{783D2A0D-0112-408F-BE3E-6780C912461B}"/>
              </a:ext>
            </a:extLst>
          </p:cNvPr>
          <p:cNvSpPr>
            <a:spLocks noChangeShapeType="1"/>
          </p:cNvSpPr>
          <p:nvPr/>
        </p:nvSpPr>
        <p:spPr bwMode="auto">
          <a:xfrm flipH="1" flipV="1">
            <a:off x="1074655" y="549274"/>
            <a:ext cx="1288911" cy="54927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6" name="Line 7">
            <a:extLst>
              <a:ext uri="{FF2B5EF4-FFF2-40B4-BE49-F238E27FC236}">
                <a16:creationId xmlns:a16="http://schemas.microsoft.com/office/drawing/2014/main" id="{E1904BF9-7F7D-4067-97E9-88DAB7535B80}"/>
              </a:ext>
            </a:extLst>
          </p:cNvPr>
          <p:cNvSpPr>
            <a:spLocks noChangeShapeType="1"/>
          </p:cNvSpPr>
          <p:nvPr/>
        </p:nvSpPr>
        <p:spPr bwMode="auto">
          <a:xfrm flipV="1">
            <a:off x="853899" y="456592"/>
            <a:ext cx="2768675" cy="178698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7" name="Line 49">
            <a:extLst>
              <a:ext uri="{FF2B5EF4-FFF2-40B4-BE49-F238E27FC236}">
                <a16:creationId xmlns:a16="http://schemas.microsoft.com/office/drawing/2014/main" id="{4C28A909-3AB1-490B-A391-36B96F8BBAC0}"/>
              </a:ext>
            </a:extLst>
          </p:cNvPr>
          <p:cNvSpPr>
            <a:spLocks noChangeShapeType="1"/>
          </p:cNvSpPr>
          <p:nvPr/>
        </p:nvSpPr>
        <p:spPr bwMode="auto">
          <a:xfrm flipV="1">
            <a:off x="2439917" y="519113"/>
            <a:ext cx="2131751" cy="153718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14568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67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wipe(down)">
                                      <p:cBhvr>
                                        <p:cTn id="95" dur="500"/>
                                        <p:tgtEl>
                                          <p:spTgt spid="54"/>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41"/>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down)">
                                      <p:cBhvr>
                                        <p:cTn id="104" dur="500"/>
                                        <p:tgtEl>
                                          <p:spTgt spid="53"/>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5"/>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56"/>
                                        </p:tgtEl>
                                        <p:attrNameLst>
                                          <p:attrName>style.visibility</p:attrName>
                                        </p:attrNameLst>
                                      </p:cBhvr>
                                      <p:to>
                                        <p:strVal val="visible"/>
                                      </p:to>
                                    </p:set>
                                    <p:animEffect transition="in" filter="wipe(down)">
                                      <p:cBhvr>
                                        <p:cTn id="113" dur="500"/>
                                        <p:tgtEl>
                                          <p:spTgt spid="56"/>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47"/>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57"/>
                                        </p:tgtEl>
                                        <p:attrNameLst>
                                          <p:attrName>style.visibility</p:attrName>
                                        </p:attrNameLst>
                                      </p:cBhvr>
                                      <p:to>
                                        <p:strVal val="visible"/>
                                      </p:to>
                                    </p:set>
                                    <p:animEffect transition="in" filter="wipe(down)">
                                      <p:cBhvr>
                                        <p:cTn id="122" dur="500"/>
                                        <p:tgtEl>
                                          <p:spTgt spid="57"/>
                                        </p:tgtEl>
                                      </p:cBhvr>
                                    </p:animEffec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8"/>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1" nodeType="clickEffect">
                                  <p:stCondLst>
                                    <p:cond delay="0"/>
                                  </p:stCondLst>
                                  <p:childTnLst>
                                    <p:set>
                                      <p:cBhvr>
                                        <p:cTn id="130" dur="1" fill="hold">
                                          <p:stCondLst>
                                            <p:cond delay="0"/>
                                          </p:stCondLst>
                                        </p:cTn>
                                        <p:tgtEl>
                                          <p:spTgt spid="53"/>
                                        </p:tgtEl>
                                        <p:attrNameLst>
                                          <p:attrName>style.visibility</p:attrName>
                                        </p:attrNameLst>
                                      </p:cBhvr>
                                      <p:to>
                                        <p:strVal val="hidden"/>
                                      </p:to>
                                    </p:set>
                                  </p:childTnLst>
                                </p:cTn>
                              </p:par>
                              <p:par>
                                <p:cTn id="131" presetID="1" presetClass="exit" presetSubtype="0" fill="hold" grpId="1" nodeType="withEffect">
                                  <p:stCondLst>
                                    <p:cond delay="0"/>
                                  </p:stCondLst>
                                  <p:childTnLst>
                                    <p:set>
                                      <p:cBhvr>
                                        <p:cTn id="132" dur="1" fill="hold">
                                          <p:stCondLst>
                                            <p:cond delay="0"/>
                                          </p:stCondLst>
                                        </p:cTn>
                                        <p:tgtEl>
                                          <p:spTgt spid="54"/>
                                        </p:tgtEl>
                                        <p:attrNameLst>
                                          <p:attrName>style.visibility</p:attrName>
                                        </p:attrNameLst>
                                      </p:cBhvr>
                                      <p:to>
                                        <p:strVal val="hidden"/>
                                      </p:to>
                                    </p:set>
                                  </p:childTnLst>
                                </p:cTn>
                              </p:par>
                              <p:par>
                                <p:cTn id="133" presetID="1" presetClass="exit" presetSubtype="0" fill="hold" grpId="1" nodeType="withEffect">
                                  <p:stCondLst>
                                    <p:cond delay="0"/>
                                  </p:stCondLst>
                                  <p:childTnLst>
                                    <p:set>
                                      <p:cBhvr>
                                        <p:cTn id="134" dur="1" fill="hold">
                                          <p:stCondLst>
                                            <p:cond delay="0"/>
                                          </p:stCondLst>
                                        </p:cTn>
                                        <p:tgtEl>
                                          <p:spTgt spid="56"/>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66" grpId="0"/>
      <p:bldP spid="286743" grpId="0"/>
      <p:bldP spid="27" grpId="0"/>
      <p:bldP spid="3" grpId="0"/>
      <p:bldP spid="29" grpId="0"/>
      <p:bldP spid="30" grpId="0"/>
      <p:bldP spid="31" grpId="0"/>
      <p:bldP spid="33" grpId="0"/>
      <p:bldP spid="34" grpId="0"/>
      <p:bldP spid="35" grpId="0" animBg="1"/>
      <p:bldP spid="36" grpId="0" animBg="1"/>
      <p:bldP spid="37" grpId="0" animBg="1"/>
      <p:bldP spid="38" grpId="0" animBg="1"/>
      <p:bldP spid="39" grpId="0" animBg="1"/>
      <p:bldP spid="40" grpId="0" animBg="1"/>
      <p:bldP spid="4" grpId="0" animBg="1"/>
      <p:bldP spid="42" grpId="0" animBg="1"/>
      <p:bldP spid="43" grpId="0" animBg="1"/>
      <p:bldP spid="44" grpId="0" animBg="1"/>
      <p:bldP spid="46" grpId="0" animBg="1"/>
      <p:bldP spid="49" grpId="0" animBg="1"/>
      <p:bldP spid="50" grpId="0" animBg="1"/>
      <p:bldP spid="51" grpId="0" animBg="1"/>
      <p:bldP spid="52" grpId="0"/>
      <p:bldP spid="55" grpId="0"/>
      <p:bldP spid="7" grpId="0"/>
      <p:bldP spid="8" grpId="0"/>
      <p:bldP spid="9" grpId="0"/>
      <p:bldP spid="10" grpId="0"/>
      <p:bldP spid="41" grpId="0" animBg="1"/>
      <p:bldP spid="45" grpId="0" animBg="1"/>
      <p:bldP spid="47" grpId="0" animBg="1"/>
      <p:bldP spid="48" grpId="0" animBg="1"/>
      <p:bldP spid="53" grpId="0" animBg="1"/>
      <p:bldP spid="53" grpId="1" animBg="1"/>
      <p:bldP spid="54" grpId="0" animBg="1"/>
      <p:bldP spid="54" grpId="1" animBg="1"/>
      <p:bldP spid="56" grpId="0" animBg="1"/>
      <p:bldP spid="56" grpId="1" animBg="1"/>
      <p:bldP spid="57" grpId="0" animBg="1"/>
      <p:bldP spid="5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3" name="Rectangle 15"/>
          <p:cNvSpPr>
            <a:spLocks noChangeArrowheads="1"/>
          </p:cNvSpPr>
          <p:nvPr/>
        </p:nvSpPr>
        <p:spPr bwMode="auto">
          <a:xfrm>
            <a:off x="0" y="0"/>
            <a:ext cx="1795463" cy="523220"/>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rPr>
              <a:t>2.4kgw</a:t>
            </a:r>
          </a:p>
        </p:txBody>
      </p:sp>
      <p:sp>
        <p:nvSpPr>
          <p:cNvPr id="7184" name="Rectangle 16"/>
          <p:cNvSpPr>
            <a:spLocks noChangeArrowheads="1"/>
          </p:cNvSpPr>
          <p:nvPr/>
        </p:nvSpPr>
        <p:spPr bwMode="auto">
          <a:xfrm>
            <a:off x="1800225" y="0"/>
            <a:ext cx="140652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l</a:t>
            </a:r>
            <a:r>
              <a:rPr lang="en-US" altLang="ja-JP" dirty="0">
                <a:solidFill>
                  <a:srgbClr val="000000"/>
                </a:solidFill>
                <a:latin typeface="Symbol" panose="05050102010706020507" pitchFamily="18" charset="2"/>
              </a:rPr>
              <a:t>=</a:t>
            </a:r>
            <a:r>
              <a:rPr lang="en-US" altLang="ja-JP" dirty="0">
                <a:solidFill>
                  <a:srgbClr val="000000"/>
                </a:solidFill>
              </a:rPr>
              <a:t>1.0m</a:t>
            </a:r>
          </a:p>
        </p:txBody>
      </p:sp>
      <p:sp>
        <p:nvSpPr>
          <p:cNvPr id="7185" name="Rectangle 17"/>
          <p:cNvSpPr>
            <a:spLocks noChangeArrowheads="1"/>
          </p:cNvSpPr>
          <p:nvPr/>
        </p:nvSpPr>
        <p:spPr bwMode="auto">
          <a:xfrm>
            <a:off x="3240088" y="0"/>
            <a:ext cx="1293812"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Symbol" pitchFamily="18" charset="2"/>
              </a:rPr>
              <a:t>q</a:t>
            </a:r>
            <a:r>
              <a:rPr lang="en-US" altLang="ja-JP" dirty="0">
                <a:solidFill>
                  <a:srgbClr val="000000"/>
                </a:solidFill>
                <a:latin typeface="Symbol" pitchFamily="18" charset="2"/>
              </a:rPr>
              <a:t>=</a:t>
            </a:r>
            <a:r>
              <a:rPr lang="en-US" altLang="ja-JP" dirty="0">
                <a:solidFill>
                  <a:srgbClr val="000000"/>
                </a:solidFill>
              </a:rPr>
              <a:t>60°</a:t>
            </a:r>
          </a:p>
        </p:txBody>
      </p:sp>
      <p:sp>
        <p:nvSpPr>
          <p:cNvPr id="7186" name="Rectangle 18"/>
          <p:cNvSpPr>
            <a:spLocks noChangeArrowheads="1"/>
          </p:cNvSpPr>
          <p:nvPr/>
        </p:nvSpPr>
        <p:spPr bwMode="auto">
          <a:xfrm>
            <a:off x="4319588" y="0"/>
            <a:ext cx="141287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d</a:t>
            </a:r>
            <a:r>
              <a:rPr lang="en-US" altLang="ja-JP" dirty="0">
                <a:solidFill>
                  <a:srgbClr val="000000"/>
                </a:solidFill>
                <a:latin typeface="Symbol" panose="05050102010706020507" pitchFamily="18" charset="2"/>
              </a:rPr>
              <a:t>=</a:t>
            </a:r>
            <a:r>
              <a:rPr lang="en-US" altLang="ja-JP" dirty="0">
                <a:solidFill>
                  <a:srgbClr val="000000"/>
                </a:solidFill>
              </a:rPr>
              <a:t>30cm</a:t>
            </a:r>
          </a:p>
        </p:txBody>
      </p:sp>
      <p:sp>
        <p:nvSpPr>
          <p:cNvPr id="287763" name="Rectangle 19"/>
          <p:cNvSpPr>
            <a:spLocks noChangeArrowheads="1"/>
          </p:cNvSpPr>
          <p:nvPr/>
        </p:nvSpPr>
        <p:spPr bwMode="auto">
          <a:xfrm>
            <a:off x="20455" y="3428285"/>
            <a:ext cx="33214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重力によるトルク</a:t>
            </a:r>
            <a:r>
              <a:rPr lang="en-US" altLang="ja-JP" dirty="0">
                <a:solidFill>
                  <a:srgbClr val="000000"/>
                </a:solidFill>
                <a:latin typeface="Symbol" pitchFamily="18" charset="2"/>
              </a:rPr>
              <a:t>=</a:t>
            </a:r>
            <a:endParaRPr kumimoji="0" lang="ja-JP" altLang="en-US" dirty="0">
              <a:solidFill>
                <a:srgbClr val="000000"/>
              </a:solidFill>
              <a:latin typeface="ＭＳ 明朝" panose="02020609040205080304" pitchFamily="17" charset="-128"/>
              <a:ea typeface="ＭＳ 明朝" panose="02020609040205080304" pitchFamily="17" charset="-128"/>
            </a:endParaRPr>
          </a:p>
        </p:txBody>
      </p:sp>
      <p:sp>
        <p:nvSpPr>
          <p:cNvPr id="287766" name="Rectangle 22"/>
          <p:cNvSpPr>
            <a:spLocks noChangeArrowheads="1"/>
          </p:cNvSpPr>
          <p:nvPr/>
        </p:nvSpPr>
        <p:spPr bwMode="auto">
          <a:xfrm>
            <a:off x="3288090" y="2875275"/>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W</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287779" name="Rectangle 35"/>
          <p:cNvSpPr>
            <a:spLocks noChangeArrowheads="1"/>
          </p:cNvSpPr>
          <p:nvPr/>
        </p:nvSpPr>
        <p:spPr bwMode="auto">
          <a:xfrm>
            <a:off x="-47932" y="403408"/>
            <a:ext cx="603772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ts val="0"/>
              </a:spcBef>
            </a:pPr>
            <a:r>
              <a:rPr kumimoji="0" lang="ja-JP" altLang="en-US" dirty="0">
                <a:solidFill>
                  <a:srgbClr val="000000"/>
                </a:solidFill>
                <a:latin typeface="ＭＳ 明朝" panose="02020609040205080304" pitchFamily="17" charset="-128"/>
                <a:ea typeface="ＭＳ 明朝" panose="02020609040205080304" pitchFamily="17" charset="-128"/>
              </a:rPr>
              <a:t>まず、トルクの釣合いの式を使って</a:t>
            </a:r>
            <a:endParaRPr kumimoji="0" lang="en-US" altLang="ja-JP" dirty="0">
              <a:solidFill>
                <a:srgbClr val="000000"/>
              </a:solidFill>
              <a:latin typeface="ＭＳ 明朝" panose="02020609040205080304" pitchFamily="17" charset="-128"/>
              <a:ea typeface="ＭＳ 明朝" panose="02020609040205080304" pitchFamily="17" charset="-128"/>
            </a:endParaRPr>
          </a:p>
          <a:p>
            <a:pPr eaLnBrk="1" hangingPunct="1">
              <a:spcBef>
                <a:spcPts val="0"/>
              </a:spcBef>
            </a:pPr>
            <a:r>
              <a:rPr kumimoji="0" lang="en-US" altLang="ja-JP" i="1" dirty="0">
                <a:solidFill>
                  <a:srgbClr val="000000"/>
                </a:solidFill>
                <a:latin typeface="Bookman Old Style" panose="02050604050505020204" pitchFamily="18" charset="0"/>
                <a:ea typeface="ＭＳ 明朝" panose="02020609040205080304" pitchFamily="17" charset="-128"/>
              </a:rPr>
              <a:t>F</a:t>
            </a:r>
            <a:r>
              <a:rPr kumimoji="0" lang="ja-JP" altLang="en-US" dirty="0">
                <a:solidFill>
                  <a:srgbClr val="000000"/>
                </a:solidFill>
                <a:latin typeface="ＭＳ 明朝" panose="02020609040205080304" pitchFamily="17" charset="-128"/>
                <a:ea typeface="ＭＳ 明朝" panose="02020609040205080304" pitchFamily="17" charset="-128"/>
              </a:rPr>
              <a:t>を求める。</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287786" name="Rectangle 42"/>
          <p:cNvSpPr>
            <a:spLocks noChangeArrowheads="1"/>
          </p:cNvSpPr>
          <p:nvPr/>
        </p:nvSpPr>
        <p:spPr bwMode="auto">
          <a:xfrm>
            <a:off x="3395667" y="2876955"/>
            <a:ext cx="258183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64" name="Rectangle 35"/>
          <p:cNvSpPr>
            <a:spLocks noChangeArrowheads="1"/>
          </p:cNvSpPr>
          <p:nvPr/>
        </p:nvSpPr>
        <p:spPr bwMode="auto">
          <a:xfrm>
            <a:off x="2000858" y="814900"/>
            <a:ext cx="396688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棒の下端を支点とする。</a:t>
            </a:r>
          </a:p>
        </p:txBody>
      </p:sp>
      <p:sp>
        <p:nvSpPr>
          <p:cNvPr id="65" name="Rectangle 6"/>
          <p:cNvSpPr>
            <a:spLocks noChangeArrowheads="1"/>
          </p:cNvSpPr>
          <p:nvPr/>
        </p:nvSpPr>
        <p:spPr bwMode="auto">
          <a:xfrm rot="2009633">
            <a:off x="7395344" y="748919"/>
            <a:ext cx="73324" cy="3370472"/>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66" name="正方形/長方形 65"/>
          <p:cNvSpPr/>
          <p:nvPr/>
        </p:nvSpPr>
        <p:spPr bwMode="auto">
          <a:xfrm>
            <a:off x="6104967" y="739588"/>
            <a:ext cx="372542" cy="3186570"/>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7" name="正方形/長方形 66"/>
          <p:cNvSpPr/>
          <p:nvPr/>
        </p:nvSpPr>
        <p:spPr bwMode="auto">
          <a:xfrm>
            <a:off x="7842428" y="1909099"/>
            <a:ext cx="1081178" cy="203050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9" name="正方形/長方形 68"/>
          <p:cNvSpPr/>
          <p:nvPr/>
        </p:nvSpPr>
        <p:spPr bwMode="auto">
          <a:xfrm>
            <a:off x="6091519" y="3858922"/>
            <a:ext cx="2837329" cy="26932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2" name="Line 8"/>
          <p:cNvSpPr>
            <a:spLocks noChangeShapeType="1"/>
          </p:cNvSpPr>
          <p:nvPr/>
        </p:nvSpPr>
        <p:spPr bwMode="auto">
          <a:xfrm>
            <a:off x="7455648" y="2373618"/>
            <a:ext cx="0" cy="1296988"/>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pPr algn="ctr"/>
            <a:endParaRPr lang="ja-JP" altLang="en-US">
              <a:solidFill>
                <a:srgbClr val="000000"/>
              </a:solidFill>
            </a:endParaRPr>
          </a:p>
        </p:txBody>
      </p:sp>
      <p:sp>
        <p:nvSpPr>
          <p:cNvPr id="73" name="Rectangle 35"/>
          <p:cNvSpPr>
            <a:spLocks noChangeArrowheads="1"/>
          </p:cNvSpPr>
          <p:nvPr/>
        </p:nvSpPr>
        <p:spPr bwMode="auto">
          <a:xfrm>
            <a:off x="-39414" y="1235404"/>
            <a:ext cx="60108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は支点に働くのでトルクは</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74" name="Rectangle 19"/>
          <p:cNvSpPr>
            <a:spLocks noChangeArrowheads="1"/>
          </p:cNvSpPr>
          <p:nvPr/>
        </p:nvSpPr>
        <p:spPr bwMode="auto">
          <a:xfrm>
            <a:off x="-359" y="2285644"/>
            <a:ext cx="3563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重心と</a:t>
            </a:r>
            <a:r>
              <a:rPr kumimoji="0" lang="ja-JP" altLang="en-US" dirty="0">
                <a:solidFill>
                  <a:srgbClr val="000000"/>
                </a:solidFill>
                <a:latin typeface="ＭＳ 明朝" panose="02020609040205080304" pitchFamily="17" charset="-128"/>
                <a:ea typeface="ＭＳ 明朝" panose="02020609040205080304" pitchFamily="17" charset="-128"/>
                <a:cs typeface="Times New Roman" panose="02020603050405020304" pitchFamily="18" charset="0"/>
              </a:rPr>
              <a:t>支点</a:t>
            </a:r>
            <a:r>
              <a:rPr kumimoji="0" lang="ja-JP" altLang="en-US">
                <a:solidFill>
                  <a:srgbClr val="000000"/>
                </a:solidFill>
                <a:latin typeface="ＭＳ 明朝" panose="02020609040205080304" pitchFamily="17" charset="-128"/>
                <a:ea typeface="ＭＳ 明朝" panose="02020609040205080304" pitchFamily="17" charset="-128"/>
              </a:rPr>
              <a:t>の距離</a:t>
            </a:r>
            <a:r>
              <a:rPr kumimoji="0" lang="en-US" altLang="ja-JP" i="1">
                <a:solidFill>
                  <a:srgbClr val="000000"/>
                </a:solidFill>
                <a:latin typeface="Bookman Old Style" panose="02050604050505020204" pitchFamily="18" charset="0"/>
                <a:ea typeface="ＭＳ 明朝" panose="02020609040205080304" pitchFamily="17" charset="-128"/>
              </a:rPr>
              <a:t>r </a:t>
            </a:r>
            <a:r>
              <a:rPr lang="en-US" altLang="ja-JP" dirty="0">
                <a:solidFill>
                  <a:srgbClr val="000000"/>
                </a:solidFill>
                <a:latin typeface="Symbol" pitchFamily="18" charset="2"/>
              </a:rPr>
              <a:t>=</a:t>
            </a:r>
            <a:endParaRPr lang="ja-JP" altLang="en-US" dirty="0"/>
          </a:p>
        </p:txBody>
      </p:sp>
      <p:sp>
        <p:nvSpPr>
          <p:cNvPr id="75" name="Rectangle 22"/>
          <p:cNvSpPr>
            <a:spLocks noChangeArrowheads="1"/>
          </p:cNvSpPr>
          <p:nvPr/>
        </p:nvSpPr>
        <p:spPr bwMode="auto">
          <a:xfrm>
            <a:off x="3487098" y="2310858"/>
            <a:ext cx="7617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l </a:t>
            </a:r>
            <a:r>
              <a:rPr lang="en-US" altLang="ja-JP" dirty="0">
                <a:solidFill>
                  <a:srgbClr val="000000"/>
                </a:solidFill>
                <a:latin typeface="Symbol" pitchFamily="18" charset="2"/>
              </a:rPr>
              <a:t>/</a:t>
            </a:r>
            <a:r>
              <a:rPr lang="en-US" altLang="ja-JP" i="1" dirty="0">
                <a:solidFill>
                  <a:srgbClr val="000000"/>
                </a:solidFill>
                <a:latin typeface="Symbol" pitchFamily="18" charset="2"/>
              </a:rPr>
              <a:t> </a:t>
            </a:r>
            <a:r>
              <a:rPr lang="en-US" altLang="ja-JP"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sp>
        <p:nvSpPr>
          <p:cNvPr id="3" name="正方形/長方形 2"/>
          <p:cNvSpPr/>
          <p:nvPr/>
        </p:nvSpPr>
        <p:spPr>
          <a:xfrm>
            <a:off x="4125135" y="2302221"/>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78" name="Rectangle 42"/>
          <p:cNvSpPr>
            <a:spLocks noChangeArrowheads="1"/>
          </p:cNvSpPr>
          <p:nvPr/>
        </p:nvSpPr>
        <p:spPr bwMode="auto">
          <a:xfrm>
            <a:off x="3509324" y="2325985"/>
            <a:ext cx="220531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9" name="Rectangle 22"/>
          <p:cNvSpPr>
            <a:spLocks noChangeArrowheads="1"/>
          </p:cNvSpPr>
          <p:nvPr/>
        </p:nvSpPr>
        <p:spPr bwMode="auto">
          <a:xfrm>
            <a:off x="4441840" y="2337752"/>
            <a:ext cx="10919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cs typeface="Times New Roman" panose="02020603050405020304" pitchFamily="18" charset="0"/>
              </a:rPr>
              <a:t>0.50m</a:t>
            </a:r>
            <a:endParaRPr lang="en-US" altLang="ja-JP" i="1" dirty="0">
              <a:solidFill>
                <a:srgbClr val="000000"/>
              </a:solidFill>
              <a:latin typeface="Bookman Old Style" pitchFamily="18" charset="0"/>
            </a:endParaRPr>
          </a:p>
        </p:txBody>
      </p:sp>
      <p:sp>
        <p:nvSpPr>
          <p:cNvPr id="80" name="Rectangle 19"/>
          <p:cNvSpPr>
            <a:spLocks noChangeArrowheads="1"/>
          </p:cNvSpPr>
          <p:nvPr/>
        </p:nvSpPr>
        <p:spPr bwMode="auto">
          <a:xfrm>
            <a:off x="20455" y="2850061"/>
            <a:ext cx="3563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重力の垂直成分</a:t>
            </a:r>
            <a:r>
              <a:rPr lang="en-US" altLang="ja-JP" i="1" dirty="0">
                <a:solidFill>
                  <a:srgbClr val="000000"/>
                </a:solidFill>
                <a:latin typeface="Bookman Old Style" pitchFamily="18" charset="0"/>
              </a:rPr>
              <a:t>W</a:t>
            </a:r>
            <a:r>
              <a:rPr lang="ja-JP" altLang="en-US" baseline="-25000" dirty="0">
                <a:solidFill>
                  <a:srgbClr val="000000"/>
                </a:solidFill>
                <a:latin typeface="Bookman Old Style" pitchFamily="18" charset="0"/>
              </a:rPr>
              <a:t>⊥</a:t>
            </a:r>
            <a:r>
              <a:rPr lang="en-US" altLang="ja-JP" dirty="0">
                <a:solidFill>
                  <a:srgbClr val="000000"/>
                </a:solidFill>
                <a:latin typeface="Symbol" pitchFamily="18" charset="2"/>
              </a:rPr>
              <a:t>=</a:t>
            </a:r>
            <a:endParaRPr lang="en-US" altLang="ja-JP" baseline="-25000" dirty="0">
              <a:solidFill>
                <a:srgbClr val="000000"/>
              </a:solidFill>
              <a:latin typeface="ＭＳ 明朝" panose="02020609040205080304" pitchFamily="17" charset="-128"/>
              <a:ea typeface="ＭＳ 明朝" panose="02020609040205080304" pitchFamily="17" charset="-128"/>
            </a:endParaRPr>
          </a:p>
        </p:txBody>
      </p:sp>
      <p:sp>
        <p:nvSpPr>
          <p:cNvPr id="81" name="正方形/長方形 80"/>
          <p:cNvSpPr/>
          <p:nvPr/>
        </p:nvSpPr>
        <p:spPr>
          <a:xfrm>
            <a:off x="4374549" y="2866638"/>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82" name="Rectangle 15"/>
          <p:cNvSpPr>
            <a:spLocks noChangeArrowheads="1"/>
          </p:cNvSpPr>
          <p:nvPr/>
        </p:nvSpPr>
        <p:spPr bwMode="auto">
          <a:xfrm>
            <a:off x="4673136" y="2858093"/>
            <a:ext cx="1532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1.2kgw</a:t>
            </a:r>
          </a:p>
        </p:txBody>
      </p:sp>
      <p:sp>
        <p:nvSpPr>
          <p:cNvPr id="91" name="Rectangle 15"/>
          <p:cNvSpPr>
            <a:spLocks noChangeArrowheads="1"/>
          </p:cNvSpPr>
          <p:nvPr/>
        </p:nvSpPr>
        <p:spPr bwMode="auto">
          <a:xfrm>
            <a:off x="4148702" y="3436317"/>
            <a:ext cx="18825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0.60kgw</a:t>
            </a:r>
            <a:r>
              <a:rPr lang="ja-JP" altLang="en-US" dirty="0">
                <a:solidFill>
                  <a:srgbClr val="000000"/>
                </a:solidFill>
              </a:rPr>
              <a:t> </a:t>
            </a:r>
            <a:r>
              <a:rPr lang="en-US" altLang="ja-JP" dirty="0">
                <a:solidFill>
                  <a:srgbClr val="000000"/>
                </a:solidFill>
              </a:rPr>
              <a:t>m</a:t>
            </a:r>
          </a:p>
        </p:txBody>
      </p:sp>
      <p:sp>
        <p:nvSpPr>
          <p:cNvPr id="92" name="Rectangle 43"/>
          <p:cNvSpPr>
            <a:spLocks noChangeArrowheads="1"/>
          </p:cNvSpPr>
          <p:nvPr/>
        </p:nvSpPr>
        <p:spPr bwMode="auto">
          <a:xfrm>
            <a:off x="3687021" y="4004548"/>
            <a:ext cx="101301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93" name="Rectangle 19"/>
          <p:cNvSpPr>
            <a:spLocks noChangeArrowheads="1"/>
          </p:cNvSpPr>
          <p:nvPr/>
        </p:nvSpPr>
        <p:spPr bwMode="auto">
          <a:xfrm>
            <a:off x="3718397" y="3979614"/>
            <a:ext cx="173467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時計</a:t>
            </a:r>
          </a:p>
        </p:txBody>
      </p:sp>
      <p:sp>
        <p:nvSpPr>
          <p:cNvPr id="94" name="Rectangle 35"/>
          <p:cNvSpPr>
            <a:spLocks noChangeArrowheads="1"/>
          </p:cNvSpPr>
          <p:nvPr/>
        </p:nvSpPr>
        <p:spPr bwMode="auto">
          <a:xfrm>
            <a:off x="-60821" y="5077580"/>
            <a:ext cx="45988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F</a:t>
            </a:r>
            <a:r>
              <a:rPr kumimoji="0" lang="ja-JP" altLang="en-US" dirty="0">
                <a:solidFill>
                  <a:srgbClr val="000000"/>
                </a:solidFill>
                <a:latin typeface="ＭＳ 明朝" panose="02020609040205080304" pitchFamily="17" charset="-128"/>
                <a:ea typeface="ＭＳ 明朝" panose="02020609040205080304" pitchFamily="17" charset="-128"/>
              </a:rPr>
              <a:t>の作用点と支点の距離</a:t>
            </a:r>
            <a:r>
              <a:rPr kumimoji="0" lang="en-US" altLang="ja-JP" i="1" dirty="0" err="1">
                <a:solidFill>
                  <a:srgbClr val="000000"/>
                </a:solidFill>
                <a:latin typeface="Bookman Old Style" panose="02050604050505020204" pitchFamily="18" charset="0"/>
                <a:ea typeface="ＭＳ 明朝" panose="02020609040205080304" pitchFamily="17" charset="-128"/>
              </a:rPr>
              <a:t>r</a:t>
            </a:r>
            <a:r>
              <a:rPr kumimoji="0" lang="en-US" altLang="ja-JP" i="1" baseline="-25000" dirty="0" err="1">
                <a:solidFill>
                  <a:srgbClr val="000000"/>
                </a:solidFill>
                <a:latin typeface="Bookman Old Style" panose="02050604050505020204" pitchFamily="18" charset="0"/>
                <a:ea typeface="ＭＳ 明朝" panose="02020609040205080304" pitchFamily="17" charset="-128"/>
              </a:rPr>
              <a:t>F</a:t>
            </a:r>
            <a:r>
              <a:rPr lang="en-US" altLang="ja-JP" dirty="0">
                <a:solidFill>
                  <a:srgbClr val="000000"/>
                </a:solidFill>
                <a:latin typeface="Symbol" pitchFamily="18" charset="2"/>
              </a:rPr>
              <a:t>=</a:t>
            </a:r>
            <a:endParaRPr kumimoji="0" lang="ja-JP" altLang="en-US" baseline="-25000" dirty="0">
              <a:solidFill>
                <a:srgbClr val="000000"/>
              </a:solidFill>
              <a:ea typeface="ＭＳ 明朝" panose="02020609040205080304" pitchFamily="17" charset="-128"/>
              <a:cs typeface="Times New Roman" panose="02020603050405020304" pitchFamily="18" charset="0"/>
            </a:endParaRPr>
          </a:p>
        </p:txBody>
      </p:sp>
      <p:sp>
        <p:nvSpPr>
          <p:cNvPr id="4" name="正方形/長方形 3"/>
          <p:cNvSpPr/>
          <p:nvPr/>
        </p:nvSpPr>
        <p:spPr>
          <a:xfrm>
            <a:off x="3127595" y="3444582"/>
            <a:ext cx="912429"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lang="en-US" altLang="ja-JP" i="1" dirty="0" err="1">
                <a:solidFill>
                  <a:srgbClr val="000000"/>
                </a:solidFill>
                <a:latin typeface="Bookman Old Style" pitchFamily="18" charset="0"/>
              </a:rPr>
              <a:t>W</a:t>
            </a:r>
            <a:r>
              <a:rPr lang="ja-JP" altLang="en-US" baseline="-25000" dirty="0">
                <a:solidFill>
                  <a:srgbClr val="000000"/>
                </a:solidFill>
                <a:latin typeface="Bookman Old Style" pitchFamily="18" charset="0"/>
              </a:rPr>
              <a:t>⊥</a:t>
            </a:r>
            <a:endParaRPr lang="ja-JP" altLang="en-US" dirty="0"/>
          </a:p>
        </p:txBody>
      </p:sp>
      <p:sp>
        <p:nvSpPr>
          <p:cNvPr id="100" name="Rectangle 42"/>
          <p:cNvSpPr>
            <a:spLocks noChangeArrowheads="1"/>
          </p:cNvSpPr>
          <p:nvPr/>
        </p:nvSpPr>
        <p:spPr bwMode="auto">
          <a:xfrm>
            <a:off x="3140173" y="3441731"/>
            <a:ext cx="283732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1" name="Rectangle 22"/>
          <p:cNvSpPr>
            <a:spLocks noChangeArrowheads="1"/>
          </p:cNvSpPr>
          <p:nvPr/>
        </p:nvSpPr>
        <p:spPr bwMode="auto">
          <a:xfrm>
            <a:off x="4403601" y="5106062"/>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d </a:t>
            </a:r>
            <a:r>
              <a:rPr lang="en-US" altLang="ja-JP" dirty="0">
                <a:solidFill>
                  <a:srgbClr val="000000"/>
                </a:solidFill>
                <a:latin typeface="Symbol" pitchFamily="18" charset="2"/>
              </a:rPr>
              <a:t>/</a:t>
            </a:r>
            <a:r>
              <a:rPr lang="en-US" altLang="ja-JP" i="1" dirty="0">
                <a:solidFill>
                  <a:srgbClr val="000000"/>
                </a:solidFill>
                <a:latin typeface="Symbol" pitchFamily="18" charset="2"/>
              </a:rPr>
              <a:t> </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02" name="Rectangle 42"/>
          <p:cNvSpPr>
            <a:spLocks noChangeArrowheads="1"/>
          </p:cNvSpPr>
          <p:nvPr/>
        </p:nvSpPr>
        <p:spPr bwMode="auto">
          <a:xfrm>
            <a:off x="4403601" y="5121189"/>
            <a:ext cx="309282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3" name="正方形/長方形 102"/>
          <p:cNvSpPr/>
          <p:nvPr/>
        </p:nvSpPr>
        <p:spPr>
          <a:xfrm>
            <a:off x="5745554" y="5137766"/>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04" name="Rectangle 15"/>
          <p:cNvSpPr>
            <a:spLocks noChangeArrowheads="1"/>
          </p:cNvSpPr>
          <p:nvPr/>
        </p:nvSpPr>
        <p:spPr bwMode="auto">
          <a:xfrm>
            <a:off x="6144715" y="5115774"/>
            <a:ext cx="12441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0.60m</a:t>
            </a:r>
          </a:p>
        </p:txBody>
      </p:sp>
      <p:sp>
        <p:nvSpPr>
          <p:cNvPr id="105" name="Rectangle 19"/>
          <p:cNvSpPr>
            <a:spLocks noChangeArrowheads="1"/>
          </p:cNvSpPr>
          <p:nvPr/>
        </p:nvSpPr>
        <p:spPr bwMode="auto">
          <a:xfrm>
            <a:off x="-20913" y="5697426"/>
            <a:ext cx="30659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F</a:t>
            </a:r>
            <a:r>
              <a:rPr kumimoji="0" lang="ja-JP" altLang="en-US" dirty="0">
                <a:solidFill>
                  <a:srgbClr val="000000"/>
                </a:solidFill>
                <a:latin typeface="ＭＳ 明朝" panose="02020609040205080304" pitchFamily="17" charset="-128"/>
                <a:ea typeface="ＭＳ 明朝" panose="02020609040205080304" pitchFamily="17" charset="-128"/>
              </a:rPr>
              <a:t>によるトルク</a:t>
            </a:r>
            <a:r>
              <a:rPr lang="en-US" altLang="ja-JP" dirty="0">
                <a:solidFill>
                  <a:srgbClr val="000000"/>
                </a:solidFill>
                <a:latin typeface="Symbol" pitchFamily="18" charset="2"/>
              </a:rPr>
              <a:t>=</a:t>
            </a:r>
            <a:endParaRPr kumimoji="0" lang="ja-JP" altLang="en-US" dirty="0">
              <a:solidFill>
                <a:srgbClr val="000000"/>
              </a:solidFill>
              <a:latin typeface="ＭＳ 明朝" panose="02020609040205080304" pitchFamily="17" charset="-128"/>
              <a:ea typeface="ＭＳ 明朝" panose="02020609040205080304" pitchFamily="17" charset="-128"/>
            </a:endParaRPr>
          </a:p>
        </p:txBody>
      </p:sp>
      <p:sp>
        <p:nvSpPr>
          <p:cNvPr id="107" name="Rectangle 43"/>
          <p:cNvSpPr>
            <a:spLocks noChangeArrowheads="1"/>
          </p:cNvSpPr>
          <p:nvPr/>
        </p:nvSpPr>
        <p:spPr bwMode="auto">
          <a:xfrm>
            <a:off x="3901147" y="5682018"/>
            <a:ext cx="13491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8" name="Rectangle 19"/>
          <p:cNvSpPr>
            <a:spLocks noChangeArrowheads="1"/>
          </p:cNvSpPr>
          <p:nvPr/>
        </p:nvSpPr>
        <p:spPr bwMode="auto">
          <a:xfrm>
            <a:off x="3932522" y="5697425"/>
            <a:ext cx="13581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反時計</a:t>
            </a:r>
          </a:p>
        </p:txBody>
      </p:sp>
      <p:sp>
        <p:nvSpPr>
          <p:cNvPr id="109" name="正方形/長方形 108"/>
          <p:cNvSpPr/>
          <p:nvPr/>
        </p:nvSpPr>
        <p:spPr>
          <a:xfrm>
            <a:off x="2655922" y="5686829"/>
            <a:ext cx="792205"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kumimoji="0" lang="en-US" altLang="ja-JP" i="1" baseline="-25000" dirty="0" err="1">
                <a:solidFill>
                  <a:srgbClr val="000000"/>
                </a:solidFill>
                <a:latin typeface="Bookman Old Style" panose="02050604050505020204" pitchFamily="18" charset="0"/>
                <a:ea typeface="ＭＳ 明朝" panose="02020609040205080304" pitchFamily="17" charset="-128"/>
              </a:rPr>
              <a:t>F</a:t>
            </a:r>
            <a:r>
              <a:rPr kumimoji="0" lang="en-US" altLang="ja-JP" b="1" i="1" baseline="-25000" dirty="0">
                <a:solidFill>
                  <a:srgbClr val="000000"/>
                </a:solidFill>
                <a:latin typeface="Bookman Old Style" panose="02050604050505020204" pitchFamily="18" charset="0"/>
                <a:ea typeface="ＭＳ 明朝" panose="02020609040205080304" pitchFamily="17" charset="-128"/>
              </a:rPr>
              <a:t> </a:t>
            </a:r>
            <a:r>
              <a:rPr lang="en-US" altLang="ja-JP" i="1" dirty="0">
                <a:solidFill>
                  <a:srgbClr val="000000"/>
                </a:solidFill>
                <a:latin typeface="Bookman Old Style" pitchFamily="18" charset="0"/>
              </a:rPr>
              <a:t>F</a:t>
            </a:r>
            <a:endParaRPr lang="ja-JP" altLang="en-US" dirty="0"/>
          </a:p>
        </p:txBody>
      </p:sp>
      <p:sp>
        <p:nvSpPr>
          <p:cNvPr id="110" name="Rectangle 42"/>
          <p:cNvSpPr>
            <a:spLocks noChangeArrowheads="1"/>
          </p:cNvSpPr>
          <p:nvPr/>
        </p:nvSpPr>
        <p:spPr bwMode="auto">
          <a:xfrm>
            <a:off x="2655051" y="5697425"/>
            <a:ext cx="1089211"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5" name="正方形/長方形 4"/>
          <p:cNvSpPr/>
          <p:nvPr/>
        </p:nvSpPr>
        <p:spPr>
          <a:xfrm>
            <a:off x="4719086" y="4008705"/>
            <a:ext cx="902811" cy="523220"/>
          </a:xfrm>
          <a:prstGeom prst="rect">
            <a:avLst/>
          </a:prstGeom>
        </p:spPr>
        <p:txBody>
          <a:bodyPr wrap="none">
            <a:spAutoFit/>
          </a:bodyPr>
          <a:lstStyle/>
          <a:p>
            <a:pPr lvl="0"/>
            <a:r>
              <a:rPr kumimoji="0" lang="ja-JP" altLang="en-US" dirty="0">
                <a:solidFill>
                  <a:srgbClr val="000000"/>
                </a:solidFill>
                <a:latin typeface="ＭＳ 明朝" panose="02020609040205080304" pitchFamily="17" charset="-128"/>
                <a:ea typeface="ＭＳ 明朝" panose="02020609040205080304" pitchFamily="17" charset="-128"/>
              </a:rPr>
              <a:t>回り</a:t>
            </a:r>
          </a:p>
        </p:txBody>
      </p:sp>
      <p:sp>
        <p:nvSpPr>
          <p:cNvPr id="112" name="正方形/長方形 111"/>
          <p:cNvSpPr/>
          <p:nvPr/>
        </p:nvSpPr>
        <p:spPr>
          <a:xfrm>
            <a:off x="5282835" y="5686176"/>
            <a:ext cx="902811" cy="523220"/>
          </a:xfrm>
          <a:prstGeom prst="rect">
            <a:avLst/>
          </a:prstGeom>
        </p:spPr>
        <p:txBody>
          <a:bodyPr wrap="none">
            <a:spAutoFit/>
          </a:bodyPr>
          <a:lstStyle/>
          <a:p>
            <a:pPr lvl="0"/>
            <a:r>
              <a:rPr kumimoji="0" lang="ja-JP" altLang="en-US" dirty="0">
                <a:solidFill>
                  <a:srgbClr val="000000"/>
                </a:solidFill>
                <a:latin typeface="ＭＳ 明朝" panose="02020609040205080304" pitchFamily="17" charset="-128"/>
                <a:ea typeface="ＭＳ 明朝" panose="02020609040205080304" pitchFamily="17" charset="-128"/>
              </a:rPr>
              <a:t>回り</a:t>
            </a:r>
          </a:p>
        </p:txBody>
      </p:sp>
      <p:sp>
        <p:nvSpPr>
          <p:cNvPr id="113" name="正方形/長方形 112"/>
          <p:cNvSpPr/>
          <p:nvPr/>
        </p:nvSpPr>
        <p:spPr>
          <a:xfrm>
            <a:off x="3850113" y="3417967"/>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14" name="Rectangle 19"/>
          <p:cNvSpPr>
            <a:spLocks noChangeArrowheads="1"/>
          </p:cNvSpPr>
          <p:nvPr/>
        </p:nvSpPr>
        <p:spPr bwMode="auto">
          <a:xfrm>
            <a:off x="6189" y="6189295"/>
            <a:ext cx="30659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トルクの釣合い</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15" name="正方形/長方形 114"/>
          <p:cNvSpPr/>
          <p:nvPr/>
        </p:nvSpPr>
        <p:spPr>
          <a:xfrm>
            <a:off x="2804047" y="6232487"/>
            <a:ext cx="912429"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lang="en-US" altLang="ja-JP" i="1" dirty="0" err="1">
                <a:solidFill>
                  <a:srgbClr val="000000"/>
                </a:solidFill>
                <a:latin typeface="Bookman Old Style" pitchFamily="18" charset="0"/>
              </a:rPr>
              <a:t>W</a:t>
            </a:r>
            <a:r>
              <a:rPr lang="ja-JP" altLang="en-US" baseline="-25000" dirty="0">
                <a:solidFill>
                  <a:srgbClr val="000000"/>
                </a:solidFill>
                <a:latin typeface="Bookman Old Style" pitchFamily="18" charset="0"/>
              </a:rPr>
              <a:t>⊥</a:t>
            </a:r>
            <a:endParaRPr lang="ja-JP" altLang="en-US" dirty="0"/>
          </a:p>
        </p:txBody>
      </p:sp>
      <p:sp>
        <p:nvSpPr>
          <p:cNvPr id="116" name="正方形/長方形 115"/>
          <p:cNvSpPr/>
          <p:nvPr/>
        </p:nvSpPr>
        <p:spPr>
          <a:xfrm>
            <a:off x="3839471" y="6205592"/>
            <a:ext cx="792205"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kumimoji="0" lang="en-US" altLang="ja-JP" i="1" baseline="-25000" dirty="0" err="1">
                <a:solidFill>
                  <a:srgbClr val="000000"/>
                </a:solidFill>
                <a:latin typeface="Bookman Old Style" panose="02050604050505020204" pitchFamily="18" charset="0"/>
                <a:ea typeface="ＭＳ 明朝" panose="02020609040205080304" pitchFamily="17" charset="-128"/>
              </a:rPr>
              <a:t>F</a:t>
            </a:r>
            <a:r>
              <a:rPr kumimoji="0" lang="en-US" altLang="ja-JP" b="1" i="1" baseline="-25000" dirty="0">
                <a:solidFill>
                  <a:srgbClr val="000000"/>
                </a:solidFill>
                <a:latin typeface="Bookman Old Style" panose="02050604050505020204" pitchFamily="18" charset="0"/>
                <a:ea typeface="ＭＳ 明朝" panose="02020609040205080304" pitchFamily="17" charset="-128"/>
              </a:rPr>
              <a:t> </a:t>
            </a:r>
            <a:r>
              <a:rPr lang="en-US" altLang="ja-JP" i="1" dirty="0">
                <a:solidFill>
                  <a:srgbClr val="000000"/>
                </a:solidFill>
                <a:latin typeface="Bookman Old Style" pitchFamily="18" charset="0"/>
              </a:rPr>
              <a:t>F</a:t>
            </a:r>
            <a:endParaRPr lang="ja-JP" altLang="en-US" dirty="0"/>
          </a:p>
        </p:txBody>
      </p:sp>
      <p:sp>
        <p:nvSpPr>
          <p:cNvPr id="117" name="正方形/長方形 116"/>
          <p:cNvSpPr/>
          <p:nvPr/>
        </p:nvSpPr>
        <p:spPr>
          <a:xfrm>
            <a:off x="3566906" y="6219318"/>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18" name="Rectangle 19"/>
          <p:cNvSpPr>
            <a:spLocks noChangeArrowheads="1"/>
          </p:cNvSpPr>
          <p:nvPr/>
        </p:nvSpPr>
        <p:spPr bwMode="auto">
          <a:xfrm>
            <a:off x="4660800" y="6202505"/>
            <a:ext cx="6871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19" name="正方形/長方形 118"/>
          <p:cNvSpPr/>
          <p:nvPr/>
        </p:nvSpPr>
        <p:spPr>
          <a:xfrm>
            <a:off x="5040821" y="6229121"/>
            <a:ext cx="407484" cy="523220"/>
          </a:xfrm>
          <a:prstGeom prst="rect">
            <a:avLst/>
          </a:prstGeom>
        </p:spPr>
        <p:txBody>
          <a:bodyPr wrap="none">
            <a:spAutoFit/>
          </a:bodyPr>
          <a:lstStyle/>
          <a:p>
            <a:r>
              <a:rPr lang="en-US" altLang="ja-JP" i="1" dirty="0">
                <a:solidFill>
                  <a:srgbClr val="000000"/>
                </a:solidFill>
                <a:latin typeface="Bookman Old Style" pitchFamily="18" charset="0"/>
              </a:rPr>
              <a:t>F</a:t>
            </a:r>
            <a:endParaRPr lang="ja-JP" altLang="en-US" dirty="0"/>
          </a:p>
        </p:txBody>
      </p:sp>
      <p:sp>
        <p:nvSpPr>
          <p:cNvPr id="120" name="正方形/長方形 119"/>
          <p:cNvSpPr/>
          <p:nvPr/>
        </p:nvSpPr>
        <p:spPr>
          <a:xfrm>
            <a:off x="6519997" y="6229122"/>
            <a:ext cx="702436" cy="523220"/>
          </a:xfrm>
          <a:prstGeom prst="rect">
            <a:avLst/>
          </a:prstGeom>
        </p:spPr>
        <p:txBody>
          <a:bodyPr wrap="none">
            <a:spAutoFit/>
          </a:bodyPr>
          <a:lstStyle/>
          <a:p>
            <a:r>
              <a:rPr lang="en-US" altLang="ja-JP" i="1" dirty="0">
                <a:solidFill>
                  <a:srgbClr val="000000"/>
                </a:solidFill>
                <a:latin typeface="Bookman Old Style" pitchFamily="18" charset="0"/>
              </a:rPr>
              <a:t>/</a:t>
            </a:r>
            <a:r>
              <a:rPr kumimoji="0" lang="en-US" altLang="ja-JP" i="1" dirty="0" err="1">
                <a:solidFill>
                  <a:srgbClr val="000000"/>
                </a:solidFill>
                <a:latin typeface="Bookman Old Style" panose="02050604050505020204" pitchFamily="18" charset="0"/>
                <a:ea typeface="ＭＳ 明朝" panose="02020609040205080304" pitchFamily="17" charset="-128"/>
              </a:rPr>
              <a:t>r</a:t>
            </a:r>
            <a:r>
              <a:rPr kumimoji="0" lang="en-US" altLang="ja-JP" i="1" baseline="-25000" dirty="0" err="1">
                <a:solidFill>
                  <a:srgbClr val="000000"/>
                </a:solidFill>
                <a:latin typeface="Bookman Old Style" panose="02050604050505020204" pitchFamily="18" charset="0"/>
                <a:ea typeface="ＭＳ 明朝" panose="02020609040205080304" pitchFamily="17" charset="-128"/>
              </a:rPr>
              <a:t>F</a:t>
            </a:r>
            <a:endParaRPr lang="ja-JP" altLang="en-US" dirty="0"/>
          </a:p>
        </p:txBody>
      </p:sp>
      <p:sp>
        <p:nvSpPr>
          <p:cNvPr id="121" name="正方形/長方形 120"/>
          <p:cNvSpPr/>
          <p:nvPr/>
        </p:nvSpPr>
        <p:spPr>
          <a:xfrm>
            <a:off x="5413714" y="6202505"/>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22" name="正方形/長方形 121"/>
          <p:cNvSpPr/>
          <p:nvPr/>
        </p:nvSpPr>
        <p:spPr>
          <a:xfrm>
            <a:off x="5753515" y="6215675"/>
            <a:ext cx="912429"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lang="en-US" altLang="ja-JP" i="1" dirty="0" err="1">
                <a:solidFill>
                  <a:srgbClr val="000000"/>
                </a:solidFill>
                <a:latin typeface="Bookman Old Style" pitchFamily="18" charset="0"/>
              </a:rPr>
              <a:t>W</a:t>
            </a:r>
            <a:r>
              <a:rPr lang="ja-JP" altLang="en-US" baseline="-25000" dirty="0">
                <a:solidFill>
                  <a:srgbClr val="000000"/>
                </a:solidFill>
                <a:latin typeface="Bookman Old Style" pitchFamily="18" charset="0"/>
              </a:rPr>
              <a:t>⊥</a:t>
            </a:r>
            <a:endParaRPr lang="ja-JP" altLang="en-US" dirty="0"/>
          </a:p>
        </p:txBody>
      </p:sp>
      <p:sp>
        <p:nvSpPr>
          <p:cNvPr id="123" name="正方形/長方形 122"/>
          <p:cNvSpPr/>
          <p:nvPr/>
        </p:nvSpPr>
        <p:spPr>
          <a:xfrm>
            <a:off x="7229067" y="6229399"/>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24" name="Rectangle 15"/>
          <p:cNvSpPr>
            <a:spLocks noChangeArrowheads="1"/>
          </p:cNvSpPr>
          <p:nvPr/>
        </p:nvSpPr>
        <p:spPr bwMode="auto">
          <a:xfrm>
            <a:off x="7567996" y="6220855"/>
            <a:ext cx="1532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1.0kgw</a:t>
            </a:r>
          </a:p>
        </p:txBody>
      </p:sp>
      <p:sp>
        <p:nvSpPr>
          <p:cNvPr id="125" name="Rectangle 42"/>
          <p:cNvSpPr>
            <a:spLocks noChangeArrowheads="1"/>
          </p:cNvSpPr>
          <p:nvPr/>
        </p:nvSpPr>
        <p:spPr bwMode="auto">
          <a:xfrm>
            <a:off x="5739199" y="6253164"/>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6" name="Rectangle 42"/>
          <p:cNvSpPr>
            <a:spLocks noChangeArrowheads="1"/>
          </p:cNvSpPr>
          <p:nvPr/>
        </p:nvSpPr>
        <p:spPr bwMode="auto">
          <a:xfrm>
            <a:off x="7567999" y="6226270"/>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8" name="Rectangle 42"/>
          <p:cNvSpPr>
            <a:spLocks noChangeArrowheads="1"/>
          </p:cNvSpPr>
          <p:nvPr/>
        </p:nvSpPr>
        <p:spPr bwMode="auto">
          <a:xfrm>
            <a:off x="2695600" y="6216189"/>
            <a:ext cx="2084295"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9" name="Rectangle 19"/>
          <p:cNvSpPr>
            <a:spLocks noChangeArrowheads="1"/>
          </p:cNvSpPr>
          <p:nvPr/>
        </p:nvSpPr>
        <p:spPr bwMode="auto">
          <a:xfrm>
            <a:off x="1795467" y="3939273"/>
            <a:ext cx="207084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回転の向き</a:t>
            </a:r>
          </a:p>
        </p:txBody>
      </p:sp>
      <p:sp>
        <p:nvSpPr>
          <p:cNvPr id="8" name="正方形/長方形 7"/>
          <p:cNvSpPr/>
          <p:nvPr/>
        </p:nvSpPr>
        <p:spPr>
          <a:xfrm>
            <a:off x="4900788" y="1241896"/>
            <a:ext cx="364202" cy="523220"/>
          </a:xfrm>
          <a:prstGeom prst="rect">
            <a:avLst/>
          </a:prstGeom>
        </p:spPr>
        <p:txBody>
          <a:bodyPr wrap="none">
            <a:spAutoFit/>
          </a:bodyPr>
          <a:lstStyle/>
          <a:p>
            <a:pPr lvl="0"/>
            <a:r>
              <a:rPr kumimoji="0" lang="en-US" altLang="ja-JP" dirty="0">
                <a:solidFill>
                  <a:srgbClr val="000000"/>
                </a:solidFill>
                <a:ea typeface="ＭＳ 明朝" panose="02020609040205080304" pitchFamily="17" charset="-128"/>
                <a:cs typeface="Times New Roman" panose="02020603050405020304" pitchFamily="18" charset="0"/>
              </a:rPr>
              <a:t>0</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135" name="Rectangle 42"/>
          <p:cNvSpPr>
            <a:spLocks noChangeArrowheads="1"/>
          </p:cNvSpPr>
          <p:nvPr/>
        </p:nvSpPr>
        <p:spPr bwMode="auto">
          <a:xfrm>
            <a:off x="4734292" y="1252118"/>
            <a:ext cx="96818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41" name="Line 8"/>
          <p:cNvSpPr>
            <a:spLocks noChangeShapeType="1"/>
          </p:cNvSpPr>
          <p:nvPr/>
        </p:nvSpPr>
        <p:spPr bwMode="auto">
          <a:xfrm flipV="1">
            <a:off x="6500906" y="2407024"/>
            <a:ext cx="921870" cy="1405429"/>
          </a:xfrm>
          <a:prstGeom prst="line">
            <a:avLst/>
          </a:prstGeom>
          <a:noFill/>
          <a:ln w="38100">
            <a:solidFill>
              <a:srgbClr val="C00000"/>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1" name="正方形/長方形 10"/>
          <p:cNvSpPr/>
          <p:nvPr/>
        </p:nvSpPr>
        <p:spPr>
          <a:xfrm>
            <a:off x="6908312" y="2320600"/>
            <a:ext cx="328936" cy="523220"/>
          </a:xfrm>
          <a:prstGeom prst="rect">
            <a:avLst/>
          </a:prstGeom>
        </p:spPr>
        <p:txBody>
          <a:bodyPr wrap="none">
            <a:spAutoFit/>
          </a:bodyPr>
          <a:lstStyle/>
          <a:p>
            <a:r>
              <a:rPr kumimoji="0" lang="en-US" altLang="ja-JP" i="1" dirty="0">
                <a:solidFill>
                  <a:srgbClr val="000000"/>
                </a:solidFill>
                <a:latin typeface="Bookman Old Style" panose="02050604050505020204" pitchFamily="18" charset="0"/>
                <a:ea typeface="ＭＳ 明朝" panose="02020609040205080304" pitchFamily="17" charset="-128"/>
              </a:rPr>
              <a:t>r</a:t>
            </a:r>
            <a:endParaRPr lang="ja-JP" altLang="en-US" dirty="0"/>
          </a:p>
        </p:txBody>
      </p:sp>
      <p:sp>
        <p:nvSpPr>
          <p:cNvPr id="143" name="Line 8"/>
          <p:cNvSpPr>
            <a:spLocks noChangeShapeType="1"/>
          </p:cNvSpPr>
          <p:nvPr/>
        </p:nvSpPr>
        <p:spPr bwMode="auto">
          <a:xfrm>
            <a:off x="7442200" y="2400512"/>
            <a:ext cx="666376" cy="530947"/>
          </a:xfrm>
          <a:prstGeom prst="line">
            <a:avLst/>
          </a:prstGeom>
          <a:noFill/>
          <a:ln w="76200">
            <a:solidFill>
              <a:srgbClr val="FF3300"/>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44" name="Line 9"/>
          <p:cNvSpPr>
            <a:spLocks noChangeShapeType="1"/>
          </p:cNvSpPr>
          <p:nvPr/>
        </p:nvSpPr>
        <p:spPr bwMode="auto">
          <a:xfrm flipV="1">
            <a:off x="6490262" y="2996417"/>
            <a:ext cx="388840" cy="85394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45" name="正方形/長方形 144"/>
          <p:cNvSpPr/>
          <p:nvPr/>
        </p:nvSpPr>
        <p:spPr>
          <a:xfrm>
            <a:off x="7488472" y="3262548"/>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146" name="正方形/長方形 145"/>
          <p:cNvSpPr/>
          <p:nvPr/>
        </p:nvSpPr>
        <p:spPr>
          <a:xfrm>
            <a:off x="7174523" y="895866"/>
            <a:ext cx="421910" cy="523220"/>
          </a:xfrm>
          <a:prstGeom prst="rect">
            <a:avLst/>
          </a:prstGeom>
        </p:spPr>
        <p:txBody>
          <a:bodyPr wrap="none">
            <a:spAutoFit/>
          </a:bodyPr>
          <a:lstStyle/>
          <a:p>
            <a:r>
              <a:rPr lang="en-US" altLang="ja-JP" b="1" i="1" dirty="0">
                <a:solidFill>
                  <a:srgbClr val="000000"/>
                </a:solidFill>
                <a:latin typeface="Bookman Old Style" pitchFamily="18" charset="0"/>
              </a:rPr>
              <a:t>F</a:t>
            </a:r>
            <a:endParaRPr lang="ja-JP" altLang="en-US" b="1" dirty="0"/>
          </a:p>
        </p:txBody>
      </p:sp>
      <p:sp>
        <p:nvSpPr>
          <p:cNvPr id="148" name="正方形/長方形 147"/>
          <p:cNvSpPr/>
          <p:nvPr/>
        </p:nvSpPr>
        <p:spPr>
          <a:xfrm>
            <a:off x="6550442" y="2602894"/>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dirty="0"/>
          </a:p>
        </p:txBody>
      </p:sp>
      <p:sp>
        <p:nvSpPr>
          <p:cNvPr id="150" name="Line 8"/>
          <p:cNvSpPr>
            <a:spLocks noChangeShapeType="1"/>
          </p:cNvSpPr>
          <p:nvPr/>
        </p:nvSpPr>
        <p:spPr bwMode="auto">
          <a:xfrm flipV="1">
            <a:off x="6527800" y="1882588"/>
            <a:ext cx="1271494" cy="1970206"/>
          </a:xfrm>
          <a:prstGeom prst="line">
            <a:avLst/>
          </a:prstGeom>
          <a:noFill/>
          <a:ln w="38100">
            <a:solidFill>
              <a:srgbClr val="C00000"/>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51" name="正方形/長方形 150"/>
          <p:cNvSpPr/>
          <p:nvPr/>
        </p:nvSpPr>
        <p:spPr>
          <a:xfrm>
            <a:off x="7163806" y="1661694"/>
            <a:ext cx="478016"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r</a:t>
            </a:r>
            <a:r>
              <a:rPr kumimoji="0" lang="en-US" altLang="ja-JP" i="1" baseline="-25000" dirty="0" err="1">
                <a:solidFill>
                  <a:srgbClr val="000000"/>
                </a:solidFill>
                <a:latin typeface="Bookman Old Style" panose="02050604050505020204" pitchFamily="18" charset="0"/>
                <a:ea typeface="ＭＳ 明朝" panose="02020609040205080304" pitchFamily="17" charset="-128"/>
              </a:rPr>
              <a:t>F</a:t>
            </a:r>
            <a:endParaRPr lang="ja-JP" altLang="en-US" baseline="-25000" dirty="0"/>
          </a:p>
        </p:txBody>
      </p:sp>
      <p:sp>
        <p:nvSpPr>
          <p:cNvPr id="152" name="Line 7"/>
          <p:cNvSpPr>
            <a:spLocks noChangeShapeType="1"/>
          </p:cNvSpPr>
          <p:nvPr/>
        </p:nvSpPr>
        <p:spPr bwMode="auto">
          <a:xfrm flipH="1" flipV="1">
            <a:off x="7234517" y="1411940"/>
            <a:ext cx="610821" cy="485024"/>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53" name="正方形/長方形 152"/>
          <p:cNvSpPr/>
          <p:nvPr/>
        </p:nvSpPr>
        <p:spPr>
          <a:xfrm>
            <a:off x="6699227" y="3308928"/>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sp>
        <p:nvSpPr>
          <p:cNvPr id="155" name="正方形/長方形 154"/>
          <p:cNvSpPr/>
          <p:nvPr/>
        </p:nvSpPr>
        <p:spPr>
          <a:xfrm>
            <a:off x="6025153" y="26616"/>
            <a:ext cx="407484" cy="523220"/>
          </a:xfrm>
          <a:prstGeom prst="rect">
            <a:avLst/>
          </a:prstGeom>
          <a:solidFill>
            <a:srgbClr val="FFFFCC"/>
          </a:solidFill>
        </p:spPr>
        <p:txBody>
          <a:bodyPr wrap="none">
            <a:spAutoFit/>
          </a:bodyPr>
          <a:lstStyle/>
          <a:p>
            <a:r>
              <a:rPr lang="en-US" altLang="ja-JP" i="1" dirty="0">
                <a:solidFill>
                  <a:srgbClr val="000000"/>
                </a:solidFill>
                <a:latin typeface="Bookman Old Style" pitchFamily="18" charset="0"/>
              </a:rPr>
              <a:t>F</a:t>
            </a:r>
            <a:endParaRPr lang="ja-JP" altLang="en-US" dirty="0"/>
          </a:p>
        </p:txBody>
      </p:sp>
      <p:sp>
        <p:nvSpPr>
          <p:cNvPr id="156" name="正方形/長方形 155"/>
          <p:cNvSpPr/>
          <p:nvPr/>
        </p:nvSpPr>
        <p:spPr>
          <a:xfrm>
            <a:off x="6398046" y="0"/>
            <a:ext cx="381836" cy="523220"/>
          </a:xfrm>
          <a:prstGeom prst="rect">
            <a:avLst/>
          </a:prstGeom>
          <a:solidFill>
            <a:srgbClr val="FFFFCC"/>
          </a:solidFill>
        </p:spPr>
        <p:txBody>
          <a:bodyPr wrap="none">
            <a:spAutoFit/>
          </a:bodyPr>
          <a:lstStyle/>
          <a:p>
            <a:r>
              <a:rPr lang="en-US" altLang="ja-JP" dirty="0">
                <a:solidFill>
                  <a:srgbClr val="000000"/>
                </a:solidFill>
                <a:latin typeface="Symbol" pitchFamily="18" charset="2"/>
              </a:rPr>
              <a:t>=</a:t>
            </a:r>
            <a:endParaRPr lang="ja-JP" altLang="en-US" dirty="0"/>
          </a:p>
        </p:txBody>
      </p:sp>
      <p:sp>
        <p:nvSpPr>
          <p:cNvPr id="157" name="Rectangle 15"/>
          <p:cNvSpPr>
            <a:spLocks noChangeArrowheads="1"/>
          </p:cNvSpPr>
          <p:nvPr/>
        </p:nvSpPr>
        <p:spPr bwMode="auto">
          <a:xfrm>
            <a:off x="6736975" y="0"/>
            <a:ext cx="1532965"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1.0kgw</a:t>
            </a:r>
          </a:p>
        </p:txBody>
      </p:sp>
      <p:sp>
        <p:nvSpPr>
          <p:cNvPr id="158" name="正方形/長方形 157"/>
          <p:cNvSpPr/>
          <p:nvPr/>
        </p:nvSpPr>
        <p:spPr>
          <a:xfrm>
            <a:off x="7013823" y="3794543"/>
            <a:ext cx="413896" cy="523220"/>
          </a:xfrm>
          <a:prstGeom prst="rect">
            <a:avLst/>
          </a:prstGeom>
        </p:spPr>
        <p:txBody>
          <a:bodyPr wrap="none">
            <a:spAutoFit/>
          </a:bodyPr>
          <a:lstStyle/>
          <a:p>
            <a:r>
              <a:rPr lang="en-US" altLang="ja-JP" i="1" dirty="0">
                <a:solidFill>
                  <a:srgbClr val="000000"/>
                </a:solidFill>
                <a:latin typeface="Bookman Old Style" pitchFamily="18" charset="0"/>
              </a:rPr>
              <a:t>d</a:t>
            </a:r>
            <a:endParaRPr lang="ja-JP" altLang="en-US" dirty="0"/>
          </a:p>
        </p:txBody>
      </p:sp>
      <p:sp>
        <p:nvSpPr>
          <p:cNvPr id="137" name="Oval 38"/>
          <p:cNvSpPr>
            <a:spLocks noChangeArrowheads="1"/>
          </p:cNvSpPr>
          <p:nvPr/>
        </p:nvSpPr>
        <p:spPr bwMode="auto">
          <a:xfrm>
            <a:off x="6429095" y="3756212"/>
            <a:ext cx="139700" cy="139700"/>
          </a:xfrm>
          <a:prstGeom prst="ellipse">
            <a:avLst/>
          </a:prstGeom>
          <a:solidFill>
            <a:schemeClr val="accent2"/>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anchor="ct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6" name="Rectangle 35">
            <a:extLst>
              <a:ext uri="{FF2B5EF4-FFF2-40B4-BE49-F238E27FC236}">
                <a16:creationId xmlns:a16="http://schemas.microsoft.com/office/drawing/2014/main" id="{D0A1A984-7C18-4D13-9EF8-9EC0E758F1BF}"/>
              </a:ext>
            </a:extLst>
          </p:cNvPr>
          <p:cNvSpPr>
            <a:spLocks noChangeArrowheads="1"/>
          </p:cNvSpPr>
          <p:nvPr/>
        </p:nvSpPr>
        <p:spPr bwMode="auto">
          <a:xfrm>
            <a:off x="-39414" y="1851330"/>
            <a:ext cx="42452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重力</a:t>
            </a:r>
            <a:r>
              <a:rPr kumimoji="0" lang="en-US" altLang="ja-JP" b="1" i="1" dirty="0">
                <a:solidFill>
                  <a:srgbClr val="000000"/>
                </a:solidFill>
                <a:latin typeface="Bookman Old Style" panose="02050604050505020204" pitchFamily="18" charset="0"/>
                <a:ea typeface="ＭＳ 明朝" panose="02020609040205080304" pitchFamily="17" charset="-128"/>
              </a:rPr>
              <a:t>W</a:t>
            </a:r>
            <a:r>
              <a:rPr kumimoji="0" lang="ja-JP" altLang="en-US" dirty="0">
                <a:solidFill>
                  <a:srgbClr val="000000"/>
                </a:solidFill>
                <a:latin typeface="ＭＳ 明朝" panose="02020609040205080304" pitchFamily="17" charset="-128"/>
                <a:ea typeface="ＭＳ 明朝" panose="02020609040205080304" pitchFamily="17" charset="-128"/>
              </a:rPr>
              <a:t>によるトルク</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77" name="Rectangle 35">
            <a:extLst>
              <a:ext uri="{FF2B5EF4-FFF2-40B4-BE49-F238E27FC236}">
                <a16:creationId xmlns:a16="http://schemas.microsoft.com/office/drawing/2014/main" id="{EE3CCC40-1B82-4FFA-8BC7-0E3D6BC161E9}"/>
              </a:ext>
            </a:extLst>
          </p:cNvPr>
          <p:cNvSpPr>
            <a:spLocks noChangeArrowheads="1"/>
          </p:cNvSpPr>
          <p:nvPr/>
        </p:nvSpPr>
        <p:spPr bwMode="auto">
          <a:xfrm>
            <a:off x="0" y="4534377"/>
            <a:ext cx="3078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F</a:t>
            </a:r>
            <a:r>
              <a:rPr kumimoji="0" lang="ja-JP" altLang="en-US" dirty="0">
                <a:solidFill>
                  <a:srgbClr val="000000"/>
                </a:solidFill>
                <a:latin typeface="ＭＳ 明朝" panose="02020609040205080304" pitchFamily="17" charset="-128"/>
                <a:ea typeface="ＭＳ 明朝" panose="02020609040205080304" pitchFamily="17" charset="-128"/>
              </a:rPr>
              <a:t>によるトルク</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83" name="Line 11">
            <a:extLst>
              <a:ext uri="{FF2B5EF4-FFF2-40B4-BE49-F238E27FC236}">
                <a16:creationId xmlns:a16="http://schemas.microsoft.com/office/drawing/2014/main" id="{16528C60-7816-4B4B-9A88-018EC61363B3}"/>
              </a:ext>
            </a:extLst>
          </p:cNvPr>
          <p:cNvSpPr>
            <a:spLocks noChangeShapeType="1"/>
          </p:cNvSpPr>
          <p:nvPr/>
        </p:nvSpPr>
        <p:spPr bwMode="auto">
          <a:xfrm>
            <a:off x="3448127" y="1215606"/>
            <a:ext cx="2938003" cy="254060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4" name="円弧 83">
            <a:extLst>
              <a:ext uri="{FF2B5EF4-FFF2-40B4-BE49-F238E27FC236}">
                <a16:creationId xmlns:a16="http://schemas.microsoft.com/office/drawing/2014/main" id="{7071EBDB-AF2A-433D-88C2-84FB0011B2FB}"/>
              </a:ext>
            </a:extLst>
          </p:cNvPr>
          <p:cNvSpPr/>
          <p:nvPr/>
        </p:nvSpPr>
        <p:spPr bwMode="auto">
          <a:xfrm>
            <a:off x="4615648" y="2245655"/>
            <a:ext cx="3776927" cy="3355145"/>
          </a:xfrm>
          <a:prstGeom prst="arc">
            <a:avLst>
              <a:gd name="adj1" fmla="val 18193301"/>
              <a:gd name="adj2" fmla="val 21059679"/>
            </a:avLst>
          </a:prstGeom>
          <a:noFill/>
          <a:ln w="76200" cap="flat" cmpd="sng" algn="ctr">
            <a:solidFill>
              <a:srgbClr val="FF99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5" name="円弧 84">
            <a:extLst>
              <a:ext uri="{FF2B5EF4-FFF2-40B4-BE49-F238E27FC236}">
                <a16:creationId xmlns:a16="http://schemas.microsoft.com/office/drawing/2014/main" id="{78D776D8-C798-4932-9181-E952314DE8CB}"/>
              </a:ext>
            </a:extLst>
          </p:cNvPr>
          <p:cNvSpPr/>
          <p:nvPr/>
        </p:nvSpPr>
        <p:spPr bwMode="auto">
          <a:xfrm>
            <a:off x="4206668" y="1466268"/>
            <a:ext cx="4568074" cy="4753050"/>
          </a:xfrm>
          <a:prstGeom prst="arc">
            <a:avLst>
              <a:gd name="adj1" fmla="val 16347956"/>
              <a:gd name="adj2" fmla="val 18147626"/>
            </a:avLst>
          </a:prstGeom>
          <a:noFill/>
          <a:ln w="76200" cap="flat" cmpd="sng" algn="ctr">
            <a:solidFill>
              <a:srgbClr val="FF99FF"/>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pic>
        <p:nvPicPr>
          <p:cNvPr id="9" name="図 8" descr="時計 が含まれている画像&#10;&#10;自動的に生成された説明">
            <a:extLst>
              <a:ext uri="{FF2B5EF4-FFF2-40B4-BE49-F238E27FC236}">
                <a16:creationId xmlns:a16="http://schemas.microsoft.com/office/drawing/2014/main" id="{583A064F-6A68-4B01-AC88-51C0817B2BE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60261" y="3706192"/>
            <a:ext cx="734757" cy="733226"/>
          </a:xfrm>
          <a:prstGeom prst="rect">
            <a:avLst/>
          </a:prstGeom>
        </p:spPr>
      </p:pic>
      <p:sp>
        <p:nvSpPr>
          <p:cNvPr id="88" name="Line 6">
            <a:extLst>
              <a:ext uri="{FF2B5EF4-FFF2-40B4-BE49-F238E27FC236}">
                <a16:creationId xmlns:a16="http://schemas.microsoft.com/office/drawing/2014/main" id="{2BBB4DCC-C480-47F5-95B1-72AAF02EB033}"/>
              </a:ext>
            </a:extLst>
          </p:cNvPr>
          <p:cNvSpPr>
            <a:spLocks noChangeShapeType="1"/>
          </p:cNvSpPr>
          <p:nvPr/>
        </p:nvSpPr>
        <p:spPr bwMode="auto">
          <a:xfrm flipH="1">
            <a:off x="5556505" y="4319179"/>
            <a:ext cx="2101312" cy="10060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9" name="Line 9">
            <a:extLst>
              <a:ext uri="{FF2B5EF4-FFF2-40B4-BE49-F238E27FC236}">
                <a16:creationId xmlns:a16="http://schemas.microsoft.com/office/drawing/2014/main" id="{1AEB0840-1199-44EC-80F5-2E58A7F7897F}"/>
              </a:ext>
            </a:extLst>
          </p:cNvPr>
          <p:cNvSpPr>
            <a:spLocks noChangeShapeType="1"/>
          </p:cNvSpPr>
          <p:nvPr/>
        </p:nvSpPr>
        <p:spPr bwMode="auto">
          <a:xfrm flipV="1">
            <a:off x="3611287" y="2839025"/>
            <a:ext cx="3903063" cy="118984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pic>
        <p:nvPicPr>
          <p:cNvPr id="90" name="図 89" descr="時計 が含まれている画像&#10;&#10;自動的に生成された説明">
            <a:extLst>
              <a:ext uri="{FF2B5EF4-FFF2-40B4-BE49-F238E27FC236}">
                <a16:creationId xmlns:a16="http://schemas.microsoft.com/office/drawing/2014/main" id="{71507238-D36E-4D1F-9C3A-E05D05ABB03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14555" y="1507687"/>
            <a:ext cx="734757" cy="733226"/>
          </a:xfrm>
          <a:prstGeom prst="rect">
            <a:avLst/>
          </a:prstGeom>
        </p:spPr>
      </p:pic>
      <p:sp>
        <p:nvSpPr>
          <p:cNvPr id="95" name="Line 6">
            <a:extLst>
              <a:ext uri="{FF2B5EF4-FFF2-40B4-BE49-F238E27FC236}">
                <a16:creationId xmlns:a16="http://schemas.microsoft.com/office/drawing/2014/main" id="{BC0026D7-6BF1-4937-8AC5-B18B1CC9384C}"/>
              </a:ext>
            </a:extLst>
          </p:cNvPr>
          <p:cNvSpPr>
            <a:spLocks noChangeShapeType="1"/>
          </p:cNvSpPr>
          <p:nvPr/>
        </p:nvSpPr>
        <p:spPr bwMode="auto">
          <a:xfrm flipH="1">
            <a:off x="4664401" y="2349666"/>
            <a:ext cx="1554115" cy="332387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6" name="Line 9">
            <a:extLst>
              <a:ext uri="{FF2B5EF4-FFF2-40B4-BE49-F238E27FC236}">
                <a16:creationId xmlns:a16="http://schemas.microsoft.com/office/drawing/2014/main" id="{32F04812-EE4C-4CB5-9435-B5964A202EB5}"/>
              </a:ext>
            </a:extLst>
          </p:cNvPr>
          <p:cNvSpPr>
            <a:spLocks noChangeShapeType="1"/>
          </p:cNvSpPr>
          <p:nvPr/>
        </p:nvSpPr>
        <p:spPr bwMode="auto">
          <a:xfrm flipV="1">
            <a:off x="5653066" y="1789202"/>
            <a:ext cx="1560971" cy="392006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7" name="Line 5">
            <a:extLst>
              <a:ext uri="{FF2B5EF4-FFF2-40B4-BE49-F238E27FC236}">
                <a16:creationId xmlns:a16="http://schemas.microsoft.com/office/drawing/2014/main" id="{54FED77E-28FE-4B47-836C-5ADECDE0DC0A}"/>
              </a:ext>
            </a:extLst>
          </p:cNvPr>
          <p:cNvSpPr>
            <a:spLocks noChangeShapeType="1"/>
          </p:cNvSpPr>
          <p:nvPr/>
        </p:nvSpPr>
        <p:spPr bwMode="auto">
          <a:xfrm flipH="1">
            <a:off x="3132347" y="4052147"/>
            <a:ext cx="380230" cy="220101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8" name="Line 47">
            <a:extLst>
              <a:ext uri="{FF2B5EF4-FFF2-40B4-BE49-F238E27FC236}">
                <a16:creationId xmlns:a16="http://schemas.microsoft.com/office/drawing/2014/main" id="{B0928E5F-BC35-416D-BFF4-E7AF5C59E42C}"/>
              </a:ext>
            </a:extLst>
          </p:cNvPr>
          <p:cNvSpPr>
            <a:spLocks noChangeShapeType="1"/>
          </p:cNvSpPr>
          <p:nvPr/>
        </p:nvSpPr>
        <p:spPr bwMode="auto">
          <a:xfrm>
            <a:off x="3578373" y="6024927"/>
            <a:ext cx="642934" cy="37305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9" name="AutoShape 3">
            <a:extLst>
              <a:ext uri="{FF2B5EF4-FFF2-40B4-BE49-F238E27FC236}">
                <a16:creationId xmlns:a16="http://schemas.microsoft.com/office/drawing/2014/main" id="{56BDA63E-D156-43DA-957F-2EBBDCEE9194}"/>
              </a:ext>
            </a:extLst>
          </p:cNvPr>
          <p:cNvSpPr>
            <a:spLocks noChangeArrowheads="1"/>
          </p:cNvSpPr>
          <p:nvPr/>
        </p:nvSpPr>
        <p:spPr bwMode="auto">
          <a:xfrm>
            <a:off x="2691680" y="5685145"/>
            <a:ext cx="83797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6" name="AutoShape 45">
            <a:extLst>
              <a:ext uri="{FF2B5EF4-FFF2-40B4-BE49-F238E27FC236}">
                <a16:creationId xmlns:a16="http://schemas.microsoft.com/office/drawing/2014/main" id="{B9C8A023-6852-4C89-A2D3-ADE92FB22F63}"/>
              </a:ext>
            </a:extLst>
          </p:cNvPr>
          <p:cNvSpPr>
            <a:spLocks noChangeArrowheads="1"/>
          </p:cNvSpPr>
          <p:nvPr/>
        </p:nvSpPr>
        <p:spPr bwMode="auto">
          <a:xfrm>
            <a:off x="3163840" y="3466221"/>
            <a:ext cx="822437"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71487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7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3"/>
                                        </p:tgtEl>
                                        <p:attrNameLst>
                                          <p:attrName>style.visibility</p:attrName>
                                        </p:attrNameLst>
                                      </p:cBhvr>
                                      <p:to>
                                        <p:strVal val="visible"/>
                                      </p:to>
                                    </p:set>
                                    <p:animEffect transition="in" filter="wipe(up)">
                                      <p:cBhvr>
                                        <p:cTn id="15" dur="500"/>
                                        <p:tgtEl>
                                          <p:spTgt spid="8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7"/>
                                        </p:tgtEl>
                                        <p:attrNameLst>
                                          <p:attrName>style.visibility</p:attrName>
                                        </p:attrNameLst>
                                      </p:cBhvr>
                                      <p:to>
                                        <p:strVal val="visible"/>
                                      </p:to>
                                    </p:set>
                                  </p:childTnLst>
                                </p:cTn>
                              </p:par>
                              <p:par>
                                <p:cTn id="20" presetID="6" presetClass="emph" presetSubtype="0" autoRev="1" fill="hold" grpId="1" nodeType="withEffect">
                                  <p:stCondLst>
                                    <p:cond delay="0"/>
                                  </p:stCondLst>
                                  <p:childTnLst>
                                    <p:animScale>
                                      <p:cBhvr>
                                        <p:cTn id="21" dur="500" fill="hold"/>
                                        <p:tgtEl>
                                          <p:spTgt spid="137"/>
                                        </p:tgtEl>
                                      </p:cBhvr>
                                      <p:by x="400000" y="400000"/>
                                    </p:animScale>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83"/>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3"/>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3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35" presetClass="emph" presetSubtype="0" repeatCount="10000" fill="hold" grpId="0" nodeType="clickEffect">
                                  <p:stCondLst>
                                    <p:cond delay="0"/>
                                  </p:stCondLst>
                                  <p:childTnLst>
                                    <p:anim calcmode="discrete" valueType="str">
                                      <p:cBhvr>
                                        <p:cTn id="35" dur="500" fill="hold"/>
                                        <p:tgtEl>
                                          <p:spTgt spid="144"/>
                                        </p:tgtEl>
                                        <p:attrNameLst>
                                          <p:attrName>style.visibility</p:attrName>
                                        </p:attrNameLst>
                                      </p:cBhvr>
                                      <p:tavLst>
                                        <p:tav tm="0">
                                          <p:val>
                                            <p:strVal val="hidden"/>
                                          </p:val>
                                        </p:tav>
                                        <p:tav tm="50000">
                                          <p:val>
                                            <p:strVal val="visible"/>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9" presetClass="emph" presetSubtype="0" grpId="1" nodeType="clickEffect">
                                  <p:stCondLst>
                                    <p:cond delay="0"/>
                                  </p:stCondLst>
                                  <p:childTnLst>
                                    <p:set>
                                      <p:cBhvr>
                                        <p:cTn id="43" dur="indefinite"/>
                                        <p:tgtEl>
                                          <p:spTgt spid="144"/>
                                        </p:tgtEl>
                                        <p:attrNameLst>
                                          <p:attrName>style.opacity</p:attrName>
                                        </p:attrNameLst>
                                      </p:cBhvr>
                                      <p:to>
                                        <p:strVal val="0.25"/>
                                      </p:to>
                                    </p:set>
                                    <p:animEffect filter="image" prLst="opacity: 0.25">
                                      <p:cBhvr rctx="IE">
                                        <p:cTn id="44" dur="indefinite"/>
                                        <p:tgtEl>
                                          <p:spTgt spid="144"/>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35" presetClass="emph" presetSubtype="0" repeatCount="10000" fill="hold" grpId="0" nodeType="clickEffect">
                                  <p:stCondLst>
                                    <p:cond delay="0"/>
                                  </p:stCondLst>
                                  <p:childTnLst>
                                    <p:anim calcmode="discrete" valueType="str">
                                      <p:cBhvr>
                                        <p:cTn id="52" dur="500" fill="hold"/>
                                        <p:tgtEl>
                                          <p:spTgt spid="72"/>
                                        </p:tgtEl>
                                        <p:attrNameLst>
                                          <p:attrName>style.visibility</p:attrName>
                                        </p:attrNameLst>
                                      </p:cBhvr>
                                      <p:tavLst>
                                        <p:tav tm="0">
                                          <p:val>
                                            <p:strVal val="hidden"/>
                                          </p:val>
                                        </p:tav>
                                        <p:tav tm="50000">
                                          <p:val>
                                            <p:strVal val="visible"/>
                                          </p:val>
                                        </p:tav>
                                      </p:tavLst>
                                    </p:anim>
                                  </p:childTnLst>
                                </p:cTn>
                              </p:par>
                            </p:childTnLst>
                          </p:cTn>
                        </p:par>
                      </p:childTnLst>
                    </p:cTn>
                  </p:par>
                  <p:par>
                    <p:cTn id="53" fill="hold">
                      <p:stCondLst>
                        <p:cond delay="indefinite"/>
                      </p:stCondLst>
                      <p:childTnLst>
                        <p:par>
                          <p:cTn id="54" fill="hold">
                            <p:stCondLst>
                              <p:cond delay="0"/>
                            </p:stCondLst>
                            <p:childTnLst>
                              <p:par>
                                <p:cTn id="55" presetID="9" presetClass="emph" presetSubtype="0" grpId="1" nodeType="clickEffect">
                                  <p:stCondLst>
                                    <p:cond delay="0"/>
                                  </p:stCondLst>
                                  <p:childTnLst>
                                    <p:set>
                                      <p:cBhvr>
                                        <p:cTn id="56" dur="indefinite"/>
                                        <p:tgtEl>
                                          <p:spTgt spid="152"/>
                                        </p:tgtEl>
                                        <p:attrNameLst>
                                          <p:attrName>style.opacity</p:attrName>
                                        </p:attrNameLst>
                                      </p:cBhvr>
                                      <p:to>
                                        <p:strVal val="0.25"/>
                                      </p:to>
                                    </p:set>
                                    <p:animEffect filter="image" prLst="opacity: 0.25">
                                      <p:cBhvr rctx="IE">
                                        <p:cTn id="57" dur="indefinite"/>
                                        <p:tgtEl>
                                          <p:spTgt spid="152"/>
                                        </p:tgtEl>
                                      </p:cBhvr>
                                    </p:animEffect>
                                  </p:childTnLst>
                                </p:cTn>
                              </p:par>
                              <p:par>
                                <p:cTn id="58" presetID="9" presetClass="emph" presetSubtype="0" grpId="0" nodeType="withEffect">
                                  <p:stCondLst>
                                    <p:cond delay="0"/>
                                  </p:stCondLst>
                                  <p:childTnLst>
                                    <p:set>
                                      <p:cBhvr>
                                        <p:cTn id="59" dur="indefinite"/>
                                        <p:tgtEl>
                                          <p:spTgt spid="146"/>
                                        </p:tgtEl>
                                        <p:attrNameLst>
                                          <p:attrName>style.opacity</p:attrName>
                                        </p:attrNameLst>
                                      </p:cBhvr>
                                      <p:to>
                                        <p:strVal val="0.25"/>
                                      </p:to>
                                    </p:set>
                                    <p:animEffect filter="image" prLst="opacity: 0.25">
                                      <p:cBhvr rctx="IE">
                                        <p:cTn id="60" dur="indefinite"/>
                                        <p:tgtEl>
                                          <p:spTgt spid="146"/>
                                        </p:tgtEl>
                                      </p:cBhvr>
                                    </p:animEffect>
                                  </p:childTnLst>
                                </p:cTn>
                              </p:par>
                              <p:par>
                                <p:cTn id="61" presetID="9" presetClass="emph" presetSubtype="0" grpId="0" nodeType="withEffect">
                                  <p:stCondLst>
                                    <p:cond delay="0"/>
                                  </p:stCondLst>
                                  <p:childTnLst>
                                    <p:set>
                                      <p:cBhvr>
                                        <p:cTn id="62" dur="indefinite"/>
                                        <p:tgtEl>
                                          <p:spTgt spid="148"/>
                                        </p:tgtEl>
                                        <p:attrNameLst>
                                          <p:attrName>style.opacity</p:attrName>
                                        </p:attrNameLst>
                                      </p:cBhvr>
                                      <p:to>
                                        <p:strVal val="0.25"/>
                                      </p:to>
                                    </p:set>
                                    <p:animEffect filter="image" prLst="opacity: 0.25">
                                      <p:cBhvr rctx="IE">
                                        <p:cTn id="63" dur="indefinite"/>
                                        <p:tgtEl>
                                          <p:spTgt spid="148"/>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7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7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1" nodeType="clickEffect">
                                  <p:stCondLst>
                                    <p:cond delay="0"/>
                                  </p:stCondLst>
                                  <p:childTnLst>
                                    <p:set>
                                      <p:cBhvr>
                                        <p:cTn id="73" dur="1" fill="hold">
                                          <p:stCondLst>
                                            <p:cond delay="0"/>
                                          </p:stCondLst>
                                        </p:cTn>
                                        <p:tgtEl>
                                          <p:spTgt spid="141"/>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11"/>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35" presetClass="emph" presetSubtype="0" repeatCount="10000" fill="hold" grpId="0" nodeType="clickEffect">
                                  <p:stCondLst>
                                    <p:cond delay="0"/>
                                  </p:stCondLst>
                                  <p:childTnLst>
                                    <p:anim calcmode="discrete" valueType="str">
                                      <p:cBhvr>
                                        <p:cTn id="79" dur="500" fill="hold"/>
                                        <p:tgtEl>
                                          <p:spTgt spid="141"/>
                                        </p:tgtEl>
                                        <p:attrNameLst>
                                          <p:attrName>style.visibility</p:attrName>
                                        </p:attrNameLst>
                                      </p:cBhvr>
                                      <p:tavLst>
                                        <p:tav tm="0">
                                          <p:val>
                                            <p:strVal val="hidden"/>
                                          </p:val>
                                        </p:tav>
                                        <p:tav tm="50000">
                                          <p:val>
                                            <p:strVal val="visible"/>
                                          </p:val>
                                        </p:tav>
                                      </p:tavLst>
                                    </p:anim>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7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3"/>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79"/>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80"/>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287786"/>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1" nodeType="clickEffect">
                                  <p:stCondLst>
                                    <p:cond delay="0"/>
                                  </p:stCondLst>
                                  <p:childTnLst>
                                    <p:set>
                                      <p:cBhvr>
                                        <p:cTn id="101" dur="1" fill="hold">
                                          <p:stCondLst>
                                            <p:cond delay="0"/>
                                          </p:stCondLst>
                                        </p:cTn>
                                        <p:tgtEl>
                                          <p:spTgt spid="143"/>
                                        </p:tgtEl>
                                        <p:attrNameLst>
                                          <p:attrName>style.visibility</p:attrName>
                                        </p:attrNameLst>
                                      </p:cBhvr>
                                      <p:to>
                                        <p:strVal val="visible"/>
                                      </p:to>
                                    </p:set>
                                  </p:childTnLst>
                                </p:cTn>
                              </p:par>
                              <p:par>
                                <p:cTn id="102" presetID="35" presetClass="emph" presetSubtype="0" repeatCount="10000" fill="hold" grpId="0" nodeType="withEffect">
                                  <p:stCondLst>
                                    <p:cond delay="0"/>
                                  </p:stCondLst>
                                  <p:childTnLst>
                                    <p:anim calcmode="discrete" valueType="str">
                                      <p:cBhvr>
                                        <p:cTn id="103" dur="500" fill="hold"/>
                                        <p:tgtEl>
                                          <p:spTgt spid="143"/>
                                        </p:tgtEl>
                                        <p:attrNameLst>
                                          <p:attrName>style.visibility</p:attrName>
                                        </p:attrNameLst>
                                      </p:cBhvr>
                                      <p:tavLst>
                                        <p:tav tm="0">
                                          <p:val>
                                            <p:strVal val="hidden"/>
                                          </p:val>
                                        </p:tav>
                                        <p:tav tm="50000">
                                          <p:val>
                                            <p:strVal val="visible"/>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287766"/>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81"/>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82"/>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287763"/>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100"/>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4"/>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113"/>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91"/>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129"/>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92"/>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5"/>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grpId="0" nodeType="clickEffect">
                                  <p:stCondLst>
                                    <p:cond delay="0"/>
                                  </p:stCondLst>
                                  <p:childTnLst>
                                    <p:set>
                                      <p:cBhvr>
                                        <p:cTn id="145" dur="1" fill="hold">
                                          <p:stCondLst>
                                            <p:cond delay="0"/>
                                          </p:stCondLst>
                                        </p:cTn>
                                        <p:tgtEl>
                                          <p:spTgt spid="89"/>
                                        </p:tgtEl>
                                        <p:attrNameLst>
                                          <p:attrName>style.visibility</p:attrName>
                                        </p:attrNameLst>
                                      </p:cBhvr>
                                      <p:to>
                                        <p:strVal val="visible"/>
                                      </p:to>
                                    </p:set>
                                    <p:animEffect transition="in" filter="wipe(left)">
                                      <p:cBhvr>
                                        <p:cTn id="146" dur="500"/>
                                        <p:tgtEl>
                                          <p:spTgt spid="89"/>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1" repeatCount="10000" fill="hold" grpId="0" nodeType="clickEffect">
                                  <p:stCondLst>
                                    <p:cond delay="0"/>
                                  </p:stCondLst>
                                  <p:childTnLst>
                                    <p:set>
                                      <p:cBhvr>
                                        <p:cTn id="150" dur="1" fill="hold">
                                          <p:stCondLst>
                                            <p:cond delay="0"/>
                                          </p:stCondLst>
                                        </p:cTn>
                                        <p:tgtEl>
                                          <p:spTgt spid="84"/>
                                        </p:tgtEl>
                                        <p:attrNameLst>
                                          <p:attrName>style.visibility</p:attrName>
                                        </p:attrNameLst>
                                      </p:cBhvr>
                                      <p:to>
                                        <p:strVal val="visible"/>
                                      </p:to>
                                    </p:set>
                                    <p:animEffect transition="in" filter="wipe(up)">
                                      <p:cBhvr>
                                        <p:cTn id="151" dur="800"/>
                                        <p:tgtEl>
                                          <p:spTgt spid="84"/>
                                        </p:tgtEl>
                                      </p:cBhvr>
                                    </p:animEffec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nodeType="clickEffect">
                                  <p:stCondLst>
                                    <p:cond delay="0"/>
                                  </p:stCondLst>
                                  <p:childTnLst>
                                    <p:set>
                                      <p:cBhvr>
                                        <p:cTn id="155" dur="1" fill="hold">
                                          <p:stCondLst>
                                            <p:cond delay="0"/>
                                          </p:stCondLst>
                                        </p:cTn>
                                        <p:tgtEl>
                                          <p:spTgt spid="9"/>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22" presetClass="entr" presetSubtype="2" fill="hold" grpId="0" nodeType="clickEffect">
                                  <p:stCondLst>
                                    <p:cond delay="0"/>
                                  </p:stCondLst>
                                  <p:childTnLst>
                                    <p:set>
                                      <p:cBhvr>
                                        <p:cTn id="159" dur="1" fill="hold">
                                          <p:stCondLst>
                                            <p:cond delay="0"/>
                                          </p:stCondLst>
                                        </p:cTn>
                                        <p:tgtEl>
                                          <p:spTgt spid="88"/>
                                        </p:tgtEl>
                                        <p:attrNameLst>
                                          <p:attrName>style.visibility</p:attrName>
                                        </p:attrNameLst>
                                      </p:cBhvr>
                                      <p:to>
                                        <p:strVal val="visible"/>
                                      </p:to>
                                    </p:set>
                                    <p:animEffect transition="in" filter="wipe(right)">
                                      <p:cBhvr>
                                        <p:cTn id="160" dur="500"/>
                                        <p:tgtEl>
                                          <p:spTgt spid="88"/>
                                        </p:tgtEl>
                                      </p:cBhvr>
                                    </p:animEffec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93"/>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1" nodeType="clickEffect">
                                  <p:stCondLst>
                                    <p:cond delay="0"/>
                                  </p:stCondLst>
                                  <p:childTnLst>
                                    <p:set>
                                      <p:cBhvr>
                                        <p:cTn id="168" dur="1" fill="hold">
                                          <p:stCondLst>
                                            <p:cond delay="0"/>
                                          </p:stCondLst>
                                        </p:cTn>
                                        <p:tgtEl>
                                          <p:spTgt spid="88"/>
                                        </p:tgtEl>
                                        <p:attrNameLst>
                                          <p:attrName>style.visibility</p:attrName>
                                        </p:attrNameLst>
                                      </p:cBhvr>
                                      <p:to>
                                        <p:strVal val="hidden"/>
                                      </p:to>
                                    </p:set>
                                  </p:childTnLst>
                                </p:cTn>
                              </p:par>
                              <p:par>
                                <p:cTn id="169" presetID="1" presetClass="exit" presetSubtype="0" fill="hold" grpId="1" nodeType="withEffect">
                                  <p:stCondLst>
                                    <p:cond delay="0"/>
                                  </p:stCondLst>
                                  <p:childTnLst>
                                    <p:set>
                                      <p:cBhvr>
                                        <p:cTn id="170" dur="1" fill="hold">
                                          <p:stCondLst>
                                            <p:cond delay="0"/>
                                          </p:stCondLst>
                                        </p:cTn>
                                        <p:tgtEl>
                                          <p:spTgt spid="89"/>
                                        </p:tgtEl>
                                        <p:attrNameLst>
                                          <p:attrName>style.visibility</p:attrName>
                                        </p:attrNameLst>
                                      </p:cBhvr>
                                      <p:to>
                                        <p:strVal val="hidden"/>
                                      </p:to>
                                    </p:set>
                                  </p:childTnLst>
                                </p:cTn>
                              </p:par>
                              <p:par>
                                <p:cTn id="171" presetID="1" presetClass="exit" presetSubtype="0" fill="hold" nodeType="withEffect">
                                  <p:stCondLst>
                                    <p:cond delay="0"/>
                                  </p:stCondLst>
                                  <p:childTnLst>
                                    <p:set>
                                      <p:cBhvr>
                                        <p:cTn id="172" dur="1" fill="hold">
                                          <p:stCondLst>
                                            <p:cond delay="0"/>
                                          </p:stCondLst>
                                        </p:cTn>
                                        <p:tgtEl>
                                          <p:spTgt spid="9"/>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77"/>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9" presetClass="emph" presetSubtype="0" grpId="2" nodeType="clickEffect">
                                  <p:stCondLst>
                                    <p:cond delay="0"/>
                                  </p:stCondLst>
                                  <p:childTnLst>
                                    <p:set>
                                      <p:cBhvr>
                                        <p:cTn id="180" dur="indefinite"/>
                                        <p:tgtEl>
                                          <p:spTgt spid="152"/>
                                        </p:tgtEl>
                                        <p:attrNameLst>
                                          <p:attrName>style.opacity</p:attrName>
                                        </p:attrNameLst>
                                      </p:cBhvr>
                                      <p:to>
                                        <p:strVal val="1"/>
                                      </p:to>
                                    </p:set>
                                    <p:animEffect filter="image" prLst="opacity: 1">
                                      <p:cBhvr rctx="IE">
                                        <p:cTn id="181" dur="indefinite"/>
                                        <p:tgtEl>
                                          <p:spTgt spid="152"/>
                                        </p:tgtEl>
                                      </p:cBhvr>
                                    </p:animEffect>
                                  </p:childTnLst>
                                </p:cTn>
                              </p:par>
                              <p:par>
                                <p:cTn id="182" presetID="9" presetClass="emph" presetSubtype="0" grpId="1" nodeType="withEffect">
                                  <p:stCondLst>
                                    <p:cond delay="0"/>
                                  </p:stCondLst>
                                  <p:childTnLst>
                                    <p:set>
                                      <p:cBhvr>
                                        <p:cTn id="183" dur="indefinite"/>
                                        <p:tgtEl>
                                          <p:spTgt spid="146"/>
                                        </p:tgtEl>
                                        <p:attrNameLst>
                                          <p:attrName>style.opacity</p:attrName>
                                        </p:attrNameLst>
                                      </p:cBhvr>
                                      <p:to>
                                        <p:strVal val="1"/>
                                      </p:to>
                                    </p:set>
                                    <p:animEffect filter="image" prLst="opacity: 1">
                                      <p:cBhvr rctx="IE">
                                        <p:cTn id="184" dur="indefinite"/>
                                        <p:tgtEl>
                                          <p:spTgt spid="146"/>
                                        </p:tgtEl>
                                      </p:cBhvr>
                                    </p:animEffect>
                                  </p:childTnLst>
                                </p:cTn>
                              </p:par>
                            </p:childTnLst>
                          </p:cTn>
                        </p:par>
                      </p:childTnLst>
                    </p:cTn>
                  </p:par>
                  <p:par>
                    <p:cTn id="185" fill="hold">
                      <p:stCondLst>
                        <p:cond delay="indefinite"/>
                      </p:stCondLst>
                      <p:childTnLst>
                        <p:par>
                          <p:cTn id="186" fill="hold">
                            <p:stCondLst>
                              <p:cond delay="0"/>
                            </p:stCondLst>
                            <p:childTnLst>
                              <p:par>
                                <p:cTn id="187" presetID="35" presetClass="emph" presetSubtype="0" repeatCount="10000" fill="hold" grpId="0" nodeType="clickEffect">
                                  <p:stCondLst>
                                    <p:cond delay="0"/>
                                  </p:stCondLst>
                                  <p:childTnLst>
                                    <p:anim calcmode="discrete" valueType="str">
                                      <p:cBhvr>
                                        <p:cTn id="188" dur="500" fill="hold"/>
                                        <p:tgtEl>
                                          <p:spTgt spid="152"/>
                                        </p:tgtEl>
                                        <p:attrNameLst>
                                          <p:attrName>style.visibility</p:attrName>
                                        </p:attrNameLst>
                                      </p:cBhvr>
                                      <p:tavLst>
                                        <p:tav tm="0">
                                          <p:val>
                                            <p:strVal val="hidden"/>
                                          </p:val>
                                        </p:tav>
                                        <p:tav tm="50000">
                                          <p:val>
                                            <p:strVal val="visible"/>
                                          </p:val>
                                        </p:tav>
                                      </p:tavLst>
                                    </p:anim>
                                  </p:childTnLst>
                                </p:cTn>
                              </p:par>
                            </p:childTnLst>
                          </p:cTn>
                        </p:par>
                      </p:childTnLst>
                    </p:cTn>
                  </p:par>
                  <p:par>
                    <p:cTn id="189" fill="hold">
                      <p:stCondLst>
                        <p:cond delay="indefinite"/>
                      </p:stCondLst>
                      <p:childTnLst>
                        <p:par>
                          <p:cTn id="190" fill="hold">
                            <p:stCondLst>
                              <p:cond delay="0"/>
                            </p:stCondLst>
                            <p:childTnLst>
                              <p:par>
                                <p:cTn id="191" presetID="9" presetClass="emph" presetSubtype="0" grpId="1" nodeType="clickEffect">
                                  <p:stCondLst>
                                    <p:cond delay="0"/>
                                  </p:stCondLst>
                                  <p:childTnLst>
                                    <p:set>
                                      <p:cBhvr>
                                        <p:cTn id="192" dur="indefinite"/>
                                        <p:tgtEl>
                                          <p:spTgt spid="72"/>
                                        </p:tgtEl>
                                        <p:attrNameLst>
                                          <p:attrName>style.opacity</p:attrName>
                                        </p:attrNameLst>
                                      </p:cBhvr>
                                      <p:to>
                                        <p:strVal val="0.25"/>
                                      </p:to>
                                    </p:set>
                                    <p:animEffect filter="image" prLst="opacity: 0.25">
                                      <p:cBhvr rctx="IE">
                                        <p:cTn id="193" dur="indefinite"/>
                                        <p:tgtEl>
                                          <p:spTgt spid="72"/>
                                        </p:tgtEl>
                                      </p:cBhvr>
                                    </p:animEffect>
                                  </p:childTnLst>
                                </p:cTn>
                              </p:par>
                              <p:par>
                                <p:cTn id="194" presetID="9" presetClass="emph" presetSubtype="0" grpId="2" nodeType="withEffect">
                                  <p:stCondLst>
                                    <p:cond delay="0"/>
                                  </p:stCondLst>
                                  <p:childTnLst>
                                    <p:set>
                                      <p:cBhvr>
                                        <p:cTn id="195" dur="indefinite"/>
                                        <p:tgtEl>
                                          <p:spTgt spid="143"/>
                                        </p:tgtEl>
                                        <p:attrNameLst>
                                          <p:attrName>style.opacity</p:attrName>
                                        </p:attrNameLst>
                                      </p:cBhvr>
                                      <p:to>
                                        <p:strVal val="0.25"/>
                                      </p:to>
                                    </p:set>
                                    <p:animEffect filter="image" prLst="opacity: 0.25">
                                      <p:cBhvr rctx="IE">
                                        <p:cTn id="196" dur="indefinite"/>
                                        <p:tgtEl>
                                          <p:spTgt spid="143"/>
                                        </p:tgtEl>
                                      </p:cBhvr>
                                    </p:animEffect>
                                  </p:childTnLst>
                                </p:cTn>
                              </p:par>
                              <p:par>
                                <p:cTn id="197" presetID="9" presetClass="emph" presetSubtype="0" grpId="2" nodeType="withEffect">
                                  <p:stCondLst>
                                    <p:cond delay="0"/>
                                  </p:stCondLst>
                                  <p:childTnLst>
                                    <p:set>
                                      <p:cBhvr>
                                        <p:cTn id="198" dur="indefinite"/>
                                        <p:tgtEl>
                                          <p:spTgt spid="141"/>
                                        </p:tgtEl>
                                        <p:attrNameLst>
                                          <p:attrName>style.opacity</p:attrName>
                                        </p:attrNameLst>
                                      </p:cBhvr>
                                      <p:to>
                                        <p:strVal val="0.25"/>
                                      </p:to>
                                    </p:set>
                                    <p:animEffect filter="image" prLst="opacity: 0.25">
                                      <p:cBhvr rctx="IE">
                                        <p:cTn id="199" dur="indefinite"/>
                                        <p:tgtEl>
                                          <p:spTgt spid="141"/>
                                        </p:tgtEl>
                                      </p:cBhvr>
                                    </p:animEffect>
                                  </p:childTnLst>
                                </p:cTn>
                              </p:par>
                              <p:par>
                                <p:cTn id="200" presetID="9" presetClass="emph" presetSubtype="0" grpId="1" nodeType="withEffect">
                                  <p:stCondLst>
                                    <p:cond delay="0"/>
                                  </p:stCondLst>
                                  <p:childTnLst>
                                    <p:set>
                                      <p:cBhvr>
                                        <p:cTn id="201" dur="indefinite"/>
                                        <p:tgtEl>
                                          <p:spTgt spid="11"/>
                                        </p:tgtEl>
                                        <p:attrNameLst>
                                          <p:attrName>style.opacity</p:attrName>
                                        </p:attrNameLst>
                                      </p:cBhvr>
                                      <p:to>
                                        <p:strVal val="0.25"/>
                                      </p:to>
                                    </p:set>
                                    <p:animEffect filter="image" prLst="opacity: 0.25">
                                      <p:cBhvr rctx="IE">
                                        <p:cTn id="202" dur="indefinite"/>
                                        <p:tgtEl>
                                          <p:spTgt spid="11"/>
                                        </p:tgtEl>
                                      </p:cBhvr>
                                    </p:animEffect>
                                  </p:childTnLst>
                                </p:cTn>
                              </p:par>
                              <p:par>
                                <p:cTn id="203" presetID="9" presetClass="emph" presetSubtype="0" grpId="0" nodeType="withEffect">
                                  <p:stCondLst>
                                    <p:cond delay="0"/>
                                  </p:stCondLst>
                                  <p:childTnLst>
                                    <p:set>
                                      <p:cBhvr>
                                        <p:cTn id="204" dur="indefinite"/>
                                        <p:tgtEl>
                                          <p:spTgt spid="145"/>
                                        </p:tgtEl>
                                        <p:attrNameLst>
                                          <p:attrName>style.opacity</p:attrName>
                                        </p:attrNameLst>
                                      </p:cBhvr>
                                      <p:to>
                                        <p:strVal val="0.25"/>
                                      </p:to>
                                    </p:set>
                                    <p:animEffect filter="image" prLst="opacity: 0.25">
                                      <p:cBhvr rctx="IE">
                                        <p:cTn id="205" dur="indefinite"/>
                                        <p:tgtEl>
                                          <p:spTgt spid="145"/>
                                        </p:tgtEl>
                                      </p:cBhvr>
                                    </p:animEffect>
                                  </p:childTnLst>
                                </p:cTn>
                              </p:par>
                            </p:childTnLst>
                          </p:cTn>
                        </p:par>
                      </p:childTnLst>
                    </p:cTn>
                  </p:par>
                  <p:par>
                    <p:cTn id="206" fill="hold">
                      <p:stCondLst>
                        <p:cond delay="indefinite"/>
                      </p:stCondLst>
                      <p:childTnLst>
                        <p:par>
                          <p:cTn id="207" fill="hold">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94"/>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102"/>
                                        </p:tgtEl>
                                        <p:attrNameLst>
                                          <p:attrName>style.visibility</p:attrName>
                                        </p:attrNameLst>
                                      </p:cBhvr>
                                      <p:to>
                                        <p:strVal val="visible"/>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1" nodeType="clickEffect">
                                  <p:stCondLst>
                                    <p:cond delay="0"/>
                                  </p:stCondLst>
                                  <p:childTnLst>
                                    <p:set>
                                      <p:cBhvr>
                                        <p:cTn id="215" dur="1" fill="hold">
                                          <p:stCondLst>
                                            <p:cond delay="0"/>
                                          </p:stCondLst>
                                        </p:cTn>
                                        <p:tgtEl>
                                          <p:spTgt spid="150"/>
                                        </p:tgtEl>
                                        <p:attrNameLst>
                                          <p:attrName>style.visibility</p:attrName>
                                        </p:attrNameLst>
                                      </p:cBhvr>
                                      <p:to>
                                        <p:strVal val="visible"/>
                                      </p:to>
                                    </p:set>
                                  </p:childTnLst>
                                </p:cTn>
                              </p:par>
                              <p:par>
                                <p:cTn id="216" presetID="1" presetClass="entr" presetSubtype="0" fill="hold" grpId="0" nodeType="withEffect">
                                  <p:stCondLst>
                                    <p:cond delay="0"/>
                                  </p:stCondLst>
                                  <p:childTnLst>
                                    <p:set>
                                      <p:cBhvr>
                                        <p:cTn id="217" dur="1" fill="hold">
                                          <p:stCondLst>
                                            <p:cond delay="0"/>
                                          </p:stCondLst>
                                        </p:cTn>
                                        <p:tgtEl>
                                          <p:spTgt spid="151"/>
                                        </p:tgtEl>
                                        <p:attrNameLst>
                                          <p:attrName>style.visibility</p:attrName>
                                        </p:attrNameLst>
                                      </p:cBhvr>
                                      <p:to>
                                        <p:strVal val="visible"/>
                                      </p:to>
                                    </p:set>
                                  </p:childTnLst>
                                </p:cTn>
                              </p:par>
                              <p:par>
                                <p:cTn id="218" presetID="35" presetClass="emph" presetSubtype="0" repeatCount="10000" fill="hold" grpId="0" nodeType="withEffect">
                                  <p:stCondLst>
                                    <p:cond delay="0"/>
                                  </p:stCondLst>
                                  <p:childTnLst>
                                    <p:anim calcmode="discrete" valueType="str">
                                      <p:cBhvr>
                                        <p:cTn id="219" dur="500" fill="hold"/>
                                        <p:tgtEl>
                                          <p:spTgt spid="150"/>
                                        </p:tgtEl>
                                        <p:attrNameLst>
                                          <p:attrName>style.visibility</p:attrName>
                                        </p:attrNameLst>
                                      </p:cBhvr>
                                      <p:tavLst>
                                        <p:tav tm="0">
                                          <p:val>
                                            <p:strVal val="hidden"/>
                                          </p:val>
                                        </p:tav>
                                        <p:tav tm="50000">
                                          <p:val>
                                            <p:strVal val="visible"/>
                                          </p:val>
                                        </p:tav>
                                      </p:tavLst>
                                    </p:anim>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101"/>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103"/>
                                        </p:tgtEl>
                                        <p:attrNameLst>
                                          <p:attrName>style.visibility</p:attrName>
                                        </p:attrNameLst>
                                      </p:cBhvr>
                                      <p:to>
                                        <p:strVal val="visible"/>
                                      </p:to>
                                    </p:set>
                                  </p:childTnLst>
                                </p:cTn>
                              </p:par>
                            </p:childTnLst>
                          </p:cTn>
                        </p:par>
                      </p:childTnLst>
                    </p:cTn>
                  </p:par>
                  <p:par>
                    <p:cTn id="228" fill="hold">
                      <p:stCondLst>
                        <p:cond delay="indefinite"/>
                      </p:stCondLst>
                      <p:childTnLst>
                        <p:par>
                          <p:cTn id="229" fill="hold">
                            <p:stCondLst>
                              <p:cond delay="0"/>
                            </p:stCondLst>
                            <p:childTnLst>
                              <p:par>
                                <p:cTn id="230" presetID="1" presetClass="entr" presetSubtype="0" fill="hold" grpId="0" nodeType="clickEffect">
                                  <p:stCondLst>
                                    <p:cond delay="0"/>
                                  </p:stCondLst>
                                  <p:childTnLst>
                                    <p:set>
                                      <p:cBhvr>
                                        <p:cTn id="231" dur="1" fill="hold">
                                          <p:stCondLst>
                                            <p:cond delay="0"/>
                                          </p:stCondLst>
                                        </p:cTn>
                                        <p:tgtEl>
                                          <p:spTgt spid="104"/>
                                        </p:tgtEl>
                                        <p:attrNameLst>
                                          <p:attrName>style.visibility</p:attrName>
                                        </p:attrNameLst>
                                      </p:cBhvr>
                                      <p:to>
                                        <p:strVal val="visible"/>
                                      </p:to>
                                    </p:set>
                                  </p:childTnLst>
                                </p:cTn>
                              </p:par>
                            </p:childTnLst>
                          </p:cTn>
                        </p:par>
                      </p:childTnLst>
                    </p:cTn>
                  </p:par>
                  <p:par>
                    <p:cTn id="232" fill="hold">
                      <p:stCondLst>
                        <p:cond delay="indefinite"/>
                      </p:stCondLst>
                      <p:childTnLst>
                        <p:par>
                          <p:cTn id="233" fill="hold">
                            <p:stCondLst>
                              <p:cond delay="0"/>
                            </p:stCondLst>
                            <p:childTnLst>
                              <p:par>
                                <p:cTn id="234" presetID="1" presetClass="entr" presetSubtype="0" fill="hold" grpId="0" nodeType="clickEffect">
                                  <p:stCondLst>
                                    <p:cond delay="0"/>
                                  </p:stCondLst>
                                  <p:childTnLst>
                                    <p:set>
                                      <p:cBhvr>
                                        <p:cTn id="235" dur="1" fill="hold">
                                          <p:stCondLst>
                                            <p:cond delay="0"/>
                                          </p:stCondLst>
                                        </p:cTn>
                                        <p:tgtEl>
                                          <p:spTgt spid="105"/>
                                        </p:tgtEl>
                                        <p:attrNameLst>
                                          <p:attrName>style.visibility</p:attrName>
                                        </p:attrNameLst>
                                      </p:cBhvr>
                                      <p:to>
                                        <p:strVal val="visible"/>
                                      </p:to>
                                    </p:set>
                                  </p:childTnLst>
                                </p:cTn>
                              </p:par>
                              <p:par>
                                <p:cTn id="236" presetID="1" presetClass="entr" presetSubtype="0" fill="hold" grpId="0" nodeType="withEffect">
                                  <p:stCondLst>
                                    <p:cond delay="0"/>
                                  </p:stCondLst>
                                  <p:childTnLst>
                                    <p:set>
                                      <p:cBhvr>
                                        <p:cTn id="237" dur="1" fill="hold">
                                          <p:stCondLst>
                                            <p:cond delay="0"/>
                                          </p:stCondLst>
                                        </p:cTn>
                                        <p:tgtEl>
                                          <p:spTgt spid="110"/>
                                        </p:tgtEl>
                                        <p:attrNameLst>
                                          <p:attrName>style.visibility</p:attrName>
                                        </p:attrNameLst>
                                      </p:cBhvr>
                                      <p:to>
                                        <p:strVal val="visible"/>
                                      </p:to>
                                    </p:se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grpId="0" nodeType="clickEffect">
                                  <p:stCondLst>
                                    <p:cond delay="0"/>
                                  </p:stCondLst>
                                  <p:childTnLst>
                                    <p:set>
                                      <p:cBhvr>
                                        <p:cTn id="241" dur="1" fill="hold">
                                          <p:stCondLst>
                                            <p:cond delay="0"/>
                                          </p:stCondLst>
                                        </p:cTn>
                                        <p:tgtEl>
                                          <p:spTgt spid="109"/>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107"/>
                                        </p:tgtEl>
                                        <p:attrNameLst>
                                          <p:attrName>style.visibility</p:attrName>
                                        </p:attrNameLst>
                                      </p:cBhvr>
                                      <p:to>
                                        <p:strVal val="visible"/>
                                      </p:to>
                                    </p:set>
                                  </p:childTnLst>
                                </p:cTn>
                              </p:par>
                              <p:par>
                                <p:cTn id="246" presetID="1" presetClass="entr" presetSubtype="0" fill="hold" grpId="0" nodeType="withEffect">
                                  <p:stCondLst>
                                    <p:cond delay="0"/>
                                  </p:stCondLst>
                                  <p:childTnLst>
                                    <p:set>
                                      <p:cBhvr>
                                        <p:cTn id="247" dur="1" fill="hold">
                                          <p:stCondLst>
                                            <p:cond delay="0"/>
                                          </p:stCondLst>
                                        </p:cTn>
                                        <p:tgtEl>
                                          <p:spTgt spid="112"/>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22" presetClass="entr" presetSubtype="8" fill="hold" grpId="0" nodeType="clickEffect">
                                  <p:stCondLst>
                                    <p:cond delay="0"/>
                                  </p:stCondLst>
                                  <p:childTnLst>
                                    <p:set>
                                      <p:cBhvr>
                                        <p:cTn id="251" dur="1" fill="hold">
                                          <p:stCondLst>
                                            <p:cond delay="0"/>
                                          </p:stCondLst>
                                        </p:cTn>
                                        <p:tgtEl>
                                          <p:spTgt spid="96"/>
                                        </p:tgtEl>
                                        <p:attrNameLst>
                                          <p:attrName>style.visibility</p:attrName>
                                        </p:attrNameLst>
                                      </p:cBhvr>
                                      <p:to>
                                        <p:strVal val="visible"/>
                                      </p:to>
                                    </p:set>
                                    <p:animEffect transition="in" filter="wipe(left)">
                                      <p:cBhvr>
                                        <p:cTn id="252" dur="500"/>
                                        <p:tgtEl>
                                          <p:spTgt spid="96"/>
                                        </p:tgtEl>
                                      </p:cBhvr>
                                    </p:animEffect>
                                  </p:childTnLst>
                                </p:cTn>
                              </p:par>
                            </p:childTnLst>
                          </p:cTn>
                        </p:par>
                      </p:childTnLst>
                    </p:cTn>
                  </p:par>
                  <p:par>
                    <p:cTn id="253" fill="hold">
                      <p:stCondLst>
                        <p:cond delay="indefinite"/>
                      </p:stCondLst>
                      <p:childTnLst>
                        <p:par>
                          <p:cTn id="254" fill="hold">
                            <p:stCondLst>
                              <p:cond delay="0"/>
                            </p:stCondLst>
                            <p:childTnLst>
                              <p:par>
                                <p:cTn id="255" presetID="22" presetClass="entr" presetSubtype="2" repeatCount="10000" fill="hold" grpId="0" nodeType="clickEffect">
                                  <p:stCondLst>
                                    <p:cond delay="0"/>
                                  </p:stCondLst>
                                  <p:childTnLst>
                                    <p:set>
                                      <p:cBhvr>
                                        <p:cTn id="256" dur="1" fill="hold">
                                          <p:stCondLst>
                                            <p:cond delay="0"/>
                                          </p:stCondLst>
                                        </p:cTn>
                                        <p:tgtEl>
                                          <p:spTgt spid="85"/>
                                        </p:tgtEl>
                                        <p:attrNameLst>
                                          <p:attrName>style.visibility</p:attrName>
                                        </p:attrNameLst>
                                      </p:cBhvr>
                                      <p:to>
                                        <p:strVal val="visible"/>
                                      </p:to>
                                    </p:set>
                                    <p:animEffect transition="in" filter="wipe(right)">
                                      <p:cBhvr>
                                        <p:cTn id="257" dur="1000"/>
                                        <p:tgtEl>
                                          <p:spTgt spid="85"/>
                                        </p:tgtEl>
                                      </p:cBhvr>
                                    </p:animEffect>
                                  </p:childTnLst>
                                </p:cTn>
                              </p:par>
                            </p:childTnLst>
                          </p:cTn>
                        </p:par>
                      </p:childTnLst>
                    </p:cTn>
                  </p:par>
                  <p:par>
                    <p:cTn id="258" fill="hold">
                      <p:stCondLst>
                        <p:cond delay="indefinite"/>
                      </p:stCondLst>
                      <p:childTnLst>
                        <p:par>
                          <p:cTn id="259" fill="hold">
                            <p:stCondLst>
                              <p:cond delay="0"/>
                            </p:stCondLst>
                            <p:childTnLst>
                              <p:par>
                                <p:cTn id="260" presetID="1" presetClass="entr" presetSubtype="0" fill="hold" nodeType="clickEffect">
                                  <p:stCondLst>
                                    <p:cond delay="0"/>
                                  </p:stCondLst>
                                  <p:childTnLst>
                                    <p:set>
                                      <p:cBhvr>
                                        <p:cTn id="261" dur="1" fill="hold">
                                          <p:stCondLst>
                                            <p:cond delay="0"/>
                                          </p:stCondLst>
                                        </p:cTn>
                                        <p:tgtEl>
                                          <p:spTgt spid="90"/>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22" presetClass="entr" presetSubtype="2" fill="hold" grpId="0" nodeType="clickEffect">
                                  <p:stCondLst>
                                    <p:cond delay="0"/>
                                  </p:stCondLst>
                                  <p:childTnLst>
                                    <p:set>
                                      <p:cBhvr>
                                        <p:cTn id="265" dur="1" fill="hold">
                                          <p:stCondLst>
                                            <p:cond delay="0"/>
                                          </p:stCondLst>
                                        </p:cTn>
                                        <p:tgtEl>
                                          <p:spTgt spid="95"/>
                                        </p:tgtEl>
                                        <p:attrNameLst>
                                          <p:attrName>style.visibility</p:attrName>
                                        </p:attrNameLst>
                                      </p:cBhvr>
                                      <p:to>
                                        <p:strVal val="visible"/>
                                      </p:to>
                                    </p:set>
                                    <p:animEffect transition="in" filter="wipe(right)">
                                      <p:cBhvr>
                                        <p:cTn id="266" dur="500"/>
                                        <p:tgtEl>
                                          <p:spTgt spid="95"/>
                                        </p:tgtEl>
                                      </p:cBhvr>
                                    </p:animEffec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08"/>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xit" presetSubtype="0" fill="hold" grpId="1" nodeType="clickEffect">
                                  <p:stCondLst>
                                    <p:cond delay="0"/>
                                  </p:stCondLst>
                                  <p:childTnLst>
                                    <p:set>
                                      <p:cBhvr>
                                        <p:cTn id="274" dur="1" fill="hold">
                                          <p:stCondLst>
                                            <p:cond delay="0"/>
                                          </p:stCondLst>
                                        </p:cTn>
                                        <p:tgtEl>
                                          <p:spTgt spid="95"/>
                                        </p:tgtEl>
                                        <p:attrNameLst>
                                          <p:attrName>style.visibility</p:attrName>
                                        </p:attrNameLst>
                                      </p:cBhvr>
                                      <p:to>
                                        <p:strVal val="hidden"/>
                                      </p:to>
                                    </p:set>
                                  </p:childTnLst>
                                </p:cTn>
                              </p:par>
                              <p:par>
                                <p:cTn id="275" presetID="1" presetClass="exit" presetSubtype="0" fill="hold" grpId="1" nodeType="withEffect">
                                  <p:stCondLst>
                                    <p:cond delay="0"/>
                                  </p:stCondLst>
                                  <p:childTnLst>
                                    <p:set>
                                      <p:cBhvr>
                                        <p:cTn id="276" dur="1" fill="hold">
                                          <p:stCondLst>
                                            <p:cond delay="0"/>
                                          </p:stCondLst>
                                        </p:cTn>
                                        <p:tgtEl>
                                          <p:spTgt spid="96"/>
                                        </p:tgtEl>
                                        <p:attrNameLst>
                                          <p:attrName>style.visibility</p:attrName>
                                        </p:attrNameLst>
                                      </p:cBhvr>
                                      <p:to>
                                        <p:strVal val="hidden"/>
                                      </p:to>
                                    </p:set>
                                  </p:childTnLst>
                                </p:cTn>
                              </p:par>
                              <p:par>
                                <p:cTn id="277" presetID="1" presetClass="exit" presetSubtype="0" fill="hold" nodeType="withEffect">
                                  <p:stCondLst>
                                    <p:cond delay="0"/>
                                  </p:stCondLst>
                                  <p:childTnLst>
                                    <p:set>
                                      <p:cBhvr>
                                        <p:cTn id="278" dur="1" fill="hold">
                                          <p:stCondLst>
                                            <p:cond delay="0"/>
                                          </p:stCondLst>
                                        </p:cTn>
                                        <p:tgtEl>
                                          <p:spTgt spid="90"/>
                                        </p:tgtEl>
                                        <p:attrNameLst>
                                          <p:attrName>style.visibility</p:attrName>
                                        </p:attrNameLst>
                                      </p:cBhvr>
                                      <p:to>
                                        <p:strVal val="hidden"/>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114"/>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128"/>
                                        </p:tgtEl>
                                        <p:attrNameLst>
                                          <p:attrName>style.visibility</p:attrName>
                                        </p:attrNameLst>
                                      </p:cBhvr>
                                      <p:to>
                                        <p:strVal val="visible"/>
                                      </p:to>
                                    </p:set>
                                  </p:childTnLst>
                                </p:cTn>
                              </p:par>
                            </p:childTnLst>
                          </p:cTn>
                        </p:par>
                      </p:childTnLst>
                    </p:cTn>
                  </p:par>
                  <p:par>
                    <p:cTn id="285" fill="hold">
                      <p:stCondLst>
                        <p:cond delay="indefinite"/>
                      </p:stCondLst>
                      <p:childTnLst>
                        <p:par>
                          <p:cTn id="286" fill="hold">
                            <p:stCondLst>
                              <p:cond delay="0"/>
                            </p:stCondLst>
                            <p:childTnLst>
                              <p:par>
                                <p:cTn id="287" presetID="1" presetClass="entr" presetSubtype="0" fill="hold" grpId="0" nodeType="clickEffect">
                                  <p:stCondLst>
                                    <p:cond delay="0"/>
                                  </p:stCondLst>
                                  <p:childTnLst>
                                    <p:set>
                                      <p:cBhvr>
                                        <p:cTn id="288" dur="1" fill="hold">
                                          <p:stCondLst>
                                            <p:cond delay="0"/>
                                          </p:stCondLst>
                                        </p:cTn>
                                        <p:tgtEl>
                                          <p:spTgt spid="99"/>
                                        </p:tgtEl>
                                        <p:attrNameLst>
                                          <p:attrName>style.visibility</p:attrName>
                                        </p:attrNameLst>
                                      </p:cBhvr>
                                      <p:to>
                                        <p:strVal val="visible"/>
                                      </p:to>
                                    </p:set>
                                  </p:childTnLst>
                                </p:cTn>
                              </p:par>
                              <p:par>
                                <p:cTn id="289" presetID="35" presetClass="emph" presetSubtype="0" repeatCount="10000" fill="hold" grpId="1" nodeType="withEffect">
                                  <p:stCondLst>
                                    <p:cond delay="0"/>
                                  </p:stCondLst>
                                  <p:childTnLst>
                                    <p:anim calcmode="discrete" valueType="str">
                                      <p:cBhvr>
                                        <p:cTn id="290" dur="500" fill="hold"/>
                                        <p:tgtEl>
                                          <p:spTgt spid="99"/>
                                        </p:tgtEl>
                                        <p:attrNameLst>
                                          <p:attrName>style.visibility</p:attrName>
                                        </p:attrNameLst>
                                      </p:cBhvr>
                                      <p:tavLst>
                                        <p:tav tm="0">
                                          <p:val>
                                            <p:strVal val="hidden"/>
                                          </p:val>
                                        </p:tav>
                                        <p:tav tm="50000">
                                          <p:val>
                                            <p:strVal val="visible"/>
                                          </p:val>
                                        </p:tav>
                                      </p:tavLst>
                                    </p:anim>
                                  </p:childTnLst>
                                </p:cTn>
                              </p:par>
                              <p:par>
                                <p:cTn id="291" presetID="1" presetClass="entr" presetSubtype="0" fill="hold" grpId="0" nodeType="withEffect">
                                  <p:stCondLst>
                                    <p:cond delay="0"/>
                                  </p:stCondLst>
                                  <p:childTnLst>
                                    <p:set>
                                      <p:cBhvr>
                                        <p:cTn id="292" dur="1" fill="hold">
                                          <p:stCondLst>
                                            <p:cond delay="0"/>
                                          </p:stCondLst>
                                        </p:cTn>
                                        <p:tgtEl>
                                          <p:spTgt spid="106"/>
                                        </p:tgtEl>
                                        <p:attrNameLst>
                                          <p:attrName>style.visibility</p:attrName>
                                        </p:attrNameLst>
                                      </p:cBhvr>
                                      <p:to>
                                        <p:strVal val="visible"/>
                                      </p:to>
                                    </p:set>
                                  </p:childTnLst>
                                </p:cTn>
                              </p:par>
                              <p:par>
                                <p:cTn id="293" presetID="35" presetClass="emph" presetSubtype="0" repeatCount="10000" fill="hold" grpId="1" nodeType="withEffect">
                                  <p:stCondLst>
                                    <p:cond delay="0"/>
                                  </p:stCondLst>
                                  <p:childTnLst>
                                    <p:anim calcmode="discrete" valueType="str">
                                      <p:cBhvr>
                                        <p:cTn id="294"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295" fill="hold">
                      <p:stCondLst>
                        <p:cond delay="indefinite"/>
                      </p:stCondLst>
                      <p:childTnLst>
                        <p:par>
                          <p:cTn id="296" fill="hold">
                            <p:stCondLst>
                              <p:cond delay="0"/>
                            </p:stCondLst>
                            <p:childTnLst>
                              <p:par>
                                <p:cTn id="297" presetID="22" presetClass="entr" presetSubtype="1" fill="hold" grpId="0" nodeType="clickEffect">
                                  <p:stCondLst>
                                    <p:cond delay="0"/>
                                  </p:stCondLst>
                                  <p:childTnLst>
                                    <p:set>
                                      <p:cBhvr>
                                        <p:cTn id="298" dur="1" fill="hold">
                                          <p:stCondLst>
                                            <p:cond delay="0"/>
                                          </p:stCondLst>
                                        </p:cTn>
                                        <p:tgtEl>
                                          <p:spTgt spid="97"/>
                                        </p:tgtEl>
                                        <p:attrNameLst>
                                          <p:attrName>style.visibility</p:attrName>
                                        </p:attrNameLst>
                                      </p:cBhvr>
                                      <p:to>
                                        <p:strVal val="visible"/>
                                      </p:to>
                                    </p:set>
                                    <p:animEffect transition="in" filter="wipe(up)">
                                      <p:cBhvr>
                                        <p:cTn id="299" dur="500"/>
                                        <p:tgtEl>
                                          <p:spTgt spid="97"/>
                                        </p:tgtEl>
                                      </p:cBhvr>
                                    </p:animEffect>
                                  </p:childTnLst>
                                </p:cTn>
                              </p:par>
                            </p:childTnLst>
                          </p:cTn>
                        </p:par>
                      </p:childTnLst>
                    </p:cTn>
                  </p:par>
                  <p:par>
                    <p:cTn id="300" fill="hold">
                      <p:stCondLst>
                        <p:cond delay="indefinite"/>
                      </p:stCondLst>
                      <p:childTnLst>
                        <p:par>
                          <p:cTn id="301" fill="hold">
                            <p:stCondLst>
                              <p:cond delay="0"/>
                            </p:stCondLst>
                            <p:childTnLst>
                              <p:par>
                                <p:cTn id="302" presetID="1" presetClass="entr" presetSubtype="0" fill="hold" grpId="0" nodeType="clickEffect">
                                  <p:stCondLst>
                                    <p:cond delay="0"/>
                                  </p:stCondLst>
                                  <p:childTnLst>
                                    <p:set>
                                      <p:cBhvr>
                                        <p:cTn id="303" dur="1" fill="hold">
                                          <p:stCondLst>
                                            <p:cond delay="0"/>
                                          </p:stCondLst>
                                        </p:cTn>
                                        <p:tgtEl>
                                          <p:spTgt spid="115"/>
                                        </p:tgtEl>
                                        <p:attrNameLst>
                                          <p:attrName>style.visibility</p:attrName>
                                        </p:attrNameLst>
                                      </p:cBhvr>
                                      <p:to>
                                        <p:strVal val="visible"/>
                                      </p:to>
                                    </p:set>
                                  </p:childTnLst>
                                </p:cTn>
                              </p:par>
                              <p:par>
                                <p:cTn id="304" presetID="1" presetClass="entr" presetSubtype="0" fill="hold" grpId="0" nodeType="withEffect">
                                  <p:stCondLst>
                                    <p:cond delay="0"/>
                                  </p:stCondLst>
                                  <p:childTnLst>
                                    <p:set>
                                      <p:cBhvr>
                                        <p:cTn id="305" dur="1" fill="hold">
                                          <p:stCondLst>
                                            <p:cond delay="0"/>
                                          </p:stCondLst>
                                        </p:cTn>
                                        <p:tgtEl>
                                          <p:spTgt spid="117"/>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22" presetClass="entr" presetSubtype="1" fill="hold" grpId="0" nodeType="clickEffect">
                                  <p:stCondLst>
                                    <p:cond delay="0"/>
                                  </p:stCondLst>
                                  <p:childTnLst>
                                    <p:set>
                                      <p:cBhvr>
                                        <p:cTn id="309" dur="1" fill="hold">
                                          <p:stCondLst>
                                            <p:cond delay="0"/>
                                          </p:stCondLst>
                                        </p:cTn>
                                        <p:tgtEl>
                                          <p:spTgt spid="98"/>
                                        </p:tgtEl>
                                        <p:attrNameLst>
                                          <p:attrName>style.visibility</p:attrName>
                                        </p:attrNameLst>
                                      </p:cBhvr>
                                      <p:to>
                                        <p:strVal val="visible"/>
                                      </p:to>
                                    </p:set>
                                    <p:animEffect transition="in" filter="wipe(up)">
                                      <p:cBhvr>
                                        <p:cTn id="310" dur="500"/>
                                        <p:tgtEl>
                                          <p:spTgt spid="98"/>
                                        </p:tgtEl>
                                      </p:cBhvr>
                                    </p:animEffect>
                                  </p:childTnLst>
                                </p:cTn>
                              </p:par>
                            </p:childTnLst>
                          </p:cTn>
                        </p:par>
                      </p:childTnLst>
                    </p:cTn>
                  </p:par>
                  <p:par>
                    <p:cTn id="311" fill="hold">
                      <p:stCondLst>
                        <p:cond delay="indefinite"/>
                      </p:stCondLst>
                      <p:childTnLst>
                        <p:par>
                          <p:cTn id="312" fill="hold">
                            <p:stCondLst>
                              <p:cond delay="0"/>
                            </p:stCondLst>
                            <p:childTnLst>
                              <p:par>
                                <p:cTn id="313" presetID="1" presetClass="entr" presetSubtype="0" fill="hold" grpId="0" nodeType="clickEffect">
                                  <p:stCondLst>
                                    <p:cond delay="0"/>
                                  </p:stCondLst>
                                  <p:childTnLst>
                                    <p:set>
                                      <p:cBhvr>
                                        <p:cTn id="314" dur="1" fill="hold">
                                          <p:stCondLst>
                                            <p:cond delay="0"/>
                                          </p:stCondLst>
                                        </p:cTn>
                                        <p:tgtEl>
                                          <p:spTgt spid="116"/>
                                        </p:tgtEl>
                                        <p:attrNameLst>
                                          <p:attrName>style.visibility</p:attrName>
                                        </p:attrNameLst>
                                      </p:cBhvr>
                                      <p:to>
                                        <p:strVal val="visible"/>
                                      </p:to>
                                    </p:set>
                                  </p:childTnLst>
                                </p:cTn>
                              </p:par>
                            </p:childTnLst>
                          </p:cTn>
                        </p:par>
                      </p:childTnLst>
                    </p:cTn>
                  </p:par>
                  <p:par>
                    <p:cTn id="315" fill="hold">
                      <p:stCondLst>
                        <p:cond delay="indefinite"/>
                      </p:stCondLst>
                      <p:childTnLst>
                        <p:par>
                          <p:cTn id="316" fill="hold">
                            <p:stCondLst>
                              <p:cond delay="0"/>
                            </p:stCondLst>
                            <p:childTnLst>
                              <p:par>
                                <p:cTn id="317" presetID="1" presetClass="exit" presetSubtype="0" fill="hold" grpId="1" nodeType="clickEffect">
                                  <p:stCondLst>
                                    <p:cond delay="0"/>
                                  </p:stCondLst>
                                  <p:childTnLst>
                                    <p:set>
                                      <p:cBhvr>
                                        <p:cTn id="318" dur="1" fill="hold">
                                          <p:stCondLst>
                                            <p:cond delay="0"/>
                                          </p:stCondLst>
                                        </p:cTn>
                                        <p:tgtEl>
                                          <p:spTgt spid="97"/>
                                        </p:tgtEl>
                                        <p:attrNameLst>
                                          <p:attrName>style.visibility</p:attrName>
                                        </p:attrNameLst>
                                      </p:cBhvr>
                                      <p:to>
                                        <p:strVal val="hidden"/>
                                      </p:to>
                                    </p:set>
                                  </p:childTnLst>
                                </p:cTn>
                              </p:par>
                              <p:par>
                                <p:cTn id="319" presetID="1" presetClass="exit" presetSubtype="0" fill="hold" grpId="1" nodeType="withEffect">
                                  <p:stCondLst>
                                    <p:cond delay="0"/>
                                  </p:stCondLst>
                                  <p:childTnLst>
                                    <p:set>
                                      <p:cBhvr>
                                        <p:cTn id="320" dur="1" fill="hold">
                                          <p:stCondLst>
                                            <p:cond delay="0"/>
                                          </p:stCondLst>
                                        </p:cTn>
                                        <p:tgtEl>
                                          <p:spTgt spid="98"/>
                                        </p:tgtEl>
                                        <p:attrNameLst>
                                          <p:attrName>style.visibility</p:attrName>
                                        </p:attrNameLst>
                                      </p:cBhvr>
                                      <p:to>
                                        <p:strVal val="hidden"/>
                                      </p:to>
                                    </p:set>
                                  </p:childTnLst>
                                </p:cTn>
                              </p:par>
                              <p:par>
                                <p:cTn id="321" presetID="1" presetClass="exit" presetSubtype="0" fill="hold" grpId="2" nodeType="withEffect">
                                  <p:stCondLst>
                                    <p:cond delay="0"/>
                                  </p:stCondLst>
                                  <p:childTnLst>
                                    <p:set>
                                      <p:cBhvr>
                                        <p:cTn id="322" dur="1" fill="hold">
                                          <p:stCondLst>
                                            <p:cond delay="0"/>
                                          </p:stCondLst>
                                        </p:cTn>
                                        <p:tgtEl>
                                          <p:spTgt spid="99"/>
                                        </p:tgtEl>
                                        <p:attrNameLst>
                                          <p:attrName>style.visibility</p:attrName>
                                        </p:attrNameLst>
                                      </p:cBhvr>
                                      <p:to>
                                        <p:strVal val="hidden"/>
                                      </p:to>
                                    </p:set>
                                  </p:childTnLst>
                                </p:cTn>
                              </p:par>
                              <p:par>
                                <p:cTn id="323" presetID="1" presetClass="exit" presetSubtype="0" fill="hold" grpId="2" nodeType="withEffect">
                                  <p:stCondLst>
                                    <p:cond delay="0"/>
                                  </p:stCondLst>
                                  <p:childTnLst>
                                    <p:set>
                                      <p:cBhvr>
                                        <p:cTn id="324" dur="1" fill="hold">
                                          <p:stCondLst>
                                            <p:cond delay="0"/>
                                          </p:stCondLst>
                                        </p:cTn>
                                        <p:tgtEl>
                                          <p:spTgt spid="106"/>
                                        </p:tgtEl>
                                        <p:attrNameLst>
                                          <p:attrName>style.visibility</p:attrName>
                                        </p:attrNameLst>
                                      </p:cBhvr>
                                      <p:to>
                                        <p:strVal val="hidden"/>
                                      </p:to>
                                    </p:se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118"/>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119"/>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121"/>
                                        </p:tgtEl>
                                        <p:attrNameLst>
                                          <p:attrName>style.visibility</p:attrName>
                                        </p:attrNameLst>
                                      </p:cBhvr>
                                      <p:to>
                                        <p:strVal val="visible"/>
                                      </p:to>
                                    </p:set>
                                  </p:childTnLst>
                                </p:cTn>
                              </p:par>
                              <p:par>
                                <p:cTn id="333" presetID="1" presetClass="entr" presetSubtype="0" fill="hold" grpId="0" nodeType="withEffect">
                                  <p:stCondLst>
                                    <p:cond delay="0"/>
                                  </p:stCondLst>
                                  <p:childTnLst>
                                    <p:set>
                                      <p:cBhvr>
                                        <p:cTn id="334" dur="1" fill="hold">
                                          <p:stCondLst>
                                            <p:cond delay="0"/>
                                          </p:stCondLst>
                                        </p:cTn>
                                        <p:tgtEl>
                                          <p:spTgt spid="125"/>
                                        </p:tgtEl>
                                        <p:attrNameLst>
                                          <p:attrName>style.visibility</p:attrName>
                                        </p:attrNameLst>
                                      </p:cBhvr>
                                      <p:to>
                                        <p:strVal val="visible"/>
                                      </p:to>
                                    </p:set>
                                  </p:childTnLst>
                                </p:cTn>
                              </p:par>
                            </p:childTnLst>
                          </p:cTn>
                        </p:par>
                      </p:childTnLst>
                    </p:cTn>
                  </p:par>
                  <p:par>
                    <p:cTn id="335" fill="hold">
                      <p:stCondLst>
                        <p:cond delay="indefinite"/>
                      </p:stCondLst>
                      <p:childTnLst>
                        <p:par>
                          <p:cTn id="336" fill="hold">
                            <p:stCondLst>
                              <p:cond delay="0"/>
                            </p:stCondLst>
                            <p:childTnLst>
                              <p:par>
                                <p:cTn id="337" presetID="1" presetClass="entr" presetSubtype="0" fill="hold" grpId="0" nodeType="clickEffect">
                                  <p:stCondLst>
                                    <p:cond delay="0"/>
                                  </p:stCondLst>
                                  <p:childTnLst>
                                    <p:set>
                                      <p:cBhvr>
                                        <p:cTn id="338" dur="1" fill="hold">
                                          <p:stCondLst>
                                            <p:cond delay="0"/>
                                          </p:stCondLst>
                                        </p:cTn>
                                        <p:tgtEl>
                                          <p:spTgt spid="122"/>
                                        </p:tgtEl>
                                        <p:attrNameLst>
                                          <p:attrName>style.visibility</p:attrName>
                                        </p:attrNameLst>
                                      </p:cBhvr>
                                      <p:to>
                                        <p:strVal val="visible"/>
                                      </p:to>
                                    </p:set>
                                  </p:childTnLst>
                                </p:cTn>
                              </p:par>
                            </p:childTnLst>
                          </p:cTn>
                        </p:par>
                      </p:childTnLst>
                    </p:cTn>
                  </p:par>
                  <p:par>
                    <p:cTn id="339" fill="hold">
                      <p:stCondLst>
                        <p:cond delay="indefinite"/>
                      </p:stCondLst>
                      <p:childTnLst>
                        <p:par>
                          <p:cTn id="340" fill="hold">
                            <p:stCondLst>
                              <p:cond delay="0"/>
                            </p:stCondLst>
                            <p:childTnLst>
                              <p:par>
                                <p:cTn id="341" presetID="1" presetClass="entr" presetSubtype="0" fill="hold" grpId="0" nodeType="clickEffect">
                                  <p:stCondLst>
                                    <p:cond delay="0"/>
                                  </p:stCondLst>
                                  <p:childTnLst>
                                    <p:set>
                                      <p:cBhvr>
                                        <p:cTn id="342" dur="1" fill="hold">
                                          <p:stCondLst>
                                            <p:cond delay="0"/>
                                          </p:stCondLst>
                                        </p:cTn>
                                        <p:tgtEl>
                                          <p:spTgt spid="120"/>
                                        </p:tgtEl>
                                        <p:attrNameLst>
                                          <p:attrName>style.visibility</p:attrName>
                                        </p:attrNameLst>
                                      </p:cBhvr>
                                      <p:to>
                                        <p:strVal val="visible"/>
                                      </p:to>
                                    </p:set>
                                  </p:childTnLst>
                                </p:cTn>
                              </p:par>
                            </p:childTnLst>
                          </p:cTn>
                        </p:par>
                      </p:childTnLst>
                    </p:cTn>
                  </p:par>
                  <p:par>
                    <p:cTn id="343" fill="hold">
                      <p:stCondLst>
                        <p:cond delay="indefinite"/>
                      </p:stCondLst>
                      <p:childTnLst>
                        <p:par>
                          <p:cTn id="344" fill="hold">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123"/>
                                        </p:tgtEl>
                                        <p:attrNameLst>
                                          <p:attrName>style.visibility</p:attrName>
                                        </p:attrNameLst>
                                      </p:cBhvr>
                                      <p:to>
                                        <p:strVal val="visible"/>
                                      </p:to>
                                    </p:set>
                                  </p:childTnLst>
                                </p:cTn>
                              </p:par>
                              <p:par>
                                <p:cTn id="347" presetID="1" presetClass="entr" presetSubtype="0" fill="hold" grpId="0" nodeType="withEffect">
                                  <p:stCondLst>
                                    <p:cond delay="0"/>
                                  </p:stCondLst>
                                  <p:childTnLst>
                                    <p:set>
                                      <p:cBhvr>
                                        <p:cTn id="348" dur="1" fill="hold">
                                          <p:stCondLst>
                                            <p:cond delay="0"/>
                                          </p:stCondLst>
                                        </p:cTn>
                                        <p:tgtEl>
                                          <p:spTgt spid="126"/>
                                        </p:tgtEl>
                                        <p:attrNameLst>
                                          <p:attrName>style.visibility</p:attrName>
                                        </p:attrNameLst>
                                      </p:cBhvr>
                                      <p:to>
                                        <p:strVal val="visible"/>
                                      </p:to>
                                    </p:set>
                                  </p:childTnLst>
                                </p:cTn>
                              </p:par>
                            </p:childTnLst>
                          </p:cTn>
                        </p:par>
                      </p:childTnLst>
                    </p:cTn>
                  </p:par>
                  <p:par>
                    <p:cTn id="349" fill="hold">
                      <p:stCondLst>
                        <p:cond delay="indefinite"/>
                      </p:stCondLst>
                      <p:childTnLst>
                        <p:par>
                          <p:cTn id="350" fill="hold">
                            <p:stCondLst>
                              <p:cond delay="0"/>
                            </p:stCondLst>
                            <p:childTnLst>
                              <p:par>
                                <p:cTn id="351" presetID="1" presetClass="entr" presetSubtype="0" fill="hold" grpId="0" nodeType="clickEffect">
                                  <p:stCondLst>
                                    <p:cond delay="0"/>
                                  </p:stCondLst>
                                  <p:childTnLst>
                                    <p:set>
                                      <p:cBhvr>
                                        <p:cTn id="352" dur="1" fill="hold">
                                          <p:stCondLst>
                                            <p:cond delay="0"/>
                                          </p:stCondLst>
                                        </p:cTn>
                                        <p:tgtEl>
                                          <p:spTgt spid="124"/>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grpId="0" nodeType="clickEffect">
                                  <p:stCondLst>
                                    <p:cond delay="0"/>
                                  </p:stCondLst>
                                  <p:childTnLst>
                                    <p:set>
                                      <p:cBhvr>
                                        <p:cTn id="356" dur="1" fill="hold">
                                          <p:stCondLst>
                                            <p:cond delay="0"/>
                                          </p:stCondLst>
                                        </p:cTn>
                                        <p:tgtEl>
                                          <p:spTgt spid="155"/>
                                        </p:tgtEl>
                                        <p:attrNameLst>
                                          <p:attrName>style.visibility</p:attrName>
                                        </p:attrNameLst>
                                      </p:cBhvr>
                                      <p:to>
                                        <p:strVal val="visible"/>
                                      </p:to>
                                    </p:set>
                                  </p:childTnLst>
                                </p:cTn>
                              </p:par>
                              <p:par>
                                <p:cTn id="357" presetID="1" presetClass="entr" presetSubtype="0" fill="hold" grpId="0" nodeType="withEffect">
                                  <p:stCondLst>
                                    <p:cond delay="0"/>
                                  </p:stCondLst>
                                  <p:childTnLst>
                                    <p:set>
                                      <p:cBhvr>
                                        <p:cTn id="358" dur="1" fill="hold">
                                          <p:stCondLst>
                                            <p:cond delay="0"/>
                                          </p:stCondLst>
                                        </p:cTn>
                                        <p:tgtEl>
                                          <p:spTgt spid="156"/>
                                        </p:tgtEl>
                                        <p:attrNameLst>
                                          <p:attrName>style.visibility</p:attrName>
                                        </p:attrNameLst>
                                      </p:cBhvr>
                                      <p:to>
                                        <p:strVal val="visible"/>
                                      </p:to>
                                    </p:set>
                                  </p:childTnLst>
                                </p:cTn>
                              </p:par>
                              <p:par>
                                <p:cTn id="359" presetID="1" presetClass="entr" presetSubtype="0" fill="hold" grpId="0" nodeType="withEffect">
                                  <p:stCondLst>
                                    <p:cond delay="0"/>
                                  </p:stCondLst>
                                  <p:childTnLst>
                                    <p:set>
                                      <p:cBhvr>
                                        <p:cTn id="360"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3" grpId="0"/>
      <p:bldP spid="287766" grpId="0"/>
      <p:bldP spid="287779" grpId="0"/>
      <p:bldP spid="287786" grpId="0" animBg="1"/>
      <p:bldP spid="64" grpId="0"/>
      <p:bldP spid="72" grpId="0" animBg="1"/>
      <p:bldP spid="72" grpId="1" animBg="1"/>
      <p:bldP spid="73" grpId="0"/>
      <p:bldP spid="74" grpId="0"/>
      <p:bldP spid="75" grpId="0"/>
      <p:bldP spid="3" grpId="0"/>
      <p:bldP spid="78" grpId="0" animBg="1"/>
      <p:bldP spid="79" grpId="0"/>
      <p:bldP spid="80" grpId="0"/>
      <p:bldP spid="81" grpId="0"/>
      <p:bldP spid="82" grpId="0"/>
      <p:bldP spid="91" grpId="0"/>
      <p:bldP spid="92" grpId="0" animBg="1"/>
      <p:bldP spid="93" grpId="0"/>
      <p:bldP spid="94" grpId="0"/>
      <p:bldP spid="4" grpId="0"/>
      <p:bldP spid="100" grpId="0" animBg="1"/>
      <p:bldP spid="101" grpId="0"/>
      <p:bldP spid="102" grpId="0" animBg="1"/>
      <p:bldP spid="103" grpId="0"/>
      <p:bldP spid="104" grpId="0"/>
      <p:bldP spid="105" grpId="0"/>
      <p:bldP spid="107" grpId="0" animBg="1"/>
      <p:bldP spid="108" grpId="0"/>
      <p:bldP spid="109" grpId="0"/>
      <p:bldP spid="110" grpId="0" animBg="1"/>
      <p:bldP spid="5"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animBg="1"/>
      <p:bldP spid="126" grpId="0" animBg="1"/>
      <p:bldP spid="128" grpId="0" animBg="1"/>
      <p:bldP spid="129" grpId="0"/>
      <p:bldP spid="8" grpId="0"/>
      <p:bldP spid="135" grpId="0" animBg="1"/>
      <p:bldP spid="141" grpId="0" animBg="1"/>
      <p:bldP spid="141" grpId="1" animBg="1"/>
      <p:bldP spid="141" grpId="2" animBg="1"/>
      <p:bldP spid="11" grpId="0"/>
      <p:bldP spid="11" grpId="1"/>
      <p:bldP spid="143" grpId="0" animBg="1"/>
      <p:bldP spid="143" grpId="1" animBg="1"/>
      <p:bldP spid="143" grpId="2" animBg="1"/>
      <p:bldP spid="144" grpId="0" animBg="1"/>
      <p:bldP spid="144" grpId="1" animBg="1"/>
      <p:bldP spid="145" grpId="0"/>
      <p:bldP spid="146" grpId="0"/>
      <p:bldP spid="146" grpId="1"/>
      <p:bldP spid="148" grpId="0"/>
      <p:bldP spid="150" grpId="0" animBg="1"/>
      <p:bldP spid="150" grpId="1" animBg="1"/>
      <p:bldP spid="151" grpId="0"/>
      <p:bldP spid="152" grpId="0" animBg="1"/>
      <p:bldP spid="152" grpId="1" animBg="1"/>
      <p:bldP spid="152" grpId="2" animBg="1"/>
      <p:bldP spid="155" grpId="0" animBg="1"/>
      <p:bldP spid="156" grpId="0" animBg="1"/>
      <p:bldP spid="157" grpId="0" animBg="1"/>
      <p:bldP spid="137" grpId="0" animBg="1"/>
      <p:bldP spid="137" grpId="1" animBg="1"/>
      <p:bldP spid="76" grpId="0"/>
      <p:bldP spid="77" grpId="0"/>
      <p:bldP spid="83" grpId="0" animBg="1"/>
      <p:bldP spid="83" grpId="1" animBg="1"/>
      <p:bldP spid="84" grpId="0" animBg="1"/>
      <p:bldP spid="85" grpId="0" animBg="1"/>
      <p:bldP spid="88" grpId="0" animBg="1"/>
      <p:bldP spid="88" grpId="1" animBg="1"/>
      <p:bldP spid="89" grpId="0" animBg="1"/>
      <p:bldP spid="89"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99" grpId="2" animBg="1"/>
      <p:bldP spid="106" grpId="0" animBg="1"/>
      <p:bldP spid="106" grpId="1" animBg="1"/>
      <p:bldP spid="106"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3" name="Rectangle 15"/>
          <p:cNvSpPr>
            <a:spLocks noChangeArrowheads="1"/>
          </p:cNvSpPr>
          <p:nvPr/>
        </p:nvSpPr>
        <p:spPr bwMode="auto">
          <a:xfrm>
            <a:off x="0" y="0"/>
            <a:ext cx="1795463" cy="523220"/>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W</a:t>
            </a:r>
            <a:r>
              <a:rPr lang="en-US" altLang="ja-JP" dirty="0">
                <a:solidFill>
                  <a:srgbClr val="000000"/>
                </a:solidFill>
                <a:latin typeface="Symbol" panose="05050102010706020507" pitchFamily="18" charset="2"/>
              </a:rPr>
              <a:t>=</a:t>
            </a:r>
            <a:r>
              <a:rPr lang="en-US" altLang="ja-JP" dirty="0">
                <a:solidFill>
                  <a:srgbClr val="000000"/>
                </a:solidFill>
              </a:rPr>
              <a:t>2.4kgw</a:t>
            </a:r>
          </a:p>
        </p:txBody>
      </p:sp>
      <p:sp>
        <p:nvSpPr>
          <p:cNvPr id="7184" name="Rectangle 16"/>
          <p:cNvSpPr>
            <a:spLocks noChangeArrowheads="1"/>
          </p:cNvSpPr>
          <p:nvPr/>
        </p:nvSpPr>
        <p:spPr bwMode="auto">
          <a:xfrm>
            <a:off x="1800225" y="0"/>
            <a:ext cx="140652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l</a:t>
            </a:r>
            <a:r>
              <a:rPr lang="en-US" altLang="ja-JP" dirty="0">
                <a:solidFill>
                  <a:srgbClr val="000000"/>
                </a:solidFill>
                <a:latin typeface="Symbol" panose="05050102010706020507" pitchFamily="18" charset="2"/>
              </a:rPr>
              <a:t>=</a:t>
            </a:r>
            <a:r>
              <a:rPr lang="en-US" altLang="ja-JP" dirty="0">
                <a:solidFill>
                  <a:srgbClr val="000000"/>
                </a:solidFill>
              </a:rPr>
              <a:t>1.0m</a:t>
            </a:r>
          </a:p>
        </p:txBody>
      </p:sp>
      <p:sp>
        <p:nvSpPr>
          <p:cNvPr id="7185" name="Rectangle 17"/>
          <p:cNvSpPr>
            <a:spLocks noChangeArrowheads="1"/>
          </p:cNvSpPr>
          <p:nvPr/>
        </p:nvSpPr>
        <p:spPr bwMode="auto">
          <a:xfrm>
            <a:off x="3240088" y="0"/>
            <a:ext cx="1293812"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Symbol" pitchFamily="18" charset="2"/>
              </a:rPr>
              <a:t>q</a:t>
            </a:r>
            <a:r>
              <a:rPr lang="en-US" altLang="ja-JP" dirty="0">
                <a:solidFill>
                  <a:srgbClr val="000000"/>
                </a:solidFill>
                <a:latin typeface="Symbol" pitchFamily="18" charset="2"/>
              </a:rPr>
              <a:t>=</a:t>
            </a:r>
            <a:r>
              <a:rPr lang="en-US" altLang="ja-JP" dirty="0">
                <a:solidFill>
                  <a:srgbClr val="000000"/>
                </a:solidFill>
              </a:rPr>
              <a:t>60°</a:t>
            </a:r>
          </a:p>
        </p:txBody>
      </p:sp>
      <p:sp>
        <p:nvSpPr>
          <p:cNvPr id="7186" name="Rectangle 18"/>
          <p:cNvSpPr>
            <a:spLocks noChangeArrowheads="1"/>
          </p:cNvSpPr>
          <p:nvPr/>
        </p:nvSpPr>
        <p:spPr bwMode="auto">
          <a:xfrm>
            <a:off x="4319588" y="0"/>
            <a:ext cx="1412875" cy="519113"/>
          </a:xfrm>
          <a:prstGeom prst="rect">
            <a:avLst/>
          </a:prstGeom>
          <a:solidFill>
            <a:srgbClr val="FFFFCC"/>
          </a:solidFill>
          <a:ln>
            <a:noFill/>
          </a:ln>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d</a:t>
            </a:r>
            <a:r>
              <a:rPr lang="en-US" altLang="ja-JP" dirty="0">
                <a:solidFill>
                  <a:srgbClr val="000000"/>
                </a:solidFill>
                <a:latin typeface="Symbol" panose="05050102010706020507" pitchFamily="18" charset="2"/>
              </a:rPr>
              <a:t>=</a:t>
            </a:r>
            <a:r>
              <a:rPr lang="en-US" altLang="ja-JP" dirty="0">
                <a:solidFill>
                  <a:srgbClr val="000000"/>
                </a:solidFill>
              </a:rPr>
              <a:t>30cm</a:t>
            </a:r>
          </a:p>
        </p:txBody>
      </p:sp>
      <p:sp>
        <p:nvSpPr>
          <p:cNvPr id="287779" name="Rectangle 35"/>
          <p:cNvSpPr>
            <a:spLocks noChangeArrowheads="1"/>
          </p:cNvSpPr>
          <p:nvPr/>
        </p:nvSpPr>
        <p:spPr bwMode="auto">
          <a:xfrm>
            <a:off x="0" y="472795"/>
            <a:ext cx="54729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次に力の釣合いから</a:t>
            </a:r>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を求める。</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65" name="Rectangle 6"/>
          <p:cNvSpPr>
            <a:spLocks noChangeArrowheads="1"/>
          </p:cNvSpPr>
          <p:nvPr/>
        </p:nvSpPr>
        <p:spPr bwMode="auto">
          <a:xfrm rot="2009633">
            <a:off x="7395344" y="748919"/>
            <a:ext cx="73324" cy="3370472"/>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66" name="正方形/長方形 65"/>
          <p:cNvSpPr/>
          <p:nvPr/>
        </p:nvSpPr>
        <p:spPr bwMode="auto">
          <a:xfrm>
            <a:off x="6104967" y="739588"/>
            <a:ext cx="372542" cy="3186570"/>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7" name="正方形/長方形 66"/>
          <p:cNvSpPr/>
          <p:nvPr/>
        </p:nvSpPr>
        <p:spPr bwMode="auto">
          <a:xfrm>
            <a:off x="7842428" y="1909099"/>
            <a:ext cx="1081178" cy="203050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1" name="Line 7"/>
          <p:cNvSpPr>
            <a:spLocks noChangeShapeType="1"/>
          </p:cNvSpPr>
          <p:nvPr/>
        </p:nvSpPr>
        <p:spPr bwMode="auto">
          <a:xfrm flipH="1" flipV="1">
            <a:off x="7153834" y="1358152"/>
            <a:ext cx="691505" cy="538813"/>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72" name="Line 8"/>
          <p:cNvSpPr>
            <a:spLocks noChangeShapeType="1"/>
          </p:cNvSpPr>
          <p:nvPr/>
        </p:nvSpPr>
        <p:spPr bwMode="auto">
          <a:xfrm>
            <a:off x="7455648" y="2373618"/>
            <a:ext cx="0" cy="1296988"/>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pPr algn="ctr"/>
            <a:endParaRPr lang="ja-JP" altLang="en-US">
              <a:solidFill>
                <a:srgbClr val="000000"/>
              </a:solidFill>
            </a:endParaRPr>
          </a:p>
        </p:txBody>
      </p:sp>
      <p:sp>
        <p:nvSpPr>
          <p:cNvPr id="73" name="Rectangle 35"/>
          <p:cNvSpPr>
            <a:spLocks noChangeArrowheads="1"/>
          </p:cNvSpPr>
          <p:nvPr/>
        </p:nvSpPr>
        <p:spPr bwMode="auto">
          <a:xfrm>
            <a:off x="0" y="1535112"/>
            <a:ext cx="60108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水平成分の釣合いの式</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3" name="正方形/長方形 2"/>
          <p:cNvSpPr/>
          <p:nvPr/>
        </p:nvSpPr>
        <p:spPr>
          <a:xfrm>
            <a:off x="1476423" y="2052497"/>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78" name="Rectangle 42"/>
          <p:cNvSpPr>
            <a:spLocks noChangeArrowheads="1"/>
          </p:cNvSpPr>
          <p:nvPr/>
        </p:nvSpPr>
        <p:spPr bwMode="auto">
          <a:xfrm>
            <a:off x="806824" y="2089709"/>
            <a:ext cx="220531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86" name="正方形/長方形 85"/>
          <p:cNvSpPr/>
          <p:nvPr/>
        </p:nvSpPr>
        <p:spPr>
          <a:xfrm>
            <a:off x="6025153" y="26616"/>
            <a:ext cx="407484" cy="523220"/>
          </a:xfrm>
          <a:prstGeom prst="rect">
            <a:avLst/>
          </a:prstGeom>
          <a:solidFill>
            <a:srgbClr val="FFFFCC"/>
          </a:solidFill>
        </p:spPr>
        <p:txBody>
          <a:bodyPr wrap="none">
            <a:spAutoFit/>
          </a:bodyPr>
          <a:lstStyle/>
          <a:p>
            <a:r>
              <a:rPr lang="en-US" altLang="ja-JP" i="1" dirty="0">
                <a:solidFill>
                  <a:srgbClr val="000000"/>
                </a:solidFill>
                <a:latin typeface="Bookman Old Style" pitchFamily="18" charset="0"/>
              </a:rPr>
              <a:t>F</a:t>
            </a:r>
            <a:endParaRPr lang="ja-JP" altLang="en-US" dirty="0"/>
          </a:p>
        </p:txBody>
      </p:sp>
      <p:sp>
        <p:nvSpPr>
          <p:cNvPr id="87" name="正方形/長方形 86"/>
          <p:cNvSpPr/>
          <p:nvPr/>
        </p:nvSpPr>
        <p:spPr>
          <a:xfrm>
            <a:off x="6398046" y="0"/>
            <a:ext cx="381836" cy="523220"/>
          </a:xfrm>
          <a:prstGeom prst="rect">
            <a:avLst/>
          </a:prstGeom>
          <a:solidFill>
            <a:srgbClr val="FFFFCC"/>
          </a:solidFill>
        </p:spPr>
        <p:txBody>
          <a:bodyPr wrap="none">
            <a:spAutoFit/>
          </a:bodyPr>
          <a:lstStyle/>
          <a:p>
            <a:r>
              <a:rPr lang="en-US" altLang="ja-JP" dirty="0">
                <a:solidFill>
                  <a:srgbClr val="000000"/>
                </a:solidFill>
                <a:latin typeface="Symbol" pitchFamily="18" charset="2"/>
              </a:rPr>
              <a:t>=</a:t>
            </a:r>
            <a:endParaRPr lang="ja-JP" altLang="en-US" dirty="0"/>
          </a:p>
        </p:txBody>
      </p:sp>
      <p:sp>
        <p:nvSpPr>
          <p:cNvPr id="88" name="Rectangle 15"/>
          <p:cNvSpPr>
            <a:spLocks noChangeArrowheads="1"/>
          </p:cNvSpPr>
          <p:nvPr/>
        </p:nvSpPr>
        <p:spPr bwMode="auto">
          <a:xfrm>
            <a:off x="6736975" y="0"/>
            <a:ext cx="1532965"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1.0kgw</a:t>
            </a:r>
          </a:p>
        </p:txBody>
      </p:sp>
      <p:sp>
        <p:nvSpPr>
          <p:cNvPr id="89" name="Rectangle 35"/>
          <p:cNvSpPr>
            <a:spLocks noChangeArrowheads="1"/>
          </p:cNvSpPr>
          <p:nvPr/>
        </p:nvSpPr>
        <p:spPr bwMode="auto">
          <a:xfrm>
            <a:off x="0" y="1064466"/>
            <a:ext cx="61453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F</a:t>
            </a:r>
            <a:r>
              <a:rPr kumimoji="0" lang="en-US" altLang="ja-JP" i="1" dirty="0">
                <a:solidFill>
                  <a:srgbClr val="000000"/>
                </a:solidFill>
                <a:latin typeface="Bookman Old Style" panose="02050604050505020204" pitchFamily="18" charset="0"/>
                <a:ea typeface="ＭＳ 明朝" panose="02020609040205080304" pitchFamily="17" charset="-128"/>
              </a:rPr>
              <a:t>,</a:t>
            </a:r>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を水平成分、鉛直成分に分ける。</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90" name="Line 9"/>
          <p:cNvSpPr>
            <a:spLocks noChangeShapeType="1"/>
          </p:cNvSpPr>
          <p:nvPr/>
        </p:nvSpPr>
        <p:spPr bwMode="auto">
          <a:xfrm flipV="1">
            <a:off x="7826003" y="1308461"/>
            <a:ext cx="4668" cy="636905"/>
          </a:xfrm>
          <a:prstGeom prst="line">
            <a:avLst/>
          </a:prstGeom>
          <a:noFill/>
          <a:ln w="57150">
            <a:solidFill>
              <a:srgbClr val="FF3300"/>
            </a:solidFill>
            <a:prstDash val="sysDot"/>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5" name="Line 10"/>
          <p:cNvSpPr>
            <a:spLocks noChangeShapeType="1"/>
          </p:cNvSpPr>
          <p:nvPr/>
        </p:nvSpPr>
        <p:spPr bwMode="auto">
          <a:xfrm flipH="1">
            <a:off x="7180543" y="1891578"/>
            <a:ext cx="720725" cy="0"/>
          </a:xfrm>
          <a:prstGeom prst="line">
            <a:avLst/>
          </a:prstGeom>
          <a:noFill/>
          <a:ln w="57150">
            <a:solidFill>
              <a:srgbClr val="FF33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pPr algn="ctr"/>
            <a:endParaRPr lang="ja-JP" altLang="en-US">
              <a:solidFill>
                <a:srgbClr val="000000"/>
              </a:solidFill>
            </a:endParaRPr>
          </a:p>
        </p:txBody>
      </p:sp>
      <p:sp>
        <p:nvSpPr>
          <p:cNvPr id="2" name="正方形/長方形 1"/>
          <p:cNvSpPr/>
          <p:nvPr/>
        </p:nvSpPr>
        <p:spPr>
          <a:xfrm>
            <a:off x="927144" y="2078179"/>
            <a:ext cx="566181"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endParaRPr lang="ja-JP" altLang="en-US" dirty="0"/>
          </a:p>
        </p:txBody>
      </p:sp>
      <p:sp>
        <p:nvSpPr>
          <p:cNvPr id="96" name="Rectangle 22"/>
          <p:cNvSpPr>
            <a:spLocks noChangeArrowheads="1"/>
          </p:cNvSpPr>
          <p:nvPr/>
        </p:nvSpPr>
        <p:spPr bwMode="auto">
          <a:xfrm>
            <a:off x="1842247" y="2088029"/>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F</a:t>
            </a:r>
            <a:r>
              <a:rPr lang="en-US" altLang="ja-JP" dirty="0" err="1">
                <a:solidFill>
                  <a:srgbClr val="000000"/>
                </a:solidFill>
              </a:rPr>
              <a:t>sin</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97" name="Rectangle 19"/>
          <p:cNvSpPr>
            <a:spLocks noChangeArrowheads="1"/>
          </p:cNvSpPr>
          <p:nvPr/>
        </p:nvSpPr>
        <p:spPr bwMode="auto">
          <a:xfrm>
            <a:off x="389964" y="2657558"/>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06" name="正方形/長方形 105"/>
          <p:cNvSpPr/>
          <p:nvPr/>
        </p:nvSpPr>
        <p:spPr>
          <a:xfrm>
            <a:off x="1382293" y="2633793"/>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27" name="正方形/長方形 126"/>
          <p:cNvSpPr/>
          <p:nvPr/>
        </p:nvSpPr>
        <p:spPr>
          <a:xfrm>
            <a:off x="4015995" y="2647240"/>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30" name="Rectangle 15"/>
          <p:cNvSpPr>
            <a:spLocks noChangeArrowheads="1"/>
          </p:cNvSpPr>
          <p:nvPr/>
        </p:nvSpPr>
        <p:spPr bwMode="auto">
          <a:xfrm>
            <a:off x="1788458" y="2625249"/>
            <a:ext cx="22187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1.0kgw</a:t>
            </a:r>
          </a:p>
        </p:txBody>
      </p:sp>
      <p:sp>
        <p:nvSpPr>
          <p:cNvPr id="131" name="Rectangle 42"/>
          <p:cNvSpPr>
            <a:spLocks noChangeArrowheads="1"/>
          </p:cNvSpPr>
          <p:nvPr/>
        </p:nvSpPr>
        <p:spPr bwMode="auto">
          <a:xfrm>
            <a:off x="1707778" y="2684452"/>
            <a:ext cx="22994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32" name="Rectangle 42"/>
          <p:cNvSpPr>
            <a:spLocks noChangeArrowheads="1"/>
          </p:cNvSpPr>
          <p:nvPr/>
        </p:nvSpPr>
        <p:spPr bwMode="auto">
          <a:xfrm>
            <a:off x="4316507" y="2657558"/>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33" name="正方形/長方形 132"/>
          <p:cNvSpPr/>
          <p:nvPr/>
        </p:nvSpPr>
        <p:spPr>
          <a:xfrm>
            <a:off x="900250" y="2659475"/>
            <a:ext cx="566181"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endParaRPr lang="ja-JP" altLang="en-US"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818724335"/>
              </p:ext>
            </p:extLst>
          </p:nvPr>
        </p:nvGraphicFramePr>
        <p:xfrm>
          <a:off x="2862637" y="2659242"/>
          <a:ext cx="925512" cy="541338"/>
        </p:xfrm>
        <a:graphic>
          <a:graphicData uri="http://schemas.openxmlformats.org/presentationml/2006/ole">
            <mc:AlternateContent xmlns:mc="http://schemas.openxmlformats.org/markup-compatibility/2006">
              <mc:Choice xmlns:v="urn:schemas-microsoft-com:vml" Requires="v">
                <p:oleObj spid="_x0000_s83165" name="数式" r:id="rId3" imgW="393480" imgH="228600" progId="Equation.3">
                  <p:embed/>
                </p:oleObj>
              </mc:Choice>
              <mc:Fallback>
                <p:oleObj name="数式" r:id="rId3" imgW="393480" imgH="228600" progId="Equation.3">
                  <p:embed/>
                  <p:pic>
                    <p:nvPicPr>
                      <p:cNvPr id="0" name="オブジェクト 133"/>
                      <p:cNvPicPr>
                        <a:picLocks noChangeAspect="1" noChangeArrowheads="1"/>
                      </p:cNvPicPr>
                      <p:nvPr/>
                    </p:nvPicPr>
                    <p:blipFill>
                      <a:blip r:embed="rId4"/>
                      <a:srcRect/>
                      <a:stretch>
                        <a:fillRect/>
                      </a:stretch>
                    </p:blipFill>
                    <p:spPr bwMode="auto">
                      <a:xfrm>
                        <a:off x="2862637" y="2659242"/>
                        <a:ext cx="925512"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4" name="Rectangle 15"/>
          <p:cNvSpPr>
            <a:spLocks noChangeArrowheads="1"/>
          </p:cNvSpPr>
          <p:nvPr/>
        </p:nvSpPr>
        <p:spPr bwMode="auto">
          <a:xfrm>
            <a:off x="4343399" y="2652143"/>
            <a:ext cx="16916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0.866kgw</a:t>
            </a:r>
          </a:p>
        </p:txBody>
      </p:sp>
      <p:sp>
        <p:nvSpPr>
          <p:cNvPr id="135" name="Rectangle 35"/>
          <p:cNvSpPr>
            <a:spLocks noChangeArrowheads="1"/>
          </p:cNvSpPr>
          <p:nvPr/>
        </p:nvSpPr>
        <p:spPr bwMode="auto">
          <a:xfrm>
            <a:off x="0" y="3239815"/>
            <a:ext cx="60108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鉛直成分の釣合いの式</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136" name="正方形/長方形 135"/>
          <p:cNvSpPr/>
          <p:nvPr/>
        </p:nvSpPr>
        <p:spPr>
          <a:xfrm>
            <a:off x="1476423" y="3757200"/>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37" name="Rectangle 42"/>
          <p:cNvSpPr>
            <a:spLocks noChangeArrowheads="1"/>
          </p:cNvSpPr>
          <p:nvPr/>
        </p:nvSpPr>
        <p:spPr bwMode="auto">
          <a:xfrm>
            <a:off x="806824" y="3794412"/>
            <a:ext cx="416858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38" name="正方形/長方形 137"/>
          <p:cNvSpPr/>
          <p:nvPr/>
        </p:nvSpPr>
        <p:spPr>
          <a:xfrm>
            <a:off x="927144" y="3782882"/>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39" name="Rectangle 22"/>
          <p:cNvSpPr>
            <a:spLocks noChangeArrowheads="1"/>
          </p:cNvSpPr>
          <p:nvPr/>
        </p:nvSpPr>
        <p:spPr bwMode="auto">
          <a:xfrm>
            <a:off x="1842247" y="3792732"/>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F</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40" name="Rectangle 19"/>
          <p:cNvSpPr>
            <a:spLocks noChangeArrowheads="1"/>
          </p:cNvSpPr>
          <p:nvPr/>
        </p:nvSpPr>
        <p:spPr bwMode="auto">
          <a:xfrm>
            <a:off x="389964" y="4388387"/>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41" name="正方形/長方形 140"/>
          <p:cNvSpPr/>
          <p:nvPr/>
        </p:nvSpPr>
        <p:spPr>
          <a:xfrm>
            <a:off x="1382293" y="4364622"/>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42" name="正方形/長方形 141"/>
          <p:cNvSpPr/>
          <p:nvPr/>
        </p:nvSpPr>
        <p:spPr>
          <a:xfrm>
            <a:off x="3950681" y="4378069"/>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44" name="Rectangle 42"/>
          <p:cNvSpPr>
            <a:spLocks noChangeArrowheads="1"/>
          </p:cNvSpPr>
          <p:nvPr/>
        </p:nvSpPr>
        <p:spPr bwMode="auto">
          <a:xfrm>
            <a:off x="1707778" y="4415281"/>
            <a:ext cx="22994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45" name="Rectangle 42"/>
          <p:cNvSpPr>
            <a:spLocks noChangeArrowheads="1"/>
          </p:cNvSpPr>
          <p:nvPr/>
        </p:nvSpPr>
        <p:spPr bwMode="auto">
          <a:xfrm>
            <a:off x="4316507" y="4388387"/>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46" name="正方形/長方形 145"/>
          <p:cNvSpPr/>
          <p:nvPr/>
        </p:nvSpPr>
        <p:spPr>
          <a:xfrm>
            <a:off x="900250" y="4390304"/>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48" name="Rectangle 15"/>
          <p:cNvSpPr>
            <a:spLocks noChangeArrowheads="1"/>
          </p:cNvSpPr>
          <p:nvPr/>
        </p:nvSpPr>
        <p:spPr bwMode="auto">
          <a:xfrm>
            <a:off x="4343399" y="4382972"/>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1.9kgw</a:t>
            </a:r>
          </a:p>
        </p:txBody>
      </p:sp>
      <p:sp>
        <p:nvSpPr>
          <p:cNvPr id="149" name="Rectangle 22"/>
          <p:cNvSpPr>
            <a:spLocks noChangeArrowheads="1"/>
          </p:cNvSpPr>
          <p:nvPr/>
        </p:nvSpPr>
        <p:spPr bwMode="auto">
          <a:xfrm>
            <a:off x="6427693" y="1859428"/>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F</a:t>
            </a:r>
            <a:r>
              <a:rPr lang="en-US" altLang="ja-JP" dirty="0" err="1">
                <a:solidFill>
                  <a:srgbClr val="000000"/>
                </a:solidFill>
              </a:rPr>
              <a:t>sin</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50" name="Rectangle 22"/>
          <p:cNvSpPr>
            <a:spLocks noChangeArrowheads="1"/>
          </p:cNvSpPr>
          <p:nvPr/>
        </p:nvSpPr>
        <p:spPr bwMode="auto">
          <a:xfrm>
            <a:off x="7449669" y="743323"/>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F</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51" name="正方形/長方形 150"/>
          <p:cNvSpPr/>
          <p:nvPr/>
        </p:nvSpPr>
        <p:spPr>
          <a:xfrm>
            <a:off x="2915258" y="3743753"/>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52" name="正方形/長方形 151"/>
          <p:cNvSpPr/>
          <p:nvPr/>
        </p:nvSpPr>
        <p:spPr>
          <a:xfrm>
            <a:off x="3295399" y="3764953"/>
            <a:ext cx="529312" cy="523220"/>
          </a:xfrm>
          <a:prstGeom prst="rect">
            <a:avLst/>
          </a:prstGeom>
        </p:spPr>
        <p:txBody>
          <a:bodyPr wrap="none">
            <a:spAutoFit/>
          </a:bodyPr>
          <a:lstStyle/>
          <a:p>
            <a:r>
              <a:rPr lang="en-US" altLang="ja-JP" i="1" dirty="0">
                <a:solidFill>
                  <a:srgbClr val="000000"/>
                </a:solidFill>
                <a:latin typeface="Bookman Old Style" pitchFamily="18" charset="0"/>
              </a:rPr>
              <a:t>W</a:t>
            </a:r>
            <a:endParaRPr lang="ja-JP" altLang="en-US" dirty="0"/>
          </a:p>
        </p:txBody>
      </p:sp>
      <p:sp>
        <p:nvSpPr>
          <p:cNvPr id="153" name="正方形/長方形 152"/>
          <p:cNvSpPr/>
          <p:nvPr/>
        </p:nvSpPr>
        <p:spPr>
          <a:xfrm>
            <a:off x="1802775" y="4385823"/>
            <a:ext cx="529312" cy="523220"/>
          </a:xfrm>
          <a:prstGeom prst="rect">
            <a:avLst/>
          </a:prstGeom>
        </p:spPr>
        <p:txBody>
          <a:bodyPr wrap="none">
            <a:spAutoFit/>
          </a:bodyPr>
          <a:lstStyle/>
          <a:p>
            <a:r>
              <a:rPr lang="en-US" altLang="ja-JP" i="1" dirty="0">
                <a:solidFill>
                  <a:srgbClr val="000000"/>
                </a:solidFill>
                <a:latin typeface="Bookman Old Style" pitchFamily="18" charset="0"/>
              </a:rPr>
              <a:t>W</a:t>
            </a:r>
            <a:endParaRPr lang="ja-JP" altLang="en-US" dirty="0"/>
          </a:p>
        </p:txBody>
      </p:sp>
      <p:sp>
        <p:nvSpPr>
          <p:cNvPr id="154" name="正方形/長方形 153"/>
          <p:cNvSpPr/>
          <p:nvPr/>
        </p:nvSpPr>
        <p:spPr>
          <a:xfrm>
            <a:off x="2310141" y="4364623"/>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55" name="Rectangle 22"/>
          <p:cNvSpPr>
            <a:spLocks noChangeArrowheads="1"/>
          </p:cNvSpPr>
          <p:nvPr/>
        </p:nvSpPr>
        <p:spPr bwMode="auto">
          <a:xfrm>
            <a:off x="2649071" y="4413602"/>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F</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56" name="正方形/長方形 155"/>
          <p:cNvSpPr/>
          <p:nvPr/>
        </p:nvSpPr>
        <p:spPr bwMode="auto">
          <a:xfrm>
            <a:off x="6091519" y="3858922"/>
            <a:ext cx="2837329" cy="269326"/>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58" name="Rectangle 35"/>
          <p:cNvSpPr>
            <a:spLocks noChangeArrowheads="1"/>
          </p:cNvSpPr>
          <p:nvPr/>
        </p:nvSpPr>
        <p:spPr bwMode="auto">
          <a:xfrm>
            <a:off x="0" y="5068614"/>
            <a:ext cx="29652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の大きさ</a:t>
            </a:r>
            <a:r>
              <a:rPr kumimoji="0" lang="en-US" altLang="ja-JP" i="1" dirty="0">
                <a:solidFill>
                  <a:srgbClr val="000000"/>
                </a:solidFill>
                <a:latin typeface="Bookman Old Style" panose="02050604050505020204" pitchFamily="18" charset="0"/>
                <a:ea typeface="ＭＳ 明朝" panose="02020609040205080304" pitchFamily="17" charset="-128"/>
              </a:rPr>
              <a:t>R</a:t>
            </a:r>
            <a:r>
              <a:rPr kumimoji="0" lang="ja-JP" altLang="en-US" i="1" dirty="0">
                <a:solidFill>
                  <a:srgbClr val="000000"/>
                </a:solidFill>
                <a:latin typeface="Bookman Old Style" panose="02050604050505020204" pitchFamily="18" charset="0"/>
                <a:ea typeface="ＭＳ 明朝" panose="02020609040205080304" pitchFamily="17" charset="-128"/>
              </a:rPr>
              <a:t> </a:t>
            </a:r>
            <a:r>
              <a:rPr lang="en-US" altLang="ja-JP" dirty="0">
                <a:solidFill>
                  <a:srgbClr val="000000"/>
                </a:solidFill>
                <a:latin typeface="Symbol" pitchFamily="18" charset="2"/>
              </a:rPr>
              <a:t>=</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graphicFrame>
        <p:nvGraphicFramePr>
          <p:cNvPr id="159" name="オブジェクト 158"/>
          <p:cNvGraphicFramePr>
            <a:graphicFrameLocks noChangeAspect="1"/>
          </p:cNvGraphicFramePr>
          <p:nvPr>
            <p:extLst>
              <p:ext uri="{D42A27DB-BD31-4B8C-83A1-F6EECF244321}">
                <p14:modId xmlns:p14="http://schemas.microsoft.com/office/powerpoint/2010/main" val="626708865"/>
              </p:ext>
            </p:extLst>
          </p:nvPr>
        </p:nvGraphicFramePr>
        <p:xfrm>
          <a:off x="2413817" y="4982118"/>
          <a:ext cx="1822450" cy="752475"/>
        </p:xfrm>
        <a:graphic>
          <a:graphicData uri="http://schemas.openxmlformats.org/presentationml/2006/ole">
            <mc:AlternateContent xmlns:mc="http://schemas.openxmlformats.org/markup-compatibility/2006">
              <mc:Choice xmlns:v="urn:schemas-microsoft-com:vml" Requires="v">
                <p:oleObj spid="_x0000_s83166" name="数式" r:id="rId5" imgW="774360" imgH="317160" progId="Equation.3">
                  <p:embed/>
                </p:oleObj>
              </mc:Choice>
              <mc:Fallback>
                <p:oleObj name="数式" r:id="rId5" imgW="774360" imgH="317160" progId="Equation.3">
                  <p:embed/>
                  <p:pic>
                    <p:nvPicPr>
                      <p:cNvPr id="0" name=""/>
                      <p:cNvPicPr>
                        <a:picLocks noChangeAspect="1" noChangeArrowheads="1"/>
                      </p:cNvPicPr>
                      <p:nvPr/>
                    </p:nvPicPr>
                    <p:blipFill>
                      <a:blip r:embed="rId6"/>
                      <a:srcRect/>
                      <a:stretch>
                        <a:fillRect/>
                      </a:stretch>
                    </p:blipFill>
                    <p:spPr bwMode="auto">
                      <a:xfrm>
                        <a:off x="2413817" y="4982118"/>
                        <a:ext cx="18224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0" name="Rectangle 42"/>
          <p:cNvSpPr>
            <a:spLocks noChangeArrowheads="1"/>
          </p:cNvSpPr>
          <p:nvPr/>
        </p:nvSpPr>
        <p:spPr bwMode="auto">
          <a:xfrm>
            <a:off x="2360921" y="5003108"/>
            <a:ext cx="2145765" cy="70536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61" name="正方形/長方形 160"/>
          <p:cNvSpPr/>
          <p:nvPr/>
        </p:nvSpPr>
        <p:spPr>
          <a:xfrm>
            <a:off x="4460133" y="5122651"/>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62" name="Rectangle 42"/>
          <p:cNvSpPr>
            <a:spLocks noChangeArrowheads="1"/>
          </p:cNvSpPr>
          <p:nvPr/>
        </p:nvSpPr>
        <p:spPr bwMode="auto">
          <a:xfrm>
            <a:off x="4825959" y="5132969"/>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63" name="Rectangle 15"/>
          <p:cNvSpPr>
            <a:spLocks noChangeArrowheads="1"/>
          </p:cNvSpPr>
          <p:nvPr/>
        </p:nvSpPr>
        <p:spPr bwMode="auto">
          <a:xfrm>
            <a:off x="4852851" y="5127554"/>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2.09kgw</a:t>
            </a:r>
          </a:p>
        </p:txBody>
      </p:sp>
      <p:sp>
        <p:nvSpPr>
          <p:cNvPr id="164" name="Rectangle 35"/>
          <p:cNvSpPr>
            <a:spLocks noChangeArrowheads="1"/>
          </p:cNvSpPr>
          <p:nvPr/>
        </p:nvSpPr>
        <p:spPr bwMode="auto">
          <a:xfrm>
            <a:off x="0" y="5930764"/>
            <a:ext cx="7184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答</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165" name="正方形/長方形 164"/>
          <p:cNvSpPr/>
          <p:nvPr/>
        </p:nvSpPr>
        <p:spPr>
          <a:xfrm>
            <a:off x="564878" y="5970216"/>
            <a:ext cx="407484" cy="523220"/>
          </a:xfrm>
          <a:prstGeom prst="rect">
            <a:avLst/>
          </a:prstGeom>
        </p:spPr>
        <p:txBody>
          <a:bodyPr wrap="none">
            <a:spAutoFit/>
          </a:bodyPr>
          <a:lstStyle/>
          <a:p>
            <a:r>
              <a:rPr lang="en-US" altLang="ja-JP" i="1" dirty="0">
                <a:solidFill>
                  <a:srgbClr val="000000"/>
                </a:solidFill>
                <a:latin typeface="Bookman Old Style" pitchFamily="18" charset="0"/>
              </a:rPr>
              <a:t>F</a:t>
            </a:r>
            <a:endParaRPr lang="ja-JP" altLang="en-US" dirty="0"/>
          </a:p>
        </p:txBody>
      </p:sp>
      <p:sp>
        <p:nvSpPr>
          <p:cNvPr id="166" name="正方形/長方形 165"/>
          <p:cNvSpPr/>
          <p:nvPr/>
        </p:nvSpPr>
        <p:spPr>
          <a:xfrm>
            <a:off x="937771" y="5943600"/>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67" name="Rectangle 15"/>
          <p:cNvSpPr>
            <a:spLocks noChangeArrowheads="1"/>
          </p:cNvSpPr>
          <p:nvPr/>
        </p:nvSpPr>
        <p:spPr bwMode="auto">
          <a:xfrm>
            <a:off x="1172197" y="5956663"/>
            <a:ext cx="15329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1.0kgw</a:t>
            </a:r>
          </a:p>
        </p:txBody>
      </p:sp>
      <p:sp>
        <p:nvSpPr>
          <p:cNvPr id="168" name="正方形/長方形 167"/>
          <p:cNvSpPr/>
          <p:nvPr/>
        </p:nvSpPr>
        <p:spPr>
          <a:xfrm>
            <a:off x="2611484" y="5964378"/>
            <a:ext cx="938540" cy="523220"/>
          </a:xfrm>
          <a:prstGeom prst="rect">
            <a:avLst/>
          </a:prstGeom>
        </p:spPr>
        <p:txBody>
          <a:bodyPr wrap="squar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r>
              <a:rPr lang="en-US" altLang="ja-JP" dirty="0">
                <a:solidFill>
                  <a:srgbClr val="000000"/>
                </a:solidFill>
                <a:latin typeface="Symbol" pitchFamily="18" charset="2"/>
              </a:rPr>
              <a:t>=</a:t>
            </a:r>
            <a:endParaRPr lang="ja-JP" altLang="en-US" dirty="0"/>
          </a:p>
        </p:txBody>
      </p:sp>
      <p:sp>
        <p:nvSpPr>
          <p:cNvPr id="169" name="Rectangle 15"/>
          <p:cNvSpPr>
            <a:spLocks noChangeArrowheads="1"/>
          </p:cNvSpPr>
          <p:nvPr/>
        </p:nvSpPr>
        <p:spPr bwMode="auto">
          <a:xfrm>
            <a:off x="3233057" y="5983171"/>
            <a:ext cx="16916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0.87kgw</a:t>
            </a:r>
          </a:p>
        </p:txBody>
      </p:sp>
      <p:sp>
        <p:nvSpPr>
          <p:cNvPr id="170" name="正方形/長方形 169"/>
          <p:cNvSpPr/>
          <p:nvPr/>
        </p:nvSpPr>
        <p:spPr>
          <a:xfrm>
            <a:off x="4884421" y="5983972"/>
            <a:ext cx="777777"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r>
              <a:rPr lang="en-US" altLang="ja-JP" dirty="0">
                <a:solidFill>
                  <a:srgbClr val="000000"/>
                </a:solidFill>
                <a:latin typeface="Symbol" pitchFamily="18" charset="2"/>
              </a:rPr>
              <a:t>=</a:t>
            </a:r>
            <a:endParaRPr lang="ja-JP" altLang="en-US" dirty="0"/>
          </a:p>
        </p:txBody>
      </p:sp>
      <p:sp>
        <p:nvSpPr>
          <p:cNvPr id="171" name="Rectangle 15"/>
          <p:cNvSpPr>
            <a:spLocks noChangeArrowheads="1"/>
          </p:cNvSpPr>
          <p:nvPr/>
        </p:nvSpPr>
        <p:spPr bwMode="auto">
          <a:xfrm>
            <a:off x="5571307" y="6002767"/>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1.9kgw</a:t>
            </a:r>
          </a:p>
        </p:txBody>
      </p:sp>
      <p:sp>
        <p:nvSpPr>
          <p:cNvPr id="9" name="正方形/長方形 8"/>
          <p:cNvSpPr/>
          <p:nvPr/>
        </p:nvSpPr>
        <p:spPr>
          <a:xfrm>
            <a:off x="7003528" y="5996452"/>
            <a:ext cx="740908" cy="523220"/>
          </a:xfrm>
          <a:prstGeom prst="rect">
            <a:avLst/>
          </a:prstGeom>
        </p:spPr>
        <p:txBody>
          <a:bodyPr wrap="none">
            <a:spAutoFit/>
          </a:bodyPr>
          <a:lstStyle/>
          <a:p>
            <a:r>
              <a:rPr kumimoji="0" lang="en-US" altLang="ja-JP" i="1" dirty="0">
                <a:solidFill>
                  <a:srgbClr val="000000"/>
                </a:solidFill>
                <a:latin typeface="Bookman Old Style" panose="02050604050505020204" pitchFamily="18" charset="0"/>
                <a:ea typeface="ＭＳ 明朝" panose="02020609040205080304" pitchFamily="17" charset="-128"/>
              </a:rPr>
              <a:t>R</a:t>
            </a:r>
            <a:r>
              <a:rPr kumimoji="0" lang="ja-JP" altLang="en-US" i="1" dirty="0">
                <a:solidFill>
                  <a:srgbClr val="000000"/>
                </a:solidFill>
                <a:latin typeface="Bookman Old Style" panose="02050604050505020204" pitchFamily="18" charset="0"/>
                <a:ea typeface="ＭＳ 明朝" panose="02020609040205080304" pitchFamily="17" charset="-128"/>
              </a:rPr>
              <a:t> </a:t>
            </a:r>
            <a:r>
              <a:rPr lang="en-US" altLang="ja-JP" dirty="0">
                <a:solidFill>
                  <a:srgbClr val="000000"/>
                </a:solidFill>
                <a:latin typeface="Symbol" pitchFamily="18" charset="2"/>
              </a:rPr>
              <a:t>=</a:t>
            </a:r>
            <a:endParaRPr lang="ja-JP" altLang="en-US" dirty="0"/>
          </a:p>
        </p:txBody>
      </p:sp>
      <p:sp>
        <p:nvSpPr>
          <p:cNvPr id="172" name="Rectangle 15"/>
          <p:cNvSpPr>
            <a:spLocks noChangeArrowheads="1"/>
          </p:cNvSpPr>
          <p:nvPr/>
        </p:nvSpPr>
        <p:spPr bwMode="auto">
          <a:xfrm>
            <a:off x="7624481" y="5989703"/>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2.1kgw</a:t>
            </a:r>
          </a:p>
        </p:txBody>
      </p:sp>
      <p:sp>
        <p:nvSpPr>
          <p:cNvPr id="173" name="Line 9"/>
          <p:cNvSpPr>
            <a:spLocks noChangeShapeType="1"/>
          </p:cNvSpPr>
          <p:nvPr/>
        </p:nvSpPr>
        <p:spPr bwMode="auto">
          <a:xfrm flipV="1">
            <a:off x="6490262" y="2996417"/>
            <a:ext cx="388840" cy="85394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74" name="正方形/長方形 173"/>
          <p:cNvSpPr/>
          <p:nvPr/>
        </p:nvSpPr>
        <p:spPr>
          <a:xfrm>
            <a:off x="7488472" y="3262548"/>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175" name="正方形/長方形 174"/>
          <p:cNvSpPr/>
          <p:nvPr/>
        </p:nvSpPr>
        <p:spPr>
          <a:xfrm>
            <a:off x="7174523" y="895866"/>
            <a:ext cx="421910" cy="523220"/>
          </a:xfrm>
          <a:prstGeom prst="rect">
            <a:avLst/>
          </a:prstGeom>
        </p:spPr>
        <p:txBody>
          <a:bodyPr wrap="none">
            <a:spAutoFit/>
          </a:bodyPr>
          <a:lstStyle/>
          <a:p>
            <a:r>
              <a:rPr lang="en-US" altLang="ja-JP" b="1" i="1" dirty="0">
                <a:solidFill>
                  <a:srgbClr val="000000"/>
                </a:solidFill>
                <a:latin typeface="Bookman Old Style" pitchFamily="18" charset="0"/>
              </a:rPr>
              <a:t>F</a:t>
            </a:r>
            <a:endParaRPr lang="ja-JP" altLang="en-US" b="1" dirty="0"/>
          </a:p>
        </p:txBody>
      </p:sp>
      <p:sp>
        <p:nvSpPr>
          <p:cNvPr id="176" name="正方形/長方形 175"/>
          <p:cNvSpPr/>
          <p:nvPr/>
        </p:nvSpPr>
        <p:spPr>
          <a:xfrm>
            <a:off x="6550442" y="2602894"/>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dirty="0"/>
          </a:p>
        </p:txBody>
      </p:sp>
      <p:sp>
        <p:nvSpPr>
          <p:cNvPr id="177" name="Line 10"/>
          <p:cNvSpPr>
            <a:spLocks noChangeShapeType="1"/>
          </p:cNvSpPr>
          <p:nvPr/>
        </p:nvSpPr>
        <p:spPr bwMode="auto">
          <a:xfrm flipV="1">
            <a:off x="6449921" y="3832412"/>
            <a:ext cx="515656" cy="31402"/>
          </a:xfrm>
          <a:prstGeom prst="line">
            <a:avLst/>
          </a:prstGeom>
          <a:noFill/>
          <a:ln w="57150">
            <a:solidFill>
              <a:srgbClr val="FF3300"/>
            </a:solidFill>
            <a:prstDash val="sysDash"/>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78" name="正方形/長方形 177"/>
          <p:cNvSpPr/>
          <p:nvPr/>
        </p:nvSpPr>
        <p:spPr>
          <a:xfrm>
            <a:off x="6518946" y="3862874"/>
            <a:ext cx="566181"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endParaRPr lang="ja-JP" altLang="en-US" dirty="0"/>
          </a:p>
        </p:txBody>
      </p:sp>
      <p:sp>
        <p:nvSpPr>
          <p:cNvPr id="179" name="正方形/長方形 178"/>
          <p:cNvSpPr/>
          <p:nvPr/>
        </p:nvSpPr>
        <p:spPr>
          <a:xfrm>
            <a:off x="5910960" y="2940378"/>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80" name="Line 10"/>
          <p:cNvSpPr>
            <a:spLocks noChangeShapeType="1"/>
          </p:cNvSpPr>
          <p:nvPr/>
        </p:nvSpPr>
        <p:spPr bwMode="auto">
          <a:xfrm flipH="1" flipV="1">
            <a:off x="6481480" y="2958351"/>
            <a:ext cx="1" cy="887507"/>
          </a:xfrm>
          <a:prstGeom prst="line">
            <a:avLst/>
          </a:prstGeom>
          <a:noFill/>
          <a:ln w="57150">
            <a:solidFill>
              <a:srgbClr val="FF3300"/>
            </a:solidFill>
            <a:prstDash val="sysDash"/>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82" name="Rectangle 42"/>
          <p:cNvSpPr>
            <a:spLocks noChangeArrowheads="1"/>
          </p:cNvSpPr>
          <p:nvPr/>
        </p:nvSpPr>
        <p:spPr bwMode="auto">
          <a:xfrm>
            <a:off x="599356" y="5904061"/>
            <a:ext cx="8329491" cy="70536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83" name="正方形/長方形 182"/>
          <p:cNvSpPr/>
          <p:nvPr/>
        </p:nvSpPr>
        <p:spPr>
          <a:xfrm>
            <a:off x="7013823" y="3794543"/>
            <a:ext cx="413896" cy="523220"/>
          </a:xfrm>
          <a:prstGeom prst="rect">
            <a:avLst/>
          </a:prstGeom>
        </p:spPr>
        <p:txBody>
          <a:bodyPr wrap="none">
            <a:spAutoFit/>
          </a:bodyPr>
          <a:lstStyle/>
          <a:p>
            <a:r>
              <a:rPr lang="en-US" altLang="ja-JP" i="1" dirty="0">
                <a:solidFill>
                  <a:srgbClr val="000000"/>
                </a:solidFill>
                <a:latin typeface="Bookman Old Style" pitchFamily="18" charset="0"/>
              </a:rPr>
              <a:t>d</a:t>
            </a:r>
            <a:endParaRPr lang="ja-JP" altLang="en-US" dirty="0"/>
          </a:p>
        </p:txBody>
      </p:sp>
      <p:sp>
        <p:nvSpPr>
          <p:cNvPr id="79" name="AutoShape 3">
            <a:extLst>
              <a:ext uri="{FF2B5EF4-FFF2-40B4-BE49-F238E27FC236}">
                <a16:creationId xmlns:a16="http://schemas.microsoft.com/office/drawing/2014/main" id="{A466F055-E155-44E3-B429-0E9523B80011}"/>
              </a:ext>
            </a:extLst>
          </p:cNvPr>
          <p:cNvSpPr>
            <a:spLocks noChangeArrowheads="1"/>
          </p:cNvSpPr>
          <p:nvPr/>
        </p:nvSpPr>
        <p:spPr bwMode="auto">
          <a:xfrm>
            <a:off x="6577009" y="3921773"/>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0" name="Line 6">
            <a:extLst>
              <a:ext uri="{FF2B5EF4-FFF2-40B4-BE49-F238E27FC236}">
                <a16:creationId xmlns:a16="http://schemas.microsoft.com/office/drawing/2014/main" id="{929D6A86-ACD8-47A0-B75E-E7C0ABC60919}"/>
              </a:ext>
            </a:extLst>
          </p:cNvPr>
          <p:cNvSpPr>
            <a:spLocks noChangeShapeType="1"/>
          </p:cNvSpPr>
          <p:nvPr/>
        </p:nvSpPr>
        <p:spPr bwMode="auto">
          <a:xfrm flipH="1" flipV="1">
            <a:off x="1514677" y="2552116"/>
            <a:ext cx="5024933" cy="157613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1" name="AutoShape 45">
            <a:extLst>
              <a:ext uri="{FF2B5EF4-FFF2-40B4-BE49-F238E27FC236}">
                <a16:creationId xmlns:a16="http://schemas.microsoft.com/office/drawing/2014/main" id="{062C64F3-653F-451C-BF53-56257FD5779A}"/>
              </a:ext>
            </a:extLst>
          </p:cNvPr>
          <p:cNvSpPr>
            <a:spLocks noChangeArrowheads="1"/>
          </p:cNvSpPr>
          <p:nvPr/>
        </p:nvSpPr>
        <p:spPr bwMode="auto">
          <a:xfrm>
            <a:off x="6421375" y="1995671"/>
            <a:ext cx="1092967" cy="34923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2" name="Line 48">
            <a:extLst>
              <a:ext uri="{FF2B5EF4-FFF2-40B4-BE49-F238E27FC236}">
                <a16:creationId xmlns:a16="http://schemas.microsoft.com/office/drawing/2014/main" id="{3090802D-B70B-49C7-9322-6991B0687DDE}"/>
              </a:ext>
            </a:extLst>
          </p:cNvPr>
          <p:cNvSpPr>
            <a:spLocks noChangeShapeType="1"/>
          </p:cNvSpPr>
          <p:nvPr/>
        </p:nvSpPr>
        <p:spPr bwMode="auto">
          <a:xfrm flipH="1">
            <a:off x="3023899" y="2138242"/>
            <a:ext cx="3335375" cy="20666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3" name="AutoShape 3">
            <a:extLst>
              <a:ext uri="{FF2B5EF4-FFF2-40B4-BE49-F238E27FC236}">
                <a16:creationId xmlns:a16="http://schemas.microsoft.com/office/drawing/2014/main" id="{C6C3C3E5-8CFC-436C-845E-10DE745ACFC3}"/>
              </a:ext>
            </a:extLst>
          </p:cNvPr>
          <p:cNvSpPr>
            <a:spLocks noChangeArrowheads="1"/>
          </p:cNvSpPr>
          <p:nvPr/>
        </p:nvSpPr>
        <p:spPr bwMode="auto">
          <a:xfrm>
            <a:off x="5945968" y="3037801"/>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4" name="Line 6">
            <a:extLst>
              <a:ext uri="{FF2B5EF4-FFF2-40B4-BE49-F238E27FC236}">
                <a16:creationId xmlns:a16="http://schemas.microsoft.com/office/drawing/2014/main" id="{D5FB0E69-E4AE-4F26-8ACD-E1FBD29FDE4C}"/>
              </a:ext>
            </a:extLst>
          </p:cNvPr>
          <p:cNvSpPr>
            <a:spLocks noChangeShapeType="1"/>
          </p:cNvSpPr>
          <p:nvPr/>
        </p:nvSpPr>
        <p:spPr bwMode="auto">
          <a:xfrm flipH="1">
            <a:off x="1382292" y="3261626"/>
            <a:ext cx="4469898" cy="55353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5" name="AutoShape 45">
            <a:extLst>
              <a:ext uri="{FF2B5EF4-FFF2-40B4-BE49-F238E27FC236}">
                <a16:creationId xmlns:a16="http://schemas.microsoft.com/office/drawing/2014/main" id="{09C2C25D-FD4F-468B-B3EA-B5D796467B6E}"/>
              </a:ext>
            </a:extLst>
          </p:cNvPr>
          <p:cNvSpPr>
            <a:spLocks noChangeArrowheads="1"/>
          </p:cNvSpPr>
          <p:nvPr/>
        </p:nvSpPr>
        <p:spPr bwMode="auto">
          <a:xfrm>
            <a:off x="7540905" y="776507"/>
            <a:ext cx="1126816" cy="42861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1" name="Line 48">
            <a:extLst>
              <a:ext uri="{FF2B5EF4-FFF2-40B4-BE49-F238E27FC236}">
                <a16:creationId xmlns:a16="http://schemas.microsoft.com/office/drawing/2014/main" id="{F0D7189F-361C-4ED3-9D59-4E472C068D55}"/>
              </a:ext>
            </a:extLst>
          </p:cNvPr>
          <p:cNvSpPr>
            <a:spLocks noChangeShapeType="1"/>
          </p:cNvSpPr>
          <p:nvPr/>
        </p:nvSpPr>
        <p:spPr bwMode="auto">
          <a:xfrm flipH="1">
            <a:off x="2530428" y="1203225"/>
            <a:ext cx="5209340" cy="267754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2" name="AutoShape 45">
            <a:extLst>
              <a:ext uri="{FF2B5EF4-FFF2-40B4-BE49-F238E27FC236}">
                <a16:creationId xmlns:a16="http://schemas.microsoft.com/office/drawing/2014/main" id="{F7EFDD15-41B7-4767-A9B6-80FABEBE4365}"/>
              </a:ext>
            </a:extLst>
          </p:cNvPr>
          <p:cNvSpPr>
            <a:spLocks noChangeArrowheads="1"/>
          </p:cNvSpPr>
          <p:nvPr/>
        </p:nvSpPr>
        <p:spPr bwMode="auto">
          <a:xfrm>
            <a:off x="7538916" y="3194899"/>
            <a:ext cx="493280" cy="57427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3" name="Line 48">
            <a:extLst>
              <a:ext uri="{FF2B5EF4-FFF2-40B4-BE49-F238E27FC236}">
                <a16:creationId xmlns:a16="http://schemas.microsoft.com/office/drawing/2014/main" id="{078F477A-37C4-48B9-80DD-D97F2ED05D37}"/>
              </a:ext>
            </a:extLst>
          </p:cNvPr>
          <p:cNvSpPr>
            <a:spLocks noChangeShapeType="1"/>
          </p:cNvSpPr>
          <p:nvPr/>
        </p:nvSpPr>
        <p:spPr bwMode="auto">
          <a:xfrm flipH="1">
            <a:off x="3950681" y="3734561"/>
            <a:ext cx="3580176" cy="31850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94362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7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1"/>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17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73"/>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176"/>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18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9" presetClass="emph" presetSubtype="0" grpId="1" nodeType="clickEffect">
                                  <p:stCondLst>
                                    <p:cond delay="0"/>
                                  </p:stCondLst>
                                  <p:childTnLst>
                                    <p:set>
                                      <p:cBhvr rctx="PPT">
                                        <p:cTn id="58" dur="indefinite"/>
                                        <p:tgtEl>
                                          <p:spTgt spid="90"/>
                                        </p:tgtEl>
                                        <p:attrNameLst>
                                          <p:attrName>style.opacity</p:attrName>
                                        </p:attrNameLst>
                                      </p:cBhvr>
                                      <p:to>
                                        <p:strVal val="0.25"/>
                                      </p:to>
                                    </p:set>
                                    <p:animEffect filter="image" prLst="opacity: 0.25">
                                      <p:cBhvr rctx="IE">
                                        <p:cTn id="59" dur="indefinite"/>
                                        <p:tgtEl>
                                          <p:spTgt spid="90"/>
                                        </p:tgtEl>
                                      </p:cBhvr>
                                    </p:animEffect>
                                  </p:childTnLst>
                                </p:cTn>
                              </p:par>
                              <p:par>
                                <p:cTn id="60" presetID="9" presetClass="emph" presetSubtype="0" grpId="1" nodeType="withEffect">
                                  <p:stCondLst>
                                    <p:cond delay="0"/>
                                  </p:stCondLst>
                                  <p:childTnLst>
                                    <p:set>
                                      <p:cBhvr rctx="PPT">
                                        <p:cTn id="61" dur="indefinite"/>
                                        <p:tgtEl>
                                          <p:spTgt spid="180"/>
                                        </p:tgtEl>
                                        <p:attrNameLst>
                                          <p:attrName>style.opacity</p:attrName>
                                        </p:attrNameLst>
                                      </p:cBhvr>
                                      <p:to>
                                        <p:strVal val="0.25"/>
                                      </p:to>
                                    </p:set>
                                    <p:animEffect filter="image" prLst="opacity: 0.25">
                                      <p:cBhvr rctx="IE">
                                        <p:cTn id="62" dur="indefinite"/>
                                        <p:tgtEl>
                                          <p:spTgt spid="180"/>
                                        </p:tgtEl>
                                      </p:cBhvr>
                                    </p:animEffect>
                                  </p:childTnLst>
                                </p:cTn>
                              </p:par>
                              <p:par>
                                <p:cTn id="63" presetID="9" presetClass="emph" presetSubtype="0" grpId="0" nodeType="withEffect">
                                  <p:stCondLst>
                                    <p:cond delay="0"/>
                                  </p:stCondLst>
                                  <p:childTnLst>
                                    <p:set>
                                      <p:cBhvr rctx="PPT">
                                        <p:cTn id="64" dur="indefinite"/>
                                        <p:tgtEl>
                                          <p:spTgt spid="72"/>
                                        </p:tgtEl>
                                        <p:attrNameLst>
                                          <p:attrName>style.opacity</p:attrName>
                                        </p:attrNameLst>
                                      </p:cBhvr>
                                      <p:to>
                                        <p:strVal val="0.25"/>
                                      </p:to>
                                    </p:set>
                                    <p:animEffect filter="image" prLst="opacity: 0.25">
                                      <p:cBhvr rctx="IE">
                                        <p:cTn id="65" dur="indefinite"/>
                                        <p:tgtEl>
                                          <p:spTgt spid="72"/>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9"/>
                                        </p:tgtEl>
                                        <p:attrNameLst>
                                          <p:attrName>style.visibility</p:attrName>
                                        </p:attrNameLst>
                                      </p:cBhvr>
                                      <p:to>
                                        <p:strVal val="visible"/>
                                      </p:to>
                                    </p:set>
                                  </p:childTnLst>
                                </p:cTn>
                              </p:par>
                              <p:par>
                                <p:cTn id="70" presetID="35" presetClass="emph" presetSubtype="0" repeatCount="10000" fill="hold" grpId="1" nodeType="withEffect">
                                  <p:stCondLst>
                                    <p:cond delay="0"/>
                                  </p:stCondLst>
                                  <p:childTnLst>
                                    <p:anim calcmode="discrete" valueType="str">
                                      <p:cBhvr>
                                        <p:cTn id="71" dur="500" fill="hold"/>
                                        <p:tgtEl>
                                          <p:spTgt spid="79"/>
                                        </p:tgtEl>
                                        <p:attrNameLst>
                                          <p:attrName>style.visibility</p:attrName>
                                        </p:attrNameLst>
                                      </p:cBhvr>
                                      <p:tavLst>
                                        <p:tav tm="0">
                                          <p:val>
                                            <p:strVal val="hidden"/>
                                          </p:val>
                                        </p:tav>
                                        <p:tav tm="50000">
                                          <p:val>
                                            <p:strVal val="visible"/>
                                          </p:val>
                                        </p:tav>
                                      </p:tavLst>
                                    </p:anim>
                                  </p:childTnLst>
                                </p:cTn>
                              </p:par>
                              <p:par>
                                <p:cTn id="72" presetID="1" presetClass="entr" presetSubtype="0" fill="hold" grpId="0" nodeType="withEffect">
                                  <p:stCondLst>
                                    <p:cond delay="0"/>
                                  </p:stCondLst>
                                  <p:childTnLst>
                                    <p:set>
                                      <p:cBhvr>
                                        <p:cTn id="73" dur="1" fill="hold">
                                          <p:stCondLst>
                                            <p:cond delay="0"/>
                                          </p:stCondLst>
                                        </p:cTn>
                                        <p:tgtEl>
                                          <p:spTgt spid="81"/>
                                        </p:tgtEl>
                                        <p:attrNameLst>
                                          <p:attrName>style.visibility</p:attrName>
                                        </p:attrNameLst>
                                      </p:cBhvr>
                                      <p:to>
                                        <p:strVal val="visible"/>
                                      </p:to>
                                    </p:set>
                                  </p:childTnLst>
                                </p:cTn>
                              </p:par>
                              <p:par>
                                <p:cTn id="74" presetID="35" presetClass="emph" presetSubtype="0" repeatCount="10000" fill="hold" grpId="1" nodeType="withEffect">
                                  <p:stCondLst>
                                    <p:cond delay="0"/>
                                  </p:stCondLst>
                                  <p:childTnLst>
                                    <p:anim calcmode="discrete" valueType="str">
                                      <p:cBhvr>
                                        <p:cTn id="75" dur="500" fill="hold"/>
                                        <p:tgtEl>
                                          <p:spTgt spid="81"/>
                                        </p:tgtEl>
                                        <p:attrNameLst>
                                          <p:attrName>style.visibility</p:attrName>
                                        </p:attrNameLst>
                                      </p:cBhvr>
                                      <p:tavLst>
                                        <p:tav tm="0">
                                          <p:val>
                                            <p:strVal val="hidden"/>
                                          </p:val>
                                        </p:tav>
                                        <p:tav tm="50000">
                                          <p:val>
                                            <p:strVal val="visible"/>
                                          </p:val>
                                        </p:tav>
                                      </p:tavLst>
                                    </p:anim>
                                  </p:childTnLst>
                                </p:cTn>
                              </p:par>
                            </p:childTnLst>
                          </p:cTn>
                        </p:par>
                      </p:childTnLst>
                    </p:cTn>
                  </p:par>
                  <p:par>
                    <p:cTn id="76" fill="hold">
                      <p:stCondLst>
                        <p:cond delay="indefinite"/>
                      </p:stCondLst>
                      <p:childTnLst>
                        <p:par>
                          <p:cTn id="77" fill="hold">
                            <p:stCondLst>
                              <p:cond delay="0"/>
                            </p:stCondLst>
                            <p:childTnLst>
                              <p:par>
                                <p:cTn id="78" presetID="22" presetClass="entr" presetSubtype="2" fill="hold" grpId="0" nodeType="clickEffect">
                                  <p:stCondLst>
                                    <p:cond delay="0"/>
                                  </p:stCondLst>
                                  <p:childTnLst>
                                    <p:set>
                                      <p:cBhvr>
                                        <p:cTn id="79" dur="1" fill="hold">
                                          <p:stCondLst>
                                            <p:cond delay="0"/>
                                          </p:stCondLst>
                                        </p:cTn>
                                        <p:tgtEl>
                                          <p:spTgt spid="80"/>
                                        </p:tgtEl>
                                        <p:attrNameLst>
                                          <p:attrName>style.visibility</p:attrName>
                                        </p:attrNameLst>
                                      </p:cBhvr>
                                      <p:to>
                                        <p:strVal val="visible"/>
                                      </p:to>
                                    </p:set>
                                    <p:animEffect transition="in" filter="wipe(right)">
                                      <p:cBhvr>
                                        <p:cTn id="80" dur="500"/>
                                        <p:tgtEl>
                                          <p:spTgt spid="80"/>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82"/>
                                        </p:tgtEl>
                                        <p:attrNameLst>
                                          <p:attrName>style.visibility</p:attrName>
                                        </p:attrNameLst>
                                      </p:cBhvr>
                                      <p:to>
                                        <p:strVal val="visible"/>
                                      </p:to>
                                    </p:set>
                                    <p:animEffect transition="in" filter="wipe(right)">
                                      <p:cBhvr>
                                        <p:cTn id="91" dur="500"/>
                                        <p:tgtEl>
                                          <p:spTgt spid="82"/>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96"/>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grpId="2" nodeType="clickEffect">
                                  <p:stCondLst>
                                    <p:cond delay="0"/>
                                  </p:stCondLst>
                                  <p:childTnLst>
                                    <p:set>
                                      <p:cBhvr>
                                        <p:cTn id="99" dur="1" fill="hold">
                                          <p:stCondLst>
                                            <p:cond delay="0"/>
                                          </p:stCondLst>
                                        </p:cTn>
                                        <p:tgtEl>
                                          <p:spTgt spid="79"/>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80"/>
                                        </p:tgtEl>
                                        <p:attrNameLst>
                                          <p:attrName>style.visibility</p:attrName>
                                        </p:attrNameLst>
                                      </p:cBhvr>
                                      <p:to>
                                        <p:strVal val="hidden"/>
                                      </p:to>
                                    </p:set>
                                  </p:childTnLst>
                                </p:cTn>
                              </p:par>
                              <p:par>
                                <p:cTn id="102" presetID="1" presetClass="exit" presetSubtype="0" fill="hold" grpId="2" nodeType="withEffect">
                                  <p:stCondLst>
                                    <p:cond delay="0"/>
                                  </p:stCondLst>
                                  <p:childTnLst>
                                    <p:set>
                                      <p:cBhvr>
                                        <p:cTn id="103" dur="1" fill="hold">
                                          <p:stCondLst>
                                            <p:cond delay="0"/>
                                          </p:stCondLst>
                                        </p:cTn>
                                        <p:tgtEl>
                                          <p:spTgt spid="81"/>
                                        </p:tgtEl>
                                        <p:attrNameLst>
                                          <p:attrName>style.visibility</p:attrName>
                                        </p:attrNameLst>
                                      </p:cBhvr>
                                      <p:to>
                                        <p:strVal val="hidden"/>
                                      </p:to>
                                    </p:set>
                                  </p:childTnLst>
                                </p:cTn>
                              </p:par>
                              <p:par>
                                <p:cTn id="104" presetID="1" presetClass="exit" presetSubtype="0" fill="hold" grpId="1" nodeType="withEffect">
                                  <p:stCondLst>
                                    <p:cond delay="0"/>
                                  </p:stCondLst>
                                  <p:childTnLst>
                                    <p:set>
                                      <p:cBhvr>
                                        <p:cTn id="105" dur="1" fill="hold">
                                          <p:stCondLst>
                                            <p:cond delay="0"/>
                                          </p:stCondLst>
                                        </p:cTn>
                                        <p:tgtEl>
                                          <p:spTgt spid="82"/>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97"/>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133"/>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106"/>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131"/>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130"/>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nodeType="clickEffect">
                                  <p:stCondLst>
                                    <p:cond delay="0"/>
                                  </p:stCondLst>
                                  <p:childTnLst>
                                    <p:set>
                                      <p:cBhvr>
                                        <p:cTn id="123" dur="1" fill="hold">
                                          <p:stCondLst>
                                            <p:cond delay="0"/>
                                          </p:stCondLst>
                                        </p:cTn>
                                        <p:tgtEl>
                                          <p:spTgt spid="6"/>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127"/>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13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34"/>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135"/>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9" presetClass="emph" presetSubtype="0" grpId="2" nodeType="clickEffect">
                                  <p:stCondLst>
                                    <p:cond delay="0"/>
                                  </p:stCondLst>
                                  <p:childTnLst>
                                    <p:set>
                                      <p:cBhvr rctx="PPT">
                                        <p:cTn id="141" dur="indefinite"/>
                                        <p:tgtEl>
                                          <p:spTgt spid="90"/>
                                        </p:tgtEl>
                                        <p:attrNameLst>
                                          <p:attrName>style.opacity</p:attrName>
                                        </p:attrNameLst>
                                      </p:cBhvr>
                                      <p:to>
                                        <p:strVal val="1"/>
                                      </p:to>
                                    </p:set>
                                    <p:animEffect filter="image" prLst="opacity: 1">
                                      <p:cBhvr rctx="IE">
                                        <p:cTn id="142" dur="indefinite"/>
                                        <p:tgtEl>
                                          <p:spTgt spid="90"/>
                                        </p:tgtEl>
                                      </p:cBhvr>
                                    </p:animEffect>
                                  </p:childTnLst>
                                </p:cTn>
                              </p:par>
                              <p:par>
                                <p:cTn id="143" presetID="9" presetClass="emph" presetSubtype="0" grpId="2" nodeType="withEffect">
                                  <p:stCondLst>
                                    <p:cond delay="0"/>
                                  </p:stCondLst>
                                  <p:childTnLst>
                                    <p:set>
                                      <p:cBhvr rctx="PPT">
                                        <p:cTn id="144" dur="indefinite"/>
                                        <p:tgtEl>
                                          <p:spTgt spid="180"/>
                                        </p:tgtEl>
                                        <p:attrNameLst>
                                          <p:attrName>style.opacity</p:attrName>
                                        </p:attrNameLst>
                                      </p:cBhvr>
                                      <p:to>
                                        <p:strVal val="1"/>
                                      </p:to>
                                    </p:set>
                                    <p:animEffect filter="image" prLst="opacity: 1">
                                      <p:cBhvr rctx="IE">
                                        <p:cTn id="145" dur="indefinite"/>
                                        <p:tgtEl>
                                          <p:spTgt spid="180"/>
                                        </p:tgtEl>
                                      </p:cBhvr>
                                    </p:animEffect>
                                  </p:childTnLst>
                                </p:cTn>
                              </p:par>
                              <p:par>
                                <p:cTn id="146" presetID="9" presetClass="emph" presetSubtype="0" grpId="1" nodeType="withEffect">
                                  <p:stCondLst>
                                    <p:cond delay="0"/>
                                  </p:stCondLst>
                                  <p:childTnLst>
                                    <p:set>
                                      <p:cBhvr rctx="PPT">
                                        <p:cTn id="147" dur="indefinite"/>
                                        <p:tgtEl>
                                          <p:spTgt spid="72"/>
                                        </p:tgtEl>
                                        <p:attrNameLst>
                                          <p:attrName>style.opacity</p:attrName>
                                        </p:attrNameLst>
                                      </p:cBhvr>
                                      <p:to>
                                        <p:strVal val="1"/>
                                      </p:to>
                                    </p:set>
                                    <p:animEffect filter="image" prLst="opacity: 1">
                                      <p:cBhvr rctx="IE">
                                        <p:cTn id="148" dur="indefinite"/>
                                        <p:tgtEl>
                                          <p:spTgt spid="72"/>
                                        </p:tgtEl>
                                      </p:cBhvr>
                                    </p:animEffect>
                                  </p:childTnLst>
                                </p:cTn>
                              </p:par>
                              <p:par>
                                <p:cTn id="149" presetID="9" presetClass="emph" presetSubtype="0" grpId="1" nodeType="withEffect">
                                  <p:stCondLst>
                                    <p:cond delay="0"/>
                                  </p:stCondLst>
                                  <p:childTnLst>
                                    <p:set>
                                      <p:cBhvr rctx="PPT">
                                        <p:cTn id="150" dur="indefinite"/>
                                        <p:tgtEl>
                                          <p:spTgt spid="95"/>
                                        </p:tgtEl>
                                        <p:attrNameLst>
                                          <p:attrName>style.opacity</p:attrName>
                                        </p:attrNameLst>
                                      </p:cBhvr>
                                      <p:to>
                                        <p:strVal val="0.25"/>
                                      </p:to>
                                    </p:set>
                                    <p:animEffect filter="image" prLst="opacity: 0.25">
                                      <p:cBhvr rctx="IE">
                                        <p:cTn id="151" dur="indefinite"/>
                                        <p:tgtEl>
                                          <p:spTgt spid="95"/>
                                        </p:tgtEl>
                                      </p:cBhvr>
                                    </p:animEffect>
                                  </p:childTnLst>
                                </p:cTn>
                              </p:par>
                              <p:par>
                                <p:cTn id="152" presetID="9" presetClass="emph" presetSubtype="0" grpId="1" nodeType="withEffect">
                                  <p:stCondLst>
                                    <p:cond delay="0"/>
                                  </p:stCondLst>
                                  <p:childTnLst>
                                    <p:set>
                                      <p:cBhvr rctx="PPT">
                                        <p:cTn id="153" dur="indefinite"/>
                                        <p:tgtEl>
                                          <p:spTgt spid="177"/>
                                        </p:tgtEl>
                                        <p:attrNameLst>
                                          <p:attrName>style.opacity</p:attrName>
                                        </p:attrNameLst>
                                      </p:cBhvr>
                                      <p:to>
                                        <p:strVal val="0.25"/>
                                      </p:to>
                                    </p:set>
                                    <p:animEffect filter="image" prLst="opacity: 0.25">
                                      <p:cBhvr rctx="IE">
                                        <p:cTn id="154" dur="indefinite"/>
                                        <p:tgtEl>
                                          <p:spTgt spid="177"/>
                                        </p:tgtEl>
                                      </p:cBhvr>
                                    </p:animEffec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37"/>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83"/>
                                        </p:tgtEl>
                                        <p:attrNameLst>
                                          <p:attrName>style.visibility</p:attrName>
                                        </p:attrNameLst>
                                      </p:cBhvr>
                                      <p:to>
                                        <p:strVal val="visible"/>
                                      </p:to>
                                    </p:set>
                                  </p:childTnLst>
                                </p:cTn>
                              </p:par>
                              <p:par>
                                <p:cTn id="163" presetID="35" presetClass="emph" presetSubtype="0" repeatCount="10000" fill="hold" grpId="1" nodeType="withEffect">
                                  <p:stCondLst>
                                    <p:cond delay="0"/>
                                  </p:stCondLst>
                                  <p:childTnLst>
                                    <p:anim calcmode="discrete" valueType="str">
                                      <p:cBhvr>
                                        <p:cTn id="164" dur="500" fill="hold"/>
                                        <p:tgtEl>
                                          <p:spTgt spid="83"/>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85"/>
                                        </p:tgtEl>
                                        <p:attrNameLst>
                                          <p:attrName>style.visibility</p:attrName>
                                        </p:attrNameLst>
                                      </p:cBhvr>
                                      <p:to>
                                        <p:strVal val="visible"/>
                                      </p:to>
                                    </p:set>
                                  </p:childTnLst>
                                </p:cTn>
                              </p:par>
                              <p:par>
                                <p:cTn id="167" presetID="35" presetClass="emph" presetSubtype="0" repeatCount="10000" fill="hold" grpId="1" nodeType="withEffect">
                                  <p:stCondLst>
                                    <p:cond delay="0"/>
                                  </p:stCondLst>
                                  <p:childTnLst>
                                    <p:anim calcmode="discrete" valueType="str">
                                      <p:cBhvr>
                                        <p:cTn id="168" dur="500" fill="hold"/>
                                        <p:tgtEl>
                                          <p:spTgt spid="85"/>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92"/>
                                        </p:tgtEl>
                                        <p:attrNameLst>
                                          <p:attrName>style.visibility</p:attrName>
                                        </p:attrNameLst>
                                      </p:cBhvr>
                                      <p:to>
                                        <p:strVal val="visible"/>
                                      </p:to>
                                    </p:set>
                                  </p:childTnLst>
                                </p:cTn>
                              </p:par>
                              <p:par>
                                <p:cTn id="171" presetID="35" presetClass="emph" presetSubtype="0" repeatCount="10000" fill="hold" grpId="1" nodeType="withEffect">
                                  <p:stCondLst>
                                    <p:cond delay="0"/>
                                  </p:stCondLst>
                                  <p:childTnLst>
                                    <p:anim calcmode="discrete" valueType="str">
                                      <p:cBhvr>
                                        <p:cTn id="172" dur="500" fill="hold"/>
                                        <p:tgtEl>
                                          <p:spTgt spid="92"/>
                                        </p:tgtEl>
                                        <p:attrNameLst>
                                          <p:attrName>style.visibility</p:attrName>
                                        </p:attrNameLst>
                                      </p:cBhvr>
                                      <p:tavLst>
                                        <p:tav tm="0">
                                          <p:val>
                                            <p:strVal val="hidden"/>
                                          </p:val>
                                        </p:tav>
                                        <p:tav tm="50000">
                                          <p:val>
                                            <p:strVal val="visible"/>
                                          </p:val>
                                        </p:tav>
                                      </p:tavLst>
                                    </p:anim>
                                  </p:childTnLst>
                                </p:cTn>
                              </p:par>
                            </p:childTnLst>
                          </p:cTn>
                        </p:par>
                      </p:childTnLst>
                    </p:cTn>
                  </p:par>
                  <p:par>
                    <p:cTn id="173" fill="hold">
                      <p:stCondLst>
                        <p:cond delay="indefinite"/>
                      </p:stCondLst>
                      <p:childTnLst>
                        <p:par>
                          <p:cTn id="174" fill="hold">
                            <p:stCondLst>
                              <p:cond delay="0"/>
                            </p:stCondLst>
                            <p:childTnLst>
                              <p:par>
                                <p:cTn id="175" presetID="22" presetClass="entr" presetSubtype="2" fill="hold" grpId="0" nodeType="clickEffect">
                                  <p:stCondLst>
                                    <p:cond delay="0"/>
                                  </p:stCondLst>
                                  <p:childTnLst>
                                    <p:set>
                                      <p:cBhvr>
                                        <p:cTn id="176" dur="1" fill="hold">
                                          <p:stCondLst>
                                            <p:cond delay="0"/>
                                          </p:stCondLst>
                                        </p:cTn>
                                        <p:tgtEl>
                                          <p:spTgt spid="84"/>
                                        </p:tgtEl>
                                        <p:attrNameLst>
                                          <p:attrName>style.visibility</p:attrName>
                                        </p:attrNameLst>
                                      </p:cBhvr>
                                      <p:to>
                                        <p:strVal val="visible"/>
                                      </p:to>
                                    </p:set>
                                    <p:animEffect transition="in" filter="wipe(right)">
                                      <p:cBhvr>
                                        <p:cTn id="177" dur="500"/>
                                        <p:tgtEl>
                                          <p:spTgt spid="84"/>
                                        </p:tgtEl>
                                      </p:cBhvr>
                                    </p:animEffec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138"/>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22" presetClass="entr" presetSubtype="2" fill="hold" grpId="0" nodeType="clickEffect">
                                  <p:stCondLst>
                                    <p:cond delay="0"/>
                                  </p:stCondLst>
                                  <p:childTnLst>
                                    <p:set>
                                      <p:cBhvr>
                                        <p:cTn id="185" dur="1" fill="hold">
                                          <p:stCondLst>
                                            <p:cond delay="0"/>
                                          </p:stCondLst>
                                        </p:cTn>
                                        <p:tgtEl>
                                          <p:spTgt spid="91"/>
                                        </p:tgtEl>
                                        <p:attrNameLst>
                                          <p:attrName>style.visibility</p:attrName>
                                        </p:attrNameLst>
                                      </p:cBhvr>
                                      <p:to>
                                        <p:strVal val="visible"/>
                                      </p:to>
                                    </p:set>
                                    <p:animEffect transition="in" filter="wipe(right)">
                                      <p:cBhvr>
                                        <p:cTn id="186" dur="500"/>
                                        <p:tgtEl>
                                          <p:spTgt spid="91"/>
                                        </p:tgtEl>
                                      </p:cBhvr>
                                    </p:animEffect>
                                  </p:childTnLst>
                                </p:cTn>
                              </p:par>
                              <p:par>
                                <p:cTn id="187" presetID="1" presetClass="entr" presetSubtype="0" fill="hold" grpId="0" nodeType="withEffect">
                                  <p:stCondLst>
                                    <p:cond delay="0"/>
                                  </p:stCondLst>
                                  <p:childTnLst>
                                    <p:set>
                                      <p:cBhvr>
                                        <p:cTn id="188" dur="1" fill="hold">
                                          <p:stCondLst>
                                            <p:cond delay="0"/>
                                          </p:stCondLst>
                                        </p:cTn>
                                        <p:tgtEl>
                                          <p:spTgt spid="136"/>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139"/>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51"/>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22" presetClass="entr" presetSubtype="2" fill="hold" grpId="0" nodeType="clickEffect">
                                  <p:stCondLst>
                                    <p:cond delay="0"/>
                                  </p:stCondLst>
                                  <p:childTnLst>
                                    <p:set>
                                      <p:cBhvr>
                                        <p:cTn id="200" dur="1" fill="hold">
                                          <p:stCondLst>
                                            <p:cond delay="0"/>
                                          </p:stCondLst>
                                        </p:cTn>
                                        <p:tgtEl>
                                          <p:spTgt spid="93"/>
                                        </p:tgtEl>
                                        <p:attrNameLst>
                                          <p:attrName>style.visibility</p:attrName>
                                        </p:attrNameLst>
                                      </p:cBhvr>
                                      <p:to>
                                        <p:strVal val="visible"/>
                                      </p:to>
                                    </p:set>
                                    <p:animEffect transition="in" filter="wipe(right)">
                                      <p:cBhvr>
                                        <p:cTn id="201" dur="500"/>
                                        <p:tgtEl>
                                          <p:spTgt spid="93"/>
                                        </p:tgtEl>
                                      </p:cBhvr>
                                    </p:animEffect>
                                  </p:childTnLst>
                                </p:cTn>
                              </p:par>
                            </p:childTnLst>
                          </p:cTn>
                        </p:par>
                      </p:childTnLst>
                    </p:cTn>
                  </p:par>
                  <p:par>
                    <p:cTn id="202" fill="hold">
                      <p:stCondLst>
                        <p:cond delay="indefinite"/>
                      </p:stCondLst>
                      <p:childTnLst>
                        <p:par>
                          <p:cTn id="203" fill="hold">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152"/>
                                        </p:tgtEl>
                                        <p:attrNameLst>
                                          <p:attrName>style.visibility</p:attrName>
                                        </p:attrNameLst>
                                      </p:cBhvr>
                                      <p:to>
                                        <p:strVal val="visible"/>
                                      </p:to>
                                    </p:set>
                                  </p:childTnLst>
                                </p:cTn>
                              </p:par>
                            </p:childTnLst>
                          </p:cTn>
                        </p:par>
                      </p:childTnLst>
                    </p:cTn>
                  </p:par>
                  <p:par>
                    <p:cTn id="206" fill="hold">
                      <p:stCondLst>
                        <p:cond delay="indefinite"/>
                      </p:stCondLst>
                      <p:childTnLst>
                        <p:par>
                          <p:cTn id="207" fill="hold">
                            <p:stCondLst>
                              <p:cond delay="0"/>
                            </p:stCondLst>
                            <p:childTnLst>
                              <p:par>
                                <p:cTn id="208" presetID="1" presetClass="exit" presetSubtype="0" fill="hold" grpId="2" nodeType="clickEffect">
                                  <p:stCondLst>
                                    <p:cond delay="0"/>
                                  </p:stCondLst>
                                  <p:childTnLst>
                                    <p:set>
                                      <p:cBhvr>
                                        <p:cTn id="209" dur="1" fill="hold">
                                          <p:stCondLst>
                                            <p:cond delay="0"/>
                                          </p:stCondLst>
                                        </p:cTn>
                                        <p:tgtEl>
                                          <p:spTgt spid="83"/>
                                        </p:tgtEl>
                                        <p:attrNameLst>
                                          <p:attrName>style.visibility</p:attrName>
                                        </p:attrNameLst>
                                      </p:cBhvr>
                                      <p:to>
                                        <p:strVal val="hidden"/>
                                      </p:to>
                                    </p:set>
                                  </p:childTnLst>
                                </p:cTn>
                              </p:par>
                              <p:par>
                                <p:cTn id="210" presetID="1" presetClass="exit" presetSubtype="0" fill="hold" grpId="1" nodeType="withEffect">
                                  <p:stCondLst>
                                    <p:cond delay="0"/>
                                  </p:stCondLst>
                                  <p:childTnLst>
                                    <p:set>
                                      <p:cBhvr>
                                        <p:cTn id="211" dur="1" fill="hold">
                                          <p:stCondLst>
                                            <p:cond delay="0"/>
                                          </p:stCondLst>
                                        </p:cTn>
                                        <p:tgtEl>
                                          <p:spTgt spid="84"/>
                                        </p:tgtEl>
                                        <p:attrNameLst>
                                          <p:attrName>style.visibility</p:attrName>
                                        </p:attrNameLst>
                                      </p:cBhvr>
                                      <p:to>
                                        <p:strVal val="hidden"/>
                                      </p:to>
                                    </p:set>
                                  </p:childTnLst>
                                </p:cTn>
                              </p:par>
                              <p:par>
                                <p:cTn id="212" presetID="1" presetClass="exit" presetSubtype="0" fill="hold" grpId="2" nodeType="withEffect">
                                  <p:stCondLst>
                                    <p:cond delay="0"/>
                                  </p:stCondLst>
                                  <p:childTnLst>
                                    <p:set>
                                      <p:cBhvr>
                                        <p:cTn id="213" dur="1" fill="hold">
                                          <p:stCondLst>
                                            <p:cond delay="0"/>
                                          </p:stCondLst>
                                        </p:cTn>
                                        <p:tgtEl>
                                          <p:spTgt spid="85"/>
                                        </p:tgtEl>
                                        <p:attrNameLst>
                                          <p:attrName>style.visibility</p:attrName>
                                        </p:attrNameLst>
                                      </p:cBhvr>
                                      <p:to>
                                        <p:strVal val="hidden"/>
                                      </p:to>
                                    </p:set>
                                  </p:childTnLst>
                                </p:cTn>
                              </p:par>
                              <p:par>
                                <p:cTn id="214" presetID="1" presetClass="exit" presetSubtype="0" fill="hold" grpId="1" nodeType="withEffect">
                                  <p:stCondLst>
                                    <p:cond delay="0"/>
                                  </p:stCondLst>
                                  <p:childTnLst>
                                    <p:set>
                                      <p:cBhvr>
                                        <p:cTn id="215" dur="1" fill="hold">
                                          <p:stCondLst>
                                            <p:cond delay="0"/>
                                          </p:stCondLst>
                                        </p:cTn>
                                        <p:tgtEl>
                                          <p:spTgt spid="91"/>
                                        </p:tgtEl>
                                        <p:attrNameLst>
                                          <p:attrName>style.visibility</p:attrName>
                                        </p:attrNameLst>
                                      </p:cBhvr>
                                      <p:to>
                                        <p:strVal val="hidden"/>
                                      </p:to>
                                    </p:set>
                                  </p:childTnLst>
                                </p:cTn>
                              </p:par>
                              <p:par>
                                <p:cTn id="216" presetID="1" presetClass="exit" presetSubtype="0" fill="hold" grpId="2" nodeType="withEffect">
                                  <p:stCondLst>
                                    <p:cond delay="0"/>
                                  </p:stCondLst>
                                  <p:childTnLst>
                                    <p:set>
                                      <p:cBhvr>
                                        <p:cTn id="217" dur="1" fill="hold">
                                          <p:stCondLst>
                                            <p:cond delay="0"/>
                                          </p:stCondLst>
                                        </p:cTn>
                                        <p:tgtEl>
                                          <p:spTgt spid="92"/>
                                        </p:tgtEl>
                                        <p:attrNameLst>
                                          <p:attrName>style.visibility</p:attrName>
                                        </p:attrNameLst>
                                      </p:cBhvr>
                                      <p:to>
                                        <p:strVal val="hidden"/>
                                      </p:to>
                                    </p:set>
                                  </p:childTnLst>
                                </p:cTn>
                              </p:par>
                              <p:par>
                                <p:cTn id="218" presetID="1" presetClass="exit" presetSubtype="0" fill="hold" grpId="1" nodeType="withEffect">
                                  <p:stCondLst>
                                    <p:cond delay="0"/>
                                  </p:stCondLst>
                                  <p:childTnLst>
                                    <p:set>
                                      <p:cBhvr>
                                        <p:cTn id="219" dur="1" fill="hold">
                                          <p:stCondLst>
                                            <p:cond delay="0"/>
                                          </p:stCondLst>
                                        </p:cTn>
                                        <p:tgtEl>
                                          <p:spTgt spid="93"/>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140"/>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146"/>
                                        </p:tgtEl>
                                        <p:attrNameLst>
                                          <p:attrName>style.visibility</p:attrName>
                                        </p:attrNameLst>
                                      </p:cBhvr>
                                      <p:to>
                                        <p:strVal val="visible"/>
                                      </p:to>
                                    </p:set>
                                  </p:childTnLst>
                                </p:cTn>
                              </p:par>
                              <p:par>
                                <p:cTn id="226" presetID="1" presetClass="entr" presetSubtype="0" fill="hold" grpId="0" nodeType="withEffect">
                                  <p:stCondLst>
                                    <p:cond delay="0"/>
                                  </p:stCondLst>
                                  <p:childTnLst>
                                    <p:set>
                                      <p:cBhvr>
                                        <p:cTn id="227" dur="1" fill="hold">
                                          <p:stCondLst>
                                            <p:cond delay="0"/>
                                          </p:stCondLst>
                                        </p:cTn>
                                        <p:tgtEl>
                                          <p:spTgt spid="141"/>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144"/>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153"/>
                                        </p:tgtEl>
                                        <p:attrNameLst>
                                          <p:attrName>style.visibility</p:attrName>
                                        </p:attrNameLst>
                                      </p:cBhvr>
                                      <p:to>
                                        <p:strVal val="visible"/>
                                      </p:to>
                                    </p:set>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grpId="0" nodeType="clickEffect">
                                  <p:stCondLst>
                                    <p:cond delay="0"/>
                                  </p:stCondLst>
                                  <p:childTnLst>
                                    <p:set>
                                      <p:cBhvr>
                                        <p:cTn id="237" dur="1" fill="hold">
                                          <p:stCondLst>
                                            <p:cond delay="0"/>
                                          </p:stCondLst>
                                        </p:cTn>
                                        <p:tgtEl>
                                          <p:spTgt spid="154"/>
                                        </p:tgtEl>
                                        <p:attrNameLst>
                                          <p:attrName>style.visibility</p:attrName>
                                        </p:attrNameLst>
                                      </p:cBhvr>
                                      <p:to>
                                        <p:strVal val="visible"/>
                                      </p:to>
                                    </p:se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grpId="0" nodeType="clickEffect">
                                  <p:stCondLst>
                                    <p:cond delay="0"/>
                                  </p:stCondLst>
                                  <p:childTnLst>
                                    <p:set>
                                      <p:cBhvr>
                                        <p:cTn id="241" dur="1" fill="hold">
                                          <p:stCondLst>
                                            <p:cond delay="0"/>
                                          </p:stCondLst>
                                        </p:cTn>
                                        <p:tgtEl>
                                          <p:spTgt spid="155"/>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142"/>
                                        </p:tgtEl>
                                        <p:attrNameLst>
                                          <p:attrName>style.visibility</p:attrName>
                                        </p:attrNameLst>
                                      </p:cBhvr>
                                      <p:to>
                                        <p:strVal val="visible"/>
                                      </p:to>
                                    </p:set>
                                  </p:childTnLst>
                                </p:cTn>
                              </p:par>
                              <p:par>
                                <p:cTn id="246" presetID="1" presetClass="entr" presetSubtype="0" fill="hold" grpId="0" nodeType="withEffect">
                                  <p:stCondLst>
                                    <p:cond delay="0"/>
                                  </p:stCondLst>
                                  <p:childTnLst>
                                    <p:set>
                                      <p:cBhvr>
                                        <p:cTn id="247" dur="1" fill="hold">
                                          <p:stCondLst>
                                            <p:cond delay="0"/>
                                          </p:stCondLst>
                                        </p:cTn>
                                        <p:tgtEl>
                                          <p:spTgt spid="145"/>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148"/>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158"/>
                                        </p:tgtEl>
                                        <p:attrNameLst>
                                          <p:attrName>style.visibility</p:attrName>
                                        </p:attrNameLst>
                                      </p:cBhvr>
                                      <p:to>
                                        <p:strVal val="visible"/>
                                      </p:to>
                                    </p:set>
                                  </p:childTnLst>
                                </p:cTn>
                              </p:par>
                              <p:par>
                                <p:cTn id="256" presetID="1" presetClass="entr" presetSubtype="0" fill="hold" grpId="0" nodeType="withEffect">
                                  <p:stCondLst>
                                    <p:cond delay="0"/>
                                  </p:stCondLst>
                                  <p:childTnLst>
                                    <p:set>
                                      <p:cBhvr>
                                        <p:cTn id="257" dur="1" fill="hold">
                                          <p:stCondLst>
                                            <p:cond delay="0"/>
                                          </p:stCondLst>
                                        </p:cTn>
                                        <p:tgtEl>
                                          <p:spTgt spid="160"/>
                                        </p:tgtEl>
                                        <p:attrNameLst>
                                          <p:attrName>style.visibility</p:attrName>
                                        </p:attrNameLst>
                                      </p:cBhvr>
                                      <p:to>
                                        <p:strVal val="visible"/>
                                      </p:to>
                                    </p:set>
                                  </p:childTnLst>
                                </p:cTn>
                              </p:par>
                            </p:childTnLst>
                          </p:cTn>
                        </p:par>
                      </p:childTnLst>
                    </p:cTn>
                  </p:par>
                  <p:par>
                    <p:cTn id="258" fill="hold">
                      <p:stCondLst>
                        <p:cond delay="indefinite"/>
                      </p:stCondLst>
                      <p:childTnLst>
                        <p:par>
                          <p:cTn id="259" fill="hold">
                            <p:stCondLst>
                              <p:cond delay="0"/>
                            </p:stCondLst>
                            <p:childTnLst>
                              <p:par>
                                <p:cTn id="260" presetID="9" presetClass="emph" presetSubtype="0" grpId="2" nodeType="clickEffect">
                                  <p:stCondLst>
                                    <p:cond delay="0"/>
                                  </p:stCondLst>
                                  <p:childTnLst>
                                    <p:set>
                                      <p:cBhvr rctx="PPT">
                                        <p:cTn id="261" dur="indefinite"/>
                                        <p:tgtEl>
                                          <p:spTgt spid="95"/>
                                        </p:tgtEl>
                                        <p:attrNameLst>
                                          <p:attrName>style.opacity</p:attrName>
                                        </p:attrNameLst>
                                      </p:cBhvr>
                                      <p:to>
                                        <p:strVal val="1"/>
                                      </p:to>
                                    </p:set>
                                    <p:animEffect filter="image" prLst="opacity: 1">
                                      <p:cBhvr rctx="IE">
                                        <p:cTn id="262" dur="indefinite"/>
                                        <p:tgtEl>
                                          <p:spTgt spid="95"/>
                                        </p:tgtEl>
                                      </p:cBhvr>
                                    </p:animEffect>
                                  </p:childTnLst>
                                </p:cTn>
                              </p:par>
                              <p:par>
                                <p:cTn id="263" presetID="9" presetClass="emph" presetSubtype="0" grpId="2" nodeType="withEffect">
                                  <p:stCondLst>
                                    <p:cond delay="0"/>
                                  </p:stCondLst>
                                  <p:childTnLst>
                                    <p:set>
                                      <p:cBhvr rctx="PPT">
                                        <p:cTn id="264" dur="indefinite"/>
                                        <p:tgtEl>
                                          <p:spTgt spid="177"/>
                                        </p:tgtEl>
                                        <p:attrNameLst>
                                          <p:attrName>style.opacity</p:attrName>
                                        </p:attrNameLst>
                                      </p:cBhvr>
                                      <p:to>
                                        <p:strVal val="1"/>
                                      </p:to>
                                    </p:set>
                                    <p:animEffect filter="image" prLst="opacity: 1">
                                      <p:cBhvr rctx="IE">
                                        <p:cTn id="265" dur="indefinite"/>
                                        <p:tgtEl>
                                          <p:spTgt spid="177"/>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nodeType="clickEffect">
                                  <p:stCondLst>
                                    <p:cond delay="0"/>
                                  </p:stCondLst>
                                  <p:childTnLst>
                                    <p:set>
                                      <p:cBhvr>
                                        <p:cTn id="269" dur="1" fill="hold">
                                          <p:stCondLst>
                                            <p:cond delay="0"/>
                                          </p:stCondLst>
                                        </p:cTn>
                                        <p:tgtEl>
                                          <p:spTgt spid="159"/>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61"/>
                                        </p:tgtEl>
                                        <p:attrNameLst>
                                          <p:attrName>style.visibility</p:attrName>
                                        </p:attrNameLst>
                                      </p:cBhvr>
                                      <p:to>
                                        <p:strVal val="visible"/>
                                      </p:to>
                                    </p:set>
                                  </p:childTnLst>
                                </p:cTn>
                              </p:par>
                              <p:par>
                                <p:cTn id="274" presetID="1" presetClass="entr" presetSubtype="0" fill="hold" grpId="0" nodeType="withEffect">
                                  <p:stCondLst>
                                    <p:cond delay="0"/>
                                  </p:stCondLst>
                                  <p:childTnLst>
                                    <p:set>
                                      <p:cBhvr>
                                        <p:cTn id="275" dur="1" fill="hold">
                                          <p:stCondLst>
                                            <p:cond delay="0"/>
                                          </p:stCondLst>
                                        </p:cTn>
                                        <p:tgtEl>
                                          <p:spTgt spid="162"/>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163"/>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182"/>
                                        </p:tgtEl>
                                        <p:attrNameLst>
                                          <p:attrName>style.visibility</p:attrName>
                                        </p:attrNameLst>
                                      </p:cBhvr>
                                      <p:to>
                                        <p:strVal val="visible"/>
                                      </p:to>
                                    </p:set>
                                  </p:childTnLst>
                                </p:cTn>
                              </p:par>
                              <p:par>
                                <p:cTn id="284" presetID="1" presetClass="entr" presetSubtype="0" fill="hold" grpId="0" nodeType="withEffect">
                                  <p:stCondLst>
                                    <p:cond delay="0"/>
                                  </p:stCondLst>
                                  <p:childTnLst>
                                    <p:set>
                                      <p:cBhvr>
                                        <p:cTn id="285" dur="1" fill="hold">
                                          <p:stCondLst>
                                            <p:cond delay="0"/>
                                          </p:stCondLst>
                                        </p:cTn>
                                        <p:tgtEl>
                                          <p:spTgt spid="164"/>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165"/>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166"/>
                                        </p:tgtEl>
                                        <p:attrNameLst>
                                          <p:attrName>style.visibility</p:attrName>
                                        </p:attrNameLst>
                                      </p:cBhvr>
                                      <p:to>
                                        <p:strVal val="visible"/>
                                      </p:to>
                                    </p:set>
                                  </p:childTnLst>
                                </p:cTn>
                              </p:par>
                              <p:par>
                                <p:cTn id="292" presetID="1" presetClass="entr" presetSubtype="0" fill="hold" grpId="0" nodeType="withEffect">
                                  <p:stCondLst>
                                    <p:cond delay="0"/>
                                  </p:stCondLst>
                                  <p:childTnLst>
                                    <p:set>
                                      <p:cBhvr>
                                        <p:cTn id="293" dur="1" fill="hold">
                                          <p:stCondLst>
                                            <p:cond delay="0"/>
                                          </p:stCondLst>
                                        </p:cTn>
                                        <p:tgtEl>
                                          <p:spTgt spid="168"/>
                                        </p:tgtEl>
                                        <p:attrNameLst>
                                          <p:attrName>style.visibility</p:attrName>
                                        </p:attrNameLst>
                                      </p:cBhvr>
                                      <p:to>
                                        <p:strVal val="visible"/>
                                      </p:to>
                                    </p:set>
                                  </p:childTnLst>
                                </p:cTn>
                              </p:par>
                              <p:par>
                                <p:cTn id="294" presetID="1" presetClass="entr" presetSubtype="0" fill="hold" grpId="0" nodeType="withEffect">
                                  <p:stCondLst>
                                    <p:cond delay="0"/>
                                  </p:stCondLst>
                                  <p:childTnLst>
                                    <p:set>
                                      <p:cBhvr>
                                        <p:cTn id="295" dur="1" fill="hold">
                                          <p:stCondLst>
                                            <p:cond delay="0"/>
                                          </p:stCondLst>
                                        </p:cTn>
                                        <p:tgtEl>
                                          <p:spTgt spid="170"/>
                                        </p:tgtEl>
                                        <p:attrNameLst>
                                          <p:attrName>style.visibility</p:attrName>
                                        </p:attrNameLst>
                                      </p:cBhvr>
                                      <p:to>
                                        <p:strVal val="visible"/>
                                      </p:to>
                                    </p:set>
                                  </p:childTnLst>
                                </p:cTn>
                              </p:par>
                              <p:par>
                                <p:cTn id="296" presetID="1" presetClass="entr" presetSubtype="0" fill="hold" grpId="0" nodeType="withEffect">
                                  <p:stCondLst>
                                    <p:cond delay="0"/>
                                  </p:stCondLst>
                                  <p:childTnLst>
                                    <p:set>
                                      <p:cBhvr>
                                        <p:cTn id="297" dur="1" fill="hold">
                                          <p:stCondLst>
                                            <p:cond delay="0"/>
                                          </p:stCondLst>
                                        </p:cTn>
                                        <p:tgtEl>
                                          <p:spTgt spid="9"/>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grpId="0" nodeType="clickEffect">
                                  <p:stCondLst>
                                    <p:cond delay="0"/>
                                  </p:stCondLst>
                                  <p:childTnLst>
                                    <p:set>
                                      <p:cBhvr>
                                        <p:cTn id="301" dur="1" fill="hold">
                                          <p:stCondLst>
                                            <p:cond delay="0"/>
                                          </p:stCondLst>
                                        </p:cTn>
                                        <p:tgtEl>
                                          <p:spTgt spid="167"/>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169"/>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171"/>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1" presetClass="entr" presetSubtype="0" fill="hold" grpId="0" nodeType="clickEffect">
                                  <p:stCondLst>
                                    <p:cond delay="0"/>
                                  </p:stCondLst>
                                  <p:childTnLst>
                                    <p:set>
                                      <p:cBhvr>
                                        <p:cTn id="313" dur="1" fill="hold">
                                          <p:stCondLst>
                                            <p:cond delay="0"/>
                                          </p:stCondLst>
                                        </p:cTn>
                                        <p:tgtEl>
                                          <p:spTgt spid="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79" grpId="0"/>
      <p:bldP spid="71" grpId="0" animBg="1"/>
      <p:bldP spid="72" grpId="0" animBg="1"/>
      <p:bldP spid="72" grpId="1" animBg="1"/>
      <p:bldP spid="73" grpId="0"/>
      <p:bldP spid="3" grpId="0"/>
      <p:bldP spid="78" grpId="0" animBg="1"/>
      <p:bldP spid="89" grpId="0"/>
      <p:bldP spid="90" grpId="0" animBg="1"/>
      <p:bldP spid="90" grpId="1" animBg="1"/>
      <p:bldP spid="90" grpId="2" animBg="1"/>
      <p:bldP spid="95" grpId="0" animBg="1"/>
      <p:bldP spid="95" grpId="1" animBg="1"/>
      <p:bldP spid="95" grpId="2" animBg="1"/>
      <p:bldP spid="2" grpId="0"/>
      <p:bldP spid="96" grpId="0"/>
      <p:bldP spid="97" grpId="0"/>
      <p:bldP spid="106" grpId="0"/>
      <p:bldP spid="127" grpId="0"/>
      <p:bldP spid="130" grpId="0"/>
      <p:bldP spid="131" grpId="0" animBg="1"/>
      <p:bldP spid="132" grpId="0" animBg="1"/>
      <p:bldP spid="133" grpId="0"/>
      <p:bldP spid="134" grpId="0"/>
      <p:bldP spid="135" grpId="0"/>
      <p:bldP spid="136" grpId="0"/>
      <p:bldP spid="137" grpId="0" animBg="1"/>
      <p:bldP spid="138" grpId="0"/>
      <p:bldP spid="139" grpId="0"/>
      <p:bldP spid="140" grpId="0"/>
      <p:bldP spid="141" grpId="0"/>
      <p:bldP spid="142" grpId="0"/>
      <p:bldP spid="144" grpId="0" animBg="1"/>
      <p:bldP spid="145" grpId="0" animBg="1"/>
      <p:bldP spid="146" grpId="0"/>
      <p:bldP spid="148" grpId="0"/>
      <p:bldP spid="149" grpId="0"/>
      <p:bldP spid="150" grpId="0"/>
      <p:bldP spid="151" grpId="0"/>
      <p:bldP spid="152" grpId="0"/>
      <p:bldP spid="153" grpId="0"/>
      <p:bldP spid="154" grpId="0"/>
      <p:bldP spid="155" grpId="0"/>
      <p:bldP spid="158" grpId="0"/>
      <p:bldP spid="160" grpId="0" animBg="1"/>
      <p:bldP spid="161" grpId="0"/>
      <p:bldP spid="162" grpId="0" animBg="1"/>
      <p:bldP spid="163" grpId="0"/>
      <p:bldP spid="164" grpId="0"/>
      <p:bldP spid="165" grpId="0"/>
      <p:bldP spid="166" grpId="0"/>
      <p:bldP spid="167" grpId="0"/>
      <p:bldP spid="168" grpId="0"/>
      <p:bldP spid="169" grpId="0"/>
      <p:bldP spid="170" grpId="0"/>
      <p:bldP spid="171" grpId="0"/>
      <p:bldP spid="9" grpId="0"/>
      <p:bldP spid="172" grpId="0"/>
      <p:bldP spid="173" grpId="0" animBg="1"/>
      <p:bldP spid="175" grpId="0"/>
      <p:bldP spid="176" grpId="0"/>
      <p:bldP spid="177" grpId="0" animBg="1"/>
      <p:bldP spid="177" grpId="1" animBg="1"/>
      <p:bldP spid="177" grpId="2" animBg="1"/>
      <p:bldP spid="178" grpId="0"/>
      <p:bldP spid="179" grpId="0"/>
      <p:bldP spid="180" grpId="0" animBg="1"/>
      <p:bldP spid="180" grpId="1" animBg="1"/>
      <p:bldP spid="180" grpId="2" animBg="1"/>
      <p:bldP spid="182" grpId="0" animBg="1"/>
      <p:bldP spid="183" grpId="0"/>
      <p:bldP spid="79" grpId="0" animBg="1"/>
      <p:bldP spid="79" grpId="1" animBg="1"/>
      <p:bldP spid="79" grpId="2" animBg="1"/>
      <p:bldP spid="80" grpId="0" animBg="1"/>
      <p:bldP spid="80" grpId="1" animBg="1"/>
      <p:bldP spid="81" grpId="0" animBg="1"/>
      <p:bldP spid="81" grpId="1" animBg="1"/>
      <p:bldP spid="81" grpId="2" animBg="1"/>
      <p:bldP spid="82" grpId="0" animBg="1"/>
      <p:bldP spid="82" grpId="1" animBg="1"/>
      <p:bldP spid="83" grpId="0" animBg="1"/>
      <p:bldP spid="83" grpId="1" animBg="1"/>
      <p:bldP spid="83" grpId="2" animBg="1"/>
      <p:bldP spid="84" grpId="0" animBg="1"/>
      <p:bldP spid="84" grpId="1" animBg="1"/>
      <p:bldP spid="85" grpId="0" animBg="1"/>
      <p:bldP spid="85" grpId="1" animBg="1"/>
      <p:bldP spid="85" grpId="2" animBg="1"/>
      <p:bldP spid="91" grpId="0" animBg="1"/>
      <p:bldP spid="91" grpId="1" animBg="1"/>
      <p:bldP spid="92" grpId="0" animBg="1"/>
      <p:bldP spid="92" grpId="1" animBg="1"/>
      <p:bldP spid="92" grpId="2" animBg="1"/>
      <p:bldP spid="93" grpId="0" animBg="1"/>
      <p:bldP spid="9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AutoShape 62"/>
          <p:cNvSpPr>
            <a:spLocks noChangeArrowheads="1"/>
          </p:cNvSpPr>
          <p:nvPr/>
        </p:nvSpPr>
        <p:spPr bwMode="auto">
          <a:xfrm>
            <a:off x="5451676" y="5011837"/>
            <a:ext cx="3414532" cy="39472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支点に働く力のトルクは</a:t>
            </a:r>
            <a:r>
              <a:rPr lang="en-US" altLang="ja-JP" sz="2400" dirty="0">
                <a:solidFill>
                  <a:srgbClr val="3333CC"/>
                </a:solidFill>
                <a:ea typeface="ＭＳ Ｐゴシック" pitchFamily="50" charset="-128"/>
              </a:rPr>
              <a:t>0</a:t>
            </a:r>
            <a:endParaRPr lang="ja-JP" altLang="en-US" sz="2400" dirty="0">
              <a:solidFill>
                <a:srgbClr val="C00000"/>
              </a:solidFill>
              <a:ea typeface="ＭＳ Ｐゴシック" pitchFamily="50" charset="-128"/>
            </a:endParaRPr>
          </a:p>
        </p:txBody>
      </p:sp>
      <p:sp>
        <p:nvSpPr>
          <p:cNvPr id="51" name="Rectangle 62"/>
          <p:cNvSpPr>
            <a:spLocks noChangeArrowheads="1"/>
          </p:cNvSpPr>
          <p:nvPr/>
        </p:nvSpPr>
        <p:spPr bwMode="auto">
          <a:xfrm>
            <a:off x="1401763" y="42068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F</a:t>
            </a:r>
            <a:endParaRPr lang="en-US" altLang="ja-JP" i="1" dirty="0">
              <a:solidFill>
                <a:srgbClr val="000000"/>
              </a:solidFill>
              <a:latin typeface="Bookman Old Style" pitchFamily="18" charset="0"/>
              <a:ea typeface="ＭＳ Ｐゴシック" pitchFamily="50" charset="-128"/>
            </a:endParaRPr>
          </a:p>
        </p:txBody>
      </p:sp>
      <p:cxnSp>
        <p:nvCxnSpPr>
          <p:cNvPr id="92" name="直線コネクタ 91"/>
          <p:cNvCxnSpPr/>
          <p:nvPr/>
        </p:nvCxnSpPr>
        <p:spPr bwMode="auto">
          <a:xfrm>
            <a:off x="1092200" y="4741863"/>
            <a:ext cx="931863"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483" name="フリーフォーム 103"/>
          <p:cNvSpPr>
            <a:spLocks/>
          </p:cNvSpPr>
          <p:nvPr/>
        </p:nvSpPr>
        <p:spPr bwMode="auto">
          <a:xfrm>
            <a:off x="1470025" y="3973513"/>
            <a:ext cx="1665288" cy="1912937"/>
          </a:xfrm>
          <a:custGeom>
            <a:avLst/>
            <a:gdLst>
              <a:gd name="T0" fmla="*/ 103299 w 1483488"/>
              <a:gd name="T1" fmla="*/ 1748690 h 1913680"/>
              <a:gd name="T2" fmla="*/ 599126 w 1483488"/>
              <a:gd name="T3" fmla="*/ 1149138 h 1913680"/>
              <a:gd name="T4" fmla="*/ 2045290 w 1483488"/>
              <a:gd name="T5" fmla="*/ 169102 h 1913680"/>
              <a:gd name="T6" fmla="*/ 4524425 w 1483488"/>
              <a:gd name="T7" fmla="*/ 134517 h 1913680"/>
              <a:gd name="T8" fmla="*/ 4978937 w 1483488"/>
              <a:gd name="T9" fmla="*/ 699475 h 1913680"/>
              <a:gd name="T10" fmla="*/ 2623759 w 1483488"/>
              <a:gd name="T11" fmla="*/ 1564211 h 1913680"/>
              <a:gd name="T12" fmla="*/ 1218905 w 1483488"/>
              <a:gd name="T13" fmla="*/ 1875517 h 1913680"/>
              <a:gd name="T14" fmla="*/ 103299 w 1483488"/>
              <a:gd name="T15" fmla="*/ 1748690 h 1913680"/>
              <a:gd name="T16" fmla="*/ 0 60000 65536"/>
              <a:gd name="T17" fmla="*/ 0 60000 65536"/>
              <a:gd name="T18" fmla="*/ 0 60000 65536"/>
              <a:gd name="T19" fmla="*/ 0 60000 65536"/>
              <a:gd name="T20" fmla="*/ 0 60000 65536"/>
              <a:gd name="T21" fmla="*/ 0 60000 65536"/>
              <a:gd name="T22" fmla="*/ 0 60000 65536"/>
              <a:gd name="T23" fmla="*/ 0 60000 65536"/>
              <a:gd name="T24" fmla="*/ 0 w 1483488"/>
              <a:gd name="T25" fmla="*/ 0 h 1913680"/>
              <a:gd name="T26" fmla="*/ 1483488 w 1483488"/>
              <a:gd name="T27" fmla="*/ 1913680 h 19136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83488" h="1913680">
                <a:moveTo>
                  <a:pt x="28937" y="1755493"/>
                </a:moveTo>
                <a:cubicBezTo>
                  <a:pt x="0" y="1633959"/>
                  <a:pt x="77164" y="1417897"/>
                  <a:pt x="167832" y="1153609"/>
                </a:cubicBezTo>
                <a:cubicBezTo>
                  <a:pt x="258500" y="889321"/>
                  <a:pt x="389680" y="339524"/>
                  <a:pt x="572946" y="169762"/>
                </a:cubicBezTo>
                <a:cubicBezTo>
                  <a:pt x="756212" y="0"/>
                  <a:pt x="1130459" y="46298"/>
                  <a:pt x="1267426" y="135037"/>
                </a:cubicBezTo>
                <a:cubicBezTo>
                  <a:pt x="1404393" y="223776"/>
                  <a:pt x="1483488" y="462986"/>
                  <a:pt x="1394749" y="702196"/>
                </a:cubicBezTo>
                <a:cubicBezTo>
                  <a:pt x="1306010" y="941406"/>
                  <a:pt x="910541" y="1373527"/>
                  <a:pt x="734992" y="1570297"/>
                </a:cubicBezTo>
                <a:cubicBezTo>
                  <a:pt x="559443" y="1767067"/>
                  <a:pt x="459128" y="1851948"/>
                  <a:pt x="341452" y="1882814"/>
                </a:cubicBezTo>
                <a:cubicBezTo>
                  <a:pt x="223776" y="1913680"/>
                  <a:pt x="57874" y="1877027"/>
                  <a:pt x="28937" y="1755493"/>
                </a:cubicBezTo>
                <a:close/>
              </a:path>
            </a:pathLst>
          </a:custGeom>
          <a:solidFill>
            <a:srgbClr val="FFFF99"/>
          </a:solidFill>
          <a:ln w="28575" cap="flat" cmpd="sng" algn="ctr">
            <a:solidFill>
              <a:srgbClr val="FF9966"/>
            </a:solidFill>
            <a:prstDash val="solid"/>
            <a:round/>
            <a:headEnd type="none" w="med" len="med"/>
            <a:tailEnd type="triangle" w="med" len="med"/>
          </a:ln>
        </p:spPr>
        <p:txBody>
          <a:bodyPr/>
          <a:lstStyle/>
          <a:p>
            <a:pPr algn="ctr"/>
            <a:endParaRPr lang="ja-JP" altLang="en-US" i="1">
              <a:solidFill>
                <a:srgbClr val="000000"/>
              </a:solidFill>
              <a:ea typeface="ＭＳ Ｐゴシック" pitchFamily="50" charset="-128"/>
            </a:endParaRPr>
          </a:p>
        </p:txBody>
      </p:sp>
      <p:sp>
        <p:nvSpPr>
          <p:cNvPr id="271364" name="Rectangle 4"/>
          <p:cNvSpPr>
            <a:spLocks noChangeArrowheads="1"/>
          </p:cNvSpPr>
          <p:nvPr/>
        </p:nvSpPr>
        <p:spPr bwMode="auto">
          <a:xfrm>
            <a:off x="0" y="0"/>
            <a:ext cx="901700" cy="519113"/>
          </a:xfrm>
          <a:prstGeom prst="rect">
            <a:avLst/>
          </a:prstGeom>
          <a:noFill/>
          <a:ln w="9525">
            <a:noFill/>
            <a:miter lim="800000"/>
            <a:headEnd/>
            <a:tailEnd/>
          </a:ln>
        </p:spPr>
        <p:txBody>
          <a:bodyPr>
            <a:spAutoFit/>
          </a:bodyPr>
          <a:lstStyle/>
          <a:p>
            <a:pPr>
              <a:defRPr/>
            </a:pPr>
            <a:r>
              <a:rPr lang="ja-JP" altLang="en-US" b="1" dirty="0">
                <a:solidFill>
                  <a:srgbClr val="2D2DB9"/>
                </a:solidFill>
                <a:ea typeface="ＭＳ Ｐゴシック" pitchFamily="50" charset="-128"/>
              </a:rPr>
              <a:t>釣合</a:t>
            </a:r>
          </a:p>
        </p:txBody>
      </p:sp>
      <p:sp>
        <p:nvSpPr>
          <p:cNvPr id="271365" name="Rectangle 5"/>
          <p:cNvSpPr>
            <a:spLocks noChangeArrowheads="1"/>
          </p:cNvSpPr>
          <p:nvPr/>
        </p:nvSpPr>
        <p:spPr bwMode="auto">
          <a:xfrm>
            <a:off x="868363" y="0"/>
            <a:ext cx="36631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物体のどの部分も静止</a:t>
            </a:r>
            <a:endParaRPr lang="en-US" altLang="ja-JP" dirty="0">
              <a:solidFill>
                <a:srgbClr val="000000"/>
              </a:solidFill>
              <a:ea typeface="ＭＳ Ｐゴシック" pitchFamily="50" charset="-128"/>
            </a:endParaRPr>
          </a:p>
        </p:txBody>
      </p:sp>
      <p:sp>
        <p:nvSpPr>
          <p:cNvPr id="271366" name="Rectangle 6"/>
          <p:cNvSpPr>
            <a:spLocks noChangeArrowheads="1"/>
          </p:cNvSpPr>
          <p:nvPr/>
        </p:nvSpPr>
        <p:spPr bwMode="auto">
          <a:xfrm>
            <a:off x="4178300" y="0"/>
            <a:ext cx="2451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a:t>
            </a:r>
            <a:r>
              <a:rPr lang="ja-JP" altLang="en-US">
                <a:solidFill>
                  <a:srgbClr val="000000"/>
                </a:solidFill>
                <a:ea typeface="ＭＳ Ｐゴシック" pitchFamily="50" charset="-128"/>
              </a:rPr>
              <a:t>力の総和</a:t>
            </a:r>
            <a:r>
              <a:rPr lang="en-US" altLang="ja-JP">
                <a:solidFill>
                  <a:srgbClr val="000000"/>
                </a:solidFill>
                <a:ea typeface="ＭＳ Ｐゴシック" pitchFamily="50" charset="-128"/>
              </a:rPr>
              <a:t>=0</a:t>
            </a:r>
          </a:p>
        </p:txBody>
      </p:sp>
      <p:sp>
        <p:nvSpPr>
          <p:cNvPr id="271367" name="Rectangle 7"/>
          <p:cNvSpPr>
            <a:spLocks noChangeArrowheads="1"/>
          </p:cNvSpPr>
          <p:nvPr/>
        </p:nvSpPr>
        <p:spPr bwMode="auto">
          <a:xfrm>
            <a:off x="0" y="504825"/>
            <a:ext cx="3935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作用反作用の法則により</a:t>
            </a:r>
          </a:p>
        </p:txBody>
      </p:sp>
      <p:sp>
        <p:nvSpPr>
          <p:cNvPr id="271368" name="Rectangle 8"/>
          <p:cNvSpPr>
            <a:spLocks noChangeArrowheads="1"/>
          </p:cNvSpPr>
          <p:nvPr/>
        </p:nvSpPr>
        <p:spPr bwMode="auto">
          <a:xfrm>
            <a:off x="4081463" y="504825"/>
            <a:ext cx="236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内力の総和</a:t>
            </a:r>
            <a:r>
              <a:rPr lang="en-US" altLang="ja-JP">
                <a:solidFill>
                  <a:srgbClr val="000000"/>
                </a:solidFill>
                <a:ea typeface="ＭＳ Ｐゴシック" pitchFamily="50" charset="-128"/>
              </a:rPr>
              <a:t>=0</a:t>
            </a:r>
          </a:p>
        </p:txBody>
      </p:sp>
      <p:sp>
        <p:nvSpPr>
          <p:cNvPr id="271369" name="Rectangle 9"/>
          <p:cNvSpPr>
            <a:spLocks noChangeArrowheads="1"/>
          </p:cNvSpPr>
          <p:nvPr/>
        </p:nvSpPr>
        <p:spPr bwMode="auto">
          <a:xfrm>
            <a:off x="0" y="960438"/>
            <a:ext cx="7591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9900CC"/>
                </a:solidFill>
                <a:ea typeface="ＭＳ Ｐゴシック" pitchFamily="50" charset="-128"/>
              </a:rPr>
              <a:t>内力とその反作用は同一直線上にあるものとする</a:t>
            </a:r>
          </a:p>
        </p:txBody>
      </p:sp>
      <p:sp>
        <p:nvSpPr>
          <p:cNvPr id="20494" name="Rectangle 88"/>
          <p:cNvSpPr>
            <a:spLocks noChangeArrowheads="1"/>
          </p:cNvSpPr>
          <p:nvPr/>
        </p:nvSpPr>
        <p:spPr bwMode="auto">
          <a:xfrm>
            <a:off x="3063875" y="3495675"/>
            <a:ext cx="26574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①　　　　　図示</a:t>
            </a:r>
          </a:p>
        </p:txBody>
      </p:sp>
      <p:sp>
        <p:nvSpPr>
          <p:cNvPr id="20495" name="Rectangle 89"/>
          <p:cNvSpPr>
            <a:spLocks noChangeArrowheads="1"/>
          </p:cNvSpPr>
          <p:nvPr/>
        </p:nvSpPr>
        <p:spPr bwMode="auto">
          <a:xfrm>
            <a:off x="3060700" y="4049713"/>
            <a:ext cx="437832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nSpc>
                <a:spcPct val="80000"/>
              </a:lnSpc>
              <a:spcBef>
                <a:spcPct val="0"/>
              </a:spcBef>
            </a:pPr>
            <a:r>
              <a:rPr lang="ja-JP" altLang="en-US" dirty="0">
                <a:solidFill>
                  <a:srgbClr val="000000"/>
                </a:solidFill>
                <a:ea typeface="ＭＳ Ｐゴシック" pitchFamily="50" charset="-128"/>
              </a:rPr>
              <a:t>②斜めの力は成分に分解し</a:t>
            </a:r>
            <a:endParaRPr lang="en-US" altLang="ja-JP" dirty="0">
              <a:solidFill>
                <a:srgbClr val="000000"/>
              </a:solidFill>
              <a:ea typeface="ＭＳ Ｐゴシック" pitchFamily="50" charset="-128"/>
            </a:endParaRPr>
          </a:p>
        </p:txBody>
      </p:sp>
      <p:sp>
        <p:nvSpPr>
          <p:cNvPr id="20496" name="Rectangle 90"/>
          <p:cNvSpPr>
            <a:spLocks noChangeArrowheads="1"/>
          </p:cNvSpPr>
          <p:nvPr/>
        </p:nvSpPr>
        <p:spPr bwMode="auto">
          <a:xfrm>
            <a:off x="3074988" y="5260559"/>
            <a:ext cx="22733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③支点を選び</a:t>
            </a:r>
          </a:p>
        </p:txBody>
      </p:sp>
      <p:sp>
        <p:nvSpPr>
          <p:cNvPr id="20497" name="Rectangle 121"/>
          <p:cNvSpPr>
            <a:spLocks noChangeArrowheads="1"/>
          </p:cNvSpPr>
          <p:nvPr/>
        </p:nvSpPr>
        <p:spPr bwMode="auto">
          <a:xfrm>
            <a:off x="5405438" y="3487738"/>
            <a:ext cx="23447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接触、重力</a:t>
            </a:r>
            <a:r>
              <a:rPr lang="en-US" altLang="ja-JP" dirty="0">
                <a:solidFill>
                  <a:srgbClr val="000000"/>
                </a:solidFill>
                <a:ea typeface="ＭＳ Ｐゴシック" pitchFamily="50" charset="-128"/>
              </a:rPr>
              <a:t>)</a:t>
            </a:r>
            <a:endParaRPr lang="ja-JP" altLang="en-US" dirty="0">
              <a:solidFill>
                <a:srgbClr val="000000"/>
              </a:solidFill>
              <a:ea typeface="ＭＳ Ｐゴシック" pitchFamily="50" charset="-128"/>
            </a:endParaRPr>
          </a:p>
        </p:txBody>
      </p:sp>
      <p:sp>
        <p:nvSpPr>
          <p:cNvPr id="20498" name="Rectangle 126"/>
          <p:cNvSpPr>
            <a:spLocks noChangeArrowheads="1"/>
          </p:cNvSpPr>
          <p:nvPr/>
        </p:nvSpPr>
        <p:spPr bwMode="auto">
          <a:xfrm>
            <a:off x="4591318" y="4435476"/>
            <a:ext cx="20670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の条件適用</a:t>
            </a:r>
          </a:p>
        </p:txBody>
      </p:sp>
      <p:sp>
        <p:nvSpPr>
          <p:cNvPr id="20499" name="Rectangle 129"/>
          <p:cNvSpPr>
            <a:spLocks noChangeArrowheads="1"/>
          </p:cNvSpPr>
          <p:nvPr/>
        </p:nvSpPr>
        <p:spPr bwMode="auto">
          <a:xfrm>
            <a:off x="0" y="3497263"/>
            <a:ext cx="3194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3333CC"/>
                </a:solidFill>
                <a:ea typeface="ＭＳ Ｐゴシック" pitchFamily="50" charset="-128"/>
              </a:rPr>
              <a:t>釣合の条件の適用</a:t>
            </a:r>
          </a:p>
        </p:txBody>
      </p:sp>
      <p:sp>
        <p:nvSpPr>
          <p:cNvPr id="20500" name="Rectangle 127"/>
          <p:cNvSpPr>
            <a:spLocks noChangeArrowheads="1"/>
          </p:cNvSpPr>
          <p:nvPr/>
        </p:nvSpPr>
        <p:spPr bwMode="auto">
          <a:xfrm>
            <a:off x="5122490" y="5813669"/>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の条件適用</a:t>
            </a:r>
          </a:p>
        </p:txBody>
      </p:sp>
      <p:sp>
        <p:nvSpPr>
          <p:cNvPr id="20501" name="Rectangle 127"/>
          <p:cNvSpPr>
            <a:spLocks noChangeArrowheads="1"/>
          </p:cNvSpPr>
          <p:nvPr/>
        </p:nvSpPr>
        <p:spPr bwMode="auto">
          <a:xfrm>
            <a:off x="3149600" y="6334125"/>
            <a:ext cx="35477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④ ②③を連立して解く</a:t>
            </a:r>
          </a:p>
        </p:txBody>
      </p:sp>
      <p:sp>
        <p:nvSpPr>
          <p:cNvPr id="83" name="Freeform 4"/>
          <p:cNvSpPr>
            <a:spLocks/>
          </p:cNvSpPr>
          <p:nvPr/>
        </p:nvSpPr>
        <p:spPr bwMode="auto">
          <a:xfrm flipH="1">
            <a:off x="138113" y="4210050"/>
            <a:ext cx="1104900" cy="1662113"/>
          </a:xfrm>
          <a:custGeom>
            <a:avLst/>
            <a:gdLst>
              <a:gd name="T0" fmla="*/ 171 w 438"/>
              <a:gd name="T1" fmla="*/ 216 h 612"/>
              <a:gd name="T2" fmla="*/ 215 w 438"/>
              <a:gd name="T3" fmla="*/ 198 h 612"/>
              <a:gd name="T4" fmla="*/ 271 w 438"/>
              <a:gd name="T5" fmla="*/ 164 h 612"/>
              <a:gd name="T6" fmla="*/ 265 w 438"/>
              <a:gd name="T7" fmla="*/ 148 h 612"/>
              <a:gd name="T8" fmla="*/ 255 w 438"/>
              <a:gd name="T9" fmla="*/ 118 h 612"/>
              <a:gd name="T10" fmla="*/ 259 w 438"/>
              <a:gd name="T11" fmla="*/ 60 h 612"/>
              <a:gd name="T12" fmla="*/ 289 w 438"/>
              <a:gd name="T13" fmla="*/ 18 h 612"/>
              <a:gd name="T14" fmla="*/ 363 w 438"/>
              <a:gd name="T15" fmla="*/ 6 h 612"/>
              <a:gd name="T16" fmla="*/ 429 w 438"/>
              <a:gd name="T17" fmla="*/ 54 h 612"/>
              <a:gd name="T18" fmla="*/ 419 w 438"/>
              <a:gd name="T19" fmla="*/ 134 h 612"/>
              <a:gd name="T20" fmla="*/ 377 w 438"/>
              <a:gd name="T21" fmla="*/ 192 h 612"/>
              <a:gd name="T22" fmla="*/ 367 w 438"/>
              <a:gd name="T23" fmla="*/ 258 h 612"/>
              <a:gd name="T24" fmla="*/ 321 w 438"/>
              <a:gd name="T25" fmla="*/ 388 h 612"/>
              <a:gd name="T26" fmla="*/ 273 w 438"/>
              <a:gd name="T27" fmla="*/ 496 h 612"/>
              <a:gd name="T28" fmla="*/ 283 w 438"/>
              <a:gd name="T29" fmla="*/ 592 h 612"/>
              <a:gd name="T30" fmla="*/ 205 w 438"/>
              <a:gd name="T31" fmla="*/ 598 h 612"/>
              <a:gd name="T32" fmla="*/ 211 w 438"/>
              <a:gd name="T33" fmla="*/ 574 h 612"/>
              <a:gd name="T34" fmla="*/ 203 w 438"/>
              <a:gd name="T35" fmla="*/ 492 h 612"/>
              <a:gd name="T36" fmla="*/ 211 w 438"/>
              <a:gd name="T37" fmla="*/ 442 h 612"/>
              <a:gd name="T38" fmla="*/ 165 w 438"/>
              <a:gd name="T39" fmla="*/ 506 h 612"/>
              <a:gd name="T40" fmla="*/ 127 w 438"/>
              <a:gd name="T41" fmla="*/ 542 h 612"/>
              <a:gd name="T42" fmla="*/ 83 w 438"/>
              <a:gd name="T43" fmla="*/ 596 h 612"/>
              <a:gd name="T44" fmla="*/ 3 w 438"/>
              <a:gd name="T45" fmla="*/ 596 h 612"/>
              <a:gd name="T46" fmla="*/ 65 w 438"/>
              <a:gd name="T47" fmla="*/ 500 h 612"/>
              <a:gd name="T48" fmla="*/ 145 w 438"/>
              <a:gd name="T49" fmla="*/ 398 h 612"/>
              <a:gd name="T50" fmla="*/ 207 w 438"/>
              <a:gd name="T51" fmla="*/ 272 h 612"/>
              <a:gd name="T52" fmla="*/ 143 w 438"/>
              <a:gd name="T53" fmla="*/ 284 h 612"/>
              <a:gd name="T54" fmla="*/ 101 w 438"/>
              <a:gd name="T55" fmla="*/ 274 h 612"/>
              <a:gd name="T56" fmla="*/ 109 w 438"/>
              <a:gd name="T57" fmla="*/ 244 h 6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8"/>
              <a:gd name="T88" fmla="*/ 0 h 612"/>
              <a:gd name="T89" fmla="*/ 438 w 438"/>
              <a:gd name="T90" fmla="*/ 612 h 612"/>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726 w 10000"/>
              <a:gd name="connsiteY25" fmla="*/ 4444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729 w 10000"/>
              <a:gd name="connsiteY0" fmla="*/ 3309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080 w 10000"/>
              <a:gd name="connsiteY0" fmla="*/ 2805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25 w 10000"/>
              <a:gd name="connsiteY28" fmla="*/ 3138 h 10000"/>
              <a:gd name="connsiteX29" fmla="*/ 2196 w 10000"/>
              <a:gd name="connsiteY29" fmla="*/ 277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2188" y="2791"/>
                </a:moveTo>
                <a:cubicBezTo>
                  <a:pt x="2348" y="2742"/>
                  <a:pt x="3974" y="2771"/>
                  <a:pt x="4640" y="2753"/>
                </a:cubicBezTo>
                <a:cubicBezTo>
                  <a:pt x="5306" y="2735"/>
                  <a:pt x="5952" y="2736"/>
                  <a:pt x="6187" y="2680"/>
                </a:cubicBezTo>
                <a:cubicBezTo>
                  <a:pt x="6422" y="2624"/>
                  <a:pt x="6119" y="2549"/>
                  <a:pt x="6050" y="2418"/>
                </a:cubicBezTo>
                <a:cubicBezTo>
                  <a:pt x="5982" y="2288"/>
                  <a:pt x="5845" y="2173"/>
                  <a:pt x="5822" y="1928"/>
                </a:cubicBezTo>
                <a:cubicBezTo>
                  <a:pt x="5799" y="1683"/>
                  <a:pt x="5776" y="1258"/>
                  <a:pt x="5913" y="980"/>
                </a:cubicBezTo>
                <a:cubicBezTo>
                  <a:pt x="6050" y="703"/>
                  <a:pt x="6210" y="441"/>
                  <a:pt x="6598" y="294"/>
                </a:cubicBezTo>
                <a:cubicBezTo>
                  <a:pt x="6986" y="147"/>
                  <a:pt x="7763" y="0"/>
                  <a:pt x="8288" y="98"/>
                </a:cubicBezTo>
                <a:cubicBezTo>
                  <a:pt x="8813" y="196"/>
                  <a:pt x="9589" y="539"/>
                  <a:pt x="9795" y="882"/>
                </a:cubicBezTo>
                <a:cubicBezTo>
                  <a:pt x="10000" y="1225"/>
                  <a:pt x="9772" y="1814"/>
                  <a:pt x="9566" y="2190"/>
                </a:cubicBezTo>
                <a:cubicBezTo>
                  <a:pt x="9361" y="2565"/>
                  <a:pt x="8813" y="2794"/>
                  <a:pt x="8607" y="3137"/>
                </a:cubicBezTo>
                <a:cubicBezTo>
                  <a:pt x="8402" y="3480"/>
                  <a:pt x="8584" y="3676"/>
                  <a:pt x="8379" y="4216"/>
                </a:cubicBezTo>
                <a:cubicBezTo>
                  <a:pt x="8174" y="4755"/>
                  <a:pt x="7694" y="5686"/>
                  <a:pt x="7329" y="6340"/>
                </a:cubicBezTo>
                <a:cubicBezTo>
                  <a:pt x="6963" y="6993"/>
                  <a:pt x="6370" y="7549"/>
                  <a:pt x="6233" y="8105"/>
                </a:cubicBezTo>
                <a:cubicBezTo>
                  <a:pt x="6096" y="8660"/>
                  <a:pt x="6712" y="9395"/>
                  <a:pt x="6461" y="9673"/>
                </a:cubicBezTo>
                <a:cubicBezTo>
                  <a:pt x="6210" y="9951"/>
                  <a:pt x="4954" y="9820"/>
                  <a:pt x="4680" y="9771"/>
                </a:cubicBezTo>
                <a:cubicBezTo>
                  <a:pt x="4406" y="9722"/>
                  <a:pt x="4817" y="9673"/>
                  <a:pt x="4817" y="9379"/>
                </a:cubicBezTo>
                <a:cubicBezTo>
                  <a:pt x="4817" y="9085"/>
                  <a:pt x="4635" y="8399"/>
                  <a:pt x="4635" y="8039"/>
                </a:cubicBezTo>
                <a:cubicBezTo>
                  <a:pt x="4635" y="7680"/>
                  <a:pt x="4954" y="7190"/>
                  <a:pt x="4817" y="7222"/>
                </a:cubicBezTo>
                <a:cubicBezTo>
                  <a:pt x="4680" y="7255"/>
                  <a:pt x="4087" y="7990"/>
                  <a:pt x="3767" y="8268"/>
                </a:cubicBezTo>
                <a:cubicBezTo>
                  <a:pt x="3447" y="8546"/>
                  <a:pt x="3219" y="8611"/>
                  <a:pt x="2900" y="8856"/>
                </a:cubicBezTo>
                <a:cubicBezTo>
                  <a:pt x="2580" y="9101"/>
                  <a:pt x="2374" y="9592"/>
                  <a:pt x="1895" y="9739"/>
                </a:cubicBezTo>
                <a:cubicBezTo>
                  <a:pt x="1416" y="9886"/>
                  <a:pt x="137" y="10000"/>
                  <a:pt x="68" y="9739"/>
                </a:cubicBezTo>
                <a:cubicBezTo>
                  <a:pt x="0" y="9477"/>
                  <a:pt x="936" y="8709"/>
                  <a:pt x="1484" y="8170"/>
                </a:cubicBezTo>
                <a:cubicBezTo>
                  <a:pt x="2032" y="7631"/>
                  <a:pt x="2734" y="7155"/>
                  <a:pt x="3311" y="6503"/>
                </a:cubicBezTo>
                <a:cubicBezTo>
                  <a:pt x="3888" y="5851"/>
                  <a:pt x="4791" y="4723"/>
                  <a:pt x="4945" y="4255"/>
                </a:cubicBezTo>
                <a:cubicBezTo>
                  <a:pt x="5099" y="3787"/>
                  <a:pt x="4723" y="3810"/>
                  <a:pt x="4235" y="3695"/>
                </a:cubicBezTo>
                <a:cubicBezTo>
                  <a:pt x="3747" y="3580"/>
                  <a:pt x="2499" y="3658"/>
                  <a:pt x="2014" y="3565"/>
                </a:cubicBezTo>
                <a:cubicBezTo>
                  <a:pt x="1529" y="3472"/>
                  <a:pt x="1336" y="3334"/>
                  <a:pt x="1325" y="3138"/>
                </a:cubicBezTo>
                <a:cubicBezTo>
                  <a:pt x="1314" y="2943"/>
                  <a:pt x="2163" y="2823"/>
                  <a:pt x="2196" y="2771"/>
                </a:cubicBezTo>
              </a:path>
            </a:pathLst>
          </a:custGeom>
          <a:solidFill>
            <a:schemeClr val="bg1">
              <a:lumMod val="85000"/>
            </a:schemeClr>
          </a:solidFill>
          <a:ln w="9525" cap="flat" cmpd="sng">
            <a:solidFill>
              <a:schemeClr val="bg1">
                <a:lumMod val="65000"/>
              </a:schemeClr>
            </a:solidFill>
            <a:prstDash val="solid"/>
            <a:round/>
            <a:headEnd/>
            <a:tailEnd/>
          </a:ln>
        </p:spPr>
        <p:txBody>
          <a:bodyPr wrap="none" anchor="ctr"/>
          <a:lstStyle/>
          <a:p>
            <a:pPr algn="ctr">
              <a:defRPr/>
            </a:pPr>
            <a:endParaRPr lang="ja-JP" altLang="en-US" i="1">
              <a:solidFill>
                <a:srgbClr val="000000"/>
              </a:solidFill>
              <a:ea typeface="ＭＳ Ｐゴシック" pitchFamily="50" charset="-128"/>
            </a:endParaRPr>
          </a:p>
        </p:txBody>
      </p:sp>
      <p:cxnSp>
        <p:nvCxnSpPr>
          <p:cNvPr id="85" name="直線コネクタ 84"/>
          <p:cNvCxnSpPr/>
          <p:nvPr/>
        </p:nvCxnSpPr>
        <p:spPr bwMode="auto">
          <a:xfrm>
            <a:off x="157163" y="5870575"/>
            <a:ext cx="2559050"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505" name="Line 88"/>
          <p:cNvSpPr>
            <a:spLocks noChangeShapeType="1"/>
          </p:cNvSpPr>
          <p:nvPr/>
        </p:nvSpPr>
        <p:spPr bwMode="auto">
          <a:xfrm flipH="1" flipV="1">
            <a:off x="1406525" y="4738688"/>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6" name="Line 89"/>
          <p:cNvSpPr>
            <a:spLocks noChangeShapeType="1"/>
          </p:cNvSpPr>
          <p:nvPr/>
        </p:nvSpPr>
        <p:spPr bwMode="auto">
          <a:xfrm>
            <a:off x="2324100" y="4932363"/>
            <a:ext cx="1588" cy="6477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7" name="Line 90"/>
          <p:cNvSpPr>
            <a:spLocks noChangeShapeType="1"/>
          </p:cNvSpPr>
          <p:nvPr/>
        </p:nvSpPr>
        <p:spPr bwMode="auto">
          <a:xfrm flipV="1">
            <a:off x="1704975" y="5254625"/>
            <a:ext cx="296863" cy="62547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12" name="円形吹き出し 106"/>
          <p:cNvSpPr>
            <a:spLocks noChangeArrowheads="1"/>
          </p:cNvSpPr>
          <p:nvPr/>
        </p:nvSpPr>
        <p:spPr bwMode="auto">
          <a:xfrm>
            <a:off x="7488238" y="3708400"/>
            <a:ext cx="1655762" cy="625475"/>
          </a:xfrm>
          <a:prstGeom prst="wedgeEllipseCallout">
            <a:avLst>
              <a:gd name="adj1" fmla="val -49264"/>
              <a:gd name="adj2" fmla="val 65472"/>
            </a:avLst>
          </a:prstGeom>
          <a:solidFill>
            <a:srgbClr val="FFFFCC"/>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成分毎に</a:t>
            </a:r>
            <a:endParaRPr lang="ja-JP" altLang="en-US" i="1" dirty="0">
              <a:solidFill>
                <a:srgbClr val="000000"/>
              </a:solidFill>
              <a:ea typeface="ＭＳ Ｐゴシック" pitchFamily="50" charset="-128"/>
            </a:endParaRPr>
          </a:p>
        </p:txBody>
      </p:sp>
      <p:sp>
        <p:nvSpPr>
          <p:cNvPr id="52" name="Rectangle 62"/>
          <p:cNvSpPr>
            <a:spLocks noChangeArrowheads="1"/>
          </p:cNvSpPr>
          <p:nvPr/>
        </p:nvSpPr>
        <p:spPr bwMode="auto">
          <a:xfrm>
            <a:off x="2228850" y="4662488"/>
            <a:ext cx="5445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W</a:t>
            </a:r>
            <a:endParaRPr lang="en-US" altLang="ja-JP" i="1" dirty="0">
              <a:solidFill>
                <a:srgbClr val="000000"/>
              </a:solidFill>
              <a:latin typeface="Bookman Old Style" pitchFamily="18" charset="0"/>
              <a:ea typeface="ＭＳ Ｐゴシック" pitchFamily="50" charset="-128"/>
            </a:endParaRPr>
          </a:p>
        </p:txBody>
      </p:sp>
      <p:sp>
        <p:nvSpPr>
          <p:cNvPr id="20513" name="AutoShape 62"/>
          <p:cNvSpPr>
            <a:spLocks noChangeArrowheads="1"/>
          </p:cNvSpPr>
          <p:nvPr/>
        </p:nvSpPr>
        <p:spPr bwMode="auto">
          <a:xfrm>
            <a:off x="5602147" y="5356988"/>
            <a:ext cx="3541853" cy="40720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支点は力の作用点が有利</a:t>
            </a:r>
            <a:endParaRPr lang="ja-JP" altLang="en-US" sz="2400" dirty="0">
              <a:solidFill>
                <a:srgbClr val="C00000"/>
              </a:solidFill>
              <a:ea typeface="ＭＳ Ｐゴシック" pitchFamily="50" charset="-128"/>
            </a:endParaRPr>
          </a:p>
        </p:txBody>
      </p:sp>
      <p:sp>
        <p:nvSpPr>
          <p:cNvPr id="53" name="Rectangle 62"/>
          <p:cNvSpPr>
            <a:spLocks noChangeArrowheads="1"/>
          </p:cNvSpPr>
          <p:nvPr/>
        </p:nvSpPr>
        <p:spPr bwMode="auto">
          <a:xfrm>
            <a:off x="1797050" y="4921250"/>
            <a:ext cx="450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R</a:t>
            </a:r>
            <a:endParaRPr lang="en-US" altLang="ja-JP" i="1" dirty="0">
              <a:solidFill>
                <a:srgbClr val="000000"/>
              </a:solidFill>
              <a:latin typeface="Bookman Old Style" pitchFamily="18" charset="0"/>
              <a:ea typeface="ＭＳ Ｐゴシック" pitchFamily="50" charset="-128"/>
            </a:endParaRPr>
          </a:p>
        </p:txBody>
      </p:sp>
      <p:sp>
        <p:nvSpPr>
          <p:cNvPr id="56" name="Rectangle 62"/>
          <p:cNvSpPr>
            <a:spLocks noChangeArrowheads="1"/>
          </p:cNvSpPr>
          <p:nvPr/>
        </p:nvSpPr>
        <p:spPr bwMode="auto">
          <a:xfrm>
            <a:off x="6527640" y="44293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p>
        </p:txBody>
      </p:sp>
      <p:sp>
        <p:nvSpPr>
          <p:cNvPr id="74" name="Rectangle 62"/>
          <p:cNvSpPr>
            <a:spLocks noChangeArrowheads="1"/>
          </p:cNvSpPr>
          <p:nvPr/>
        </p:nvSpPr>
        <p:spPr bwMode="auto">
          <a:xfrm>
            <a:off x="7121365" y="4432979"/>
            <a:ext cx="565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i="1" baseline="-25000" dirty="0">
                <a:solidFill>
                  <a:srgbClr val="000000"/>
                </a:solidFill>
                <a:latin typeface="Bookman Old Style" pitchFamily="18" charset="0"/>
                <a:ea typeface="ＭＳ Ｐゴシック" pitchFamily="50" charset="-128"/>
              </a:rPr>
              <a:t>x</a:t>
            </a:r>
          </a:p>
        </p:txBody>
      </p:sp>
      <p:sp>
        <p:nvSpPr>
          <p:cNvPr id="75" name="正方形/長方形 74"/>
          <p:cNvSpPr>
            <a:spLocks noChangeArrowheads="1"/>
          </p:cNvSpPr>
          <p:nvPr/>
        </p:nvSpPr>
        <p:spPr bwMode="auto">
          <a:xfrm>
            <a:off x="6846728" y="4412341"/>
            <a:ext cx="388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76" name="Rectangle 62"/>
          <p:cNvSpPr>
            <a:spLocks noChangeArrowheads="1"/>
          </p:cNvSpPr>
          <p:nvPr/>
        </p:nvSpPr>
        <p:spPr bwMode="auto">
          <a:xfrm>
            <a:off x="7904406" y="4434527"/>
            <a:ext cx="5286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77" name="Rectangle 62"/>
          <p:cNvSpPr>
            <a:spLocks noChangeArrowheads="1"/>
          </p:cNvSpPr>
          <p:nvPr/>
        </p:nvSpPr>
        <p:spPr bwMode="auto">
          <a:xfrm>
            <a:off x="8562790" y="4425128"/>
            <a:ext cx="58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err="1">
                <a:solidFill>
                  <a:srgbClr val="000000"/>
                </a:solidFill>
                <a:latin typeface="Bookman Old Style" pitchFamily="18" charset="0"/>
                <a:ea typeface="ＭＳ Ｐゴシック" pitchFamily="50" charset="-128"/>
              </a:rPr>
              <a:t>R</a:t>
            </a:r>
            <a:r>
              <a:rPr lang="en-US" altLang="ja-JP" i="1" baseline="-25000" dirty="0" err="1">
                <a:solidFill>
                  <a:srgbClr val="000000"/>
                </a:solidFill>
                <a:latin typeface="Bookman Old Style" pitchFamily="18" charset="0"/>
                <a:ea typeface="ＭＳ Ｐゴシック" pitchFamily="50" charset="-128"/>
              </a:rPr>
              <a:t>y</a:t>
            </a:r>
            <a:endParaRPr lang="en-US" altLang="ja-JP" i="1" baseline="-25000" dirty="0">
              <a:solidFill>
                <a:srgbClr val="000000"/>
              </a:solidFill>
              <a:latin typeface="Bookman Old Style" pitchFamily="18" charset="0"/>
              <a:ea typeface="ＭＳ Ｐゴシック" pitchFamily="50" charset="-128"/>
            </a:endParaRPr>
          </a:p>
        </p:txBody>
      </p:sp>
      <p:sp>
        <p:nvSpPr>
          <p:cNvPr id="78" name="正方形/長方形 77"/>
          <p:cNvSpPr>
            <a:spLocks noChangeArrowheads="1"/>
          </p:cNvSpPr>
          <p:nvPr/>
        </p:nvSpPr>
        <p:spPr bwMode="auto">
          <a:xfrm>
            <a:off x="8285406" y="4421827"/>
            <a:ext cx="3889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a:solidFill>
                  <a:srgbClr val="000000"/>
                </a:solidFill>
                <a:ea typeface="ＭＳ Ｐゴシック" pitchFamily="50" charset="-128"/>
              </a:rPr>
              <a:t>=</a:t>
            </a:r>
            <a:endParaRPr lang="ja-JP" altLang="en-US" i="1">
              <a:solidFill>
                <a:srgbClr val="000000"/>
              </a:solidFill>
              <a:ea typeface="ＭＳ Ｐゴシック" pitchFamily="50" charset="-128"/>
            </a:endParaRPr>
          </a:p>
        </p:txBody>
      </p:sp>
      <p:sp>
        <p:nvSpPr>
          <p:cNvPr id="86" name="Rectangle 62"/>
          <p:cNvSpPr>
            <a:spLocks noChangeArrowheads="1"/>
          </p:cNvSpPr>
          <p:nvPr/>
        </p:nvSpPr>
        <p:spPr bwMode="auto">
          <a:xfrm>
            <a:off x="1830858" y="5709195"/>
            <a:ext cx="407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cxnSp>
        <p:nvCxnSpPr>
          <p:cNvPr id="82" name="直線矢印コネクタ 81"/>
          <p:cNvCxnSpPr>
            <a:cxnSpLocks noChangeShapeType="1"/>
          </p:cNvCxnSpPr>
          <p:nvPr/>
        </p:nvCxnSpPr>
        <p:spPr bwMode="auto">
          <a:xfrm>
            <a:off x="1681163" y="5868988"/>
            <a:ext cx="690562" cy="1587"/>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cxnSp>
        <p:nvCxnSpPr>
          <p:cNvPr id="88" name="直線矢印コネクタ 87"/>
          <p:cNvCxnSpPr>
            <a:cxnSpLocks noChangeShapeType="1"/>
          </p:cNvCxnSpPr>
          <p:nvPr/>
        </p:nvCxnSpPr>
        <p:spPr bwMode="auto">
          <a:xfrm flipH="1">
            <a:off x="1418318" y="4748666"/>
            <a:ext cx="1" cy="1115105"/>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sp>
        <p:nvSpPr>
          <p:cNvPr id="91" name="Rectangle 62"/>
          <p:cNvSpPr>
            <a:spLocks noChangeArrowheads="1"/>
          </p:cNvSpPr>
          <p:nvPr/>
        </p:nvSpPr>
        <p:spPr bwMode="auto">
          <a:xfrm>
            <a:off x="7183713" y="5825602"/>
            <a:ext cx="5302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93" name="Rectangle 62"/>
          <p:cNvSpPr>
            <a:spLocks noChangeArrowheads="1"/>
          </p:cNvSpPr>
          <p:nvPr/>
        </p:nvSpPr>
        <p:spPr bwMode="auto">
          <a:xfrm>
            <a:off x="8185426" y="579544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endParaRPr lang="en-US" altLang="ja-JP" i="1" baseline="-25000" dirty="0">
              <a:solidFill>
                <a:srgbClr val="000000"/>
              </a:solidFill>
              <a:latin typeface="Bookman Old Style" pitchFamily="18" charset="0"/>
              <a:ea typeface="ＭＳ Ｐゴシック" pitchFamily="50" charset="-128"/>
            </a:endParaRPr>
          </a:p>
        </p:txBody>
      </p:sp>
      <p:sp>
        <p:nvSpPr>
          <p:cNvPr id="95" name="Rectangle 62"/>
          <p:cNvSpPr>
            <a:spLocks noChangeArrowheads="1"/>
          </p:cNvSpPr>
          <p:nvPr/>
        </p:nvSpPr>
        <p:spPr bwMode="auto">
          <a:xfrm>
            <a:off x="6974163" y="5814490"/>
            <a:ext cx="407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sp>
        <p:nvSpPr>
          <p:cNvPr id="96" name="Rectangle 62"/>
          <p:cNvSpPr>
            <a:spLocks noChangeArrowheads="1"/>
          </p:cNvSpPr>
          <p:nvPr/>
        </p:nvSpPr>
        <p:spPr bwMode="auto">
          <a:xfrm>
            <a:off x="7913963" y="581449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73" name="Rectangle 6"/>
          <p:cNvSpPr>
            <a:spLocks noChangeArrowheads="1"/>
          </p:cNvSpPr>
          <p:nvPr/>
        </p:nvSpPr>
        <p:spPr bwMode="auto">
          <a:xfrm>
            <a:off x="6351588" y="0"/>
            <a:ext cx="2792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00CC"/>
                </a:solidFill>
                <a:ea typeface="ＭＳ Ｐゴシック" pitchFamily="50" charset="-128"/>
              </a:rPr>
              <a:t>, </a:t>
            </a:r>
            <a:r>
              <a:rPr lang="ja-JP" altLang="en-US">
                <a:solidFill>
                  <a:srgbClr val="9900CC"/>
                </a:solidFill>
                <a:ea typeface="ＭＳ Ｐゴシック" pitchFamily="50" charset="-128"/>
              </a:rPr>
              <a:t> トルクの総和</a:t>
            </a:r>
            <a:r>
              <a:rPr lang="en-US" altLang="ja-JP">
                <a:solidFill>
                  <a:srgbClr val="9900CC"/>
                </a:solidFill>
                <a:ea typeface="ＭＳ Ｐゴシック" pitchFamily="50" charset="-128"/>
              </a:rPr>
              <a:t>=0</a:t>
            </a:r>
          </a:p>
        </p:txBody>
      </p:sp>
      <p:sp>
        <p:nvSpPr>
          <p:cNvPr id="67" name="Rectangle 8"/>
          <p:cNvSpPr>
            <a:spLocks noChangeArrowheads="1"/>
          </p:cNvSpPr>
          <p:nvPr/>
        </p:nvSpPr>
        <p:spPr bwMode="auto">
          <a:xfrm>
            <a:off x="6782456" y="493713"/>
            <a:ext cx="23615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a:t>
            </a:r>
            <a:r>
              <a:rPr lang="en-US" altLang="ja-JP" dirty="0">
                <a:solidFill>
                  <a:srgbClr val="000000"/>
                </a:solidFill>
                <a:ea typeface="ＭＳ Ｐゴシック" pitchFamily="50" charset="-128"/>
              </a:rPr>
              <a:t>=0</a:t>
            </a:r>
          </a:p>
        </p:txBody>
      </p:sp>
      <p:sp>
        <p:nvSpPr>
          <p:cNvPr id="69" name="正方形/長方形 68"/>
          <p:cNvSpPr/>
          <p:nvPr/>
        </p:nvSpPr>
        <p:spPr>
          <a:xfrm>
            <a:off x="6413620" y="510641"/>
            <a:ext cx="543739" cy="523220"/>
          </a:xfrm>
          <a:prstGeom prst="rect">
            <a:avLst/>
          </a:prstGeom>
        </p:spPr>
        <p:txBody>
          <a:bodyPr wrap="none">
            <a:spAutoFit/>
          </a:bodyPr>
          <a:lstStyle/>
          <a:p>
            <a:pPr algn="ctr"/>
            <a:r>
              <a:rPr lang="ja-JP" altLang="en-US"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123" name="Rectangle 10"/>
          <p:cNvSpPr>
            <a:spLocks noChangeArrowheads="1"/>
          </p:cNvSpPr>
          <p:nvPr/>
        </p:nvSpPr>
        <p:spPr bwMode="auto">
          <a:xfrm>
            <a:off x="4945415" y="1403350"/>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dirty="0">
                <a:solidFill>
                  <a:srgbClr val="9900CC"/>
                </a:solidFill>
                <a:ea typeface="ＭＳ Ｐゴシック" pitchFamily="50" charset="-128"/>
              </a:rPr>
              <a:t>内力によるトルクの総和</a:t>
            </a:r>
            <a:r>
              <a:rPr lang="en-US" altLang="ja-JP" dirty="0">
                <a:solidFill>
                  <a:srgbClr val="9900CC"/>
                </a:solidFill>
                <a:ea typeface="ＭＳ Ｐゴシック" pitchFamily="50" charset="-128"/>
              </a:rPr>
              <a:t>=0</a:t>
            </a:r>
          </a:p>
        </p:txBody>
      </p:sp>
      <p:sp>
        <p:nvSpPr>
          <p:cNvPr id="124" name="Rectangle 8"/>
          <p:cNvSpPr>
            <a:spLocks noChangeArrowheads="1"/>
          </p:cNvSpPr>
          <p:nvPr/>
        </p:nvSpPr>
        <p:spPr bwMode="auto">
          <a:xfrm>
            <a:off x="4945415" y="1871663"/>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9900CC"/>
                </a:solidFill>
                <a:ea typeface="ＭＳ Ｐゴシック" pitchFamily="50" charset="-128"/>
              </a:rPr>
              <a:t>外力によるトルク</a:t>
            </a:r>
            <a:r>
              <a:rPr lang="ja-JP" altLang="en-US" dirty="0">
                <a:solidFill>
                  <a:srgbClr val="9900CC"/>
                </a:solidFill>
                <a:ea typeface="ＭＳ Ｐゴシック" pitchFamily="50" charset="-128"/>
              </a:rPr>
              <a:t>の総和</a:t>
            </a:r>
            <a:r>
              <a:rPr lang="en-US" altLang="ja-JP" dirty="0">
                <a:solidFill>
                  <a:srgbClr val="9900CC"/>
                </a:solidFill>
                <a:ea typeface="ＭＳ Ｐゴシック" pitchFamily="50" charset="-128"/>
              </a:rPr>
              <a:t>=0</a:t>
            </a:r>
          </a:p>
        </p:txBody>
      </p:sp>
      <p:sp>
        <p:nvSpPr>
          <p:cNvPr id="127" name="正方形/長方形 126"/>
          <p:cNvSpPr/>
          <p:nvPr/>
        </p:nvSpPr>
        <p:spPr>
          <a:xfrm>
            <a:off x="4530153" y="1864300"/>
            <a:ext cx="543739" cy="523220"/>
          </a:xfrm>
          <a:prstGeom prst="rect">
            <a:avLst/>
          </a:prstGeom>
        </p:spPr>
        <p:txBody>
          <a:bodyPr wrap="none">
            <a:spAutoFit/>
          </a:bodyPr>
          <a:lstStyle/>
          <a:p>
            <a:pPr algn="ctr"/>
            <a:r>
              <a:rPr lang="ja-JP" altLang="en-US" dirty="0">
                <a:solidFill>
                  <a:srgbClr val="9900CC"/>
                </a:solidFill>
                <a:ea typeface="ＭＳ Ｐゴシック" pitchFamily="50" charset="-128"/>
              </a:rPr>
              <a:t>∴</a:t>
            </a:r>
            <a:endParaRPr lang="ja-JP" altLang="en-US" i="1" dirty="0">
              <a:solidFill>
                <a:srgbClr val="000000"/>
              </a:solidFill>
              <a:ea typeface="ＭＳ Ｐゴシック" pitchFamily="50" charset="-128"/>
            </a:endParaRPr>
          </a:p>
        </p:txBody>
      </p:sp>
      <p:sp>
        <p:nvSpPr>
          <p:cNvPr id="143" name="右矢印 142"/>
          <p:cNvSpPr/>
          <p:nvPr/>
        </p:nvSpPr>
        <p:spPr bwMode="auto">
          <a:xfrm>
            <a:off x="4120588" y="1539432"/>
            <a:ext cx="567160" cy="276289"/>
          </a:xfrm>
          <a:prstGeom prst="rightArrow">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44" name="Oval 57"/>
          <p:cNvSpPr>
            <a:spLocks noChangeArrowheads="1"/>
          </p:cNvSpPr>
          <p:nvPr/>
        </p:nvSpPr>
        <p:spPr bwMode="auto">
          <a:xfrm>
            <a:off x="1207612" y="1563783"/>
            <a:ext cx="177488" cy="17683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5" name="Oval 143"/>
          <p:cNvSpPr>
            <a:spLocks noChangeArrowheads="1"/>
          </p:cNvSpPr>
          <p:nvPr/>
        </p:nvSpPr>
        <p:spPr bwMode="auto">
          <a:xfrm>
            <a:off x="1818115" y="1571474"/>
            <a:ext cx="139695" cy="13292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6" name="Line 198"/>
          <p:cNvSpPr>
            <a:spLocks noChangeShapeType="1"/>
          </p:cNvSpPr>
          <p:nvPr/>
        </p:nvSpPr>
        <p:spPr bwMode="auto">
          <a:xfrm>
            <a:off x="1877373" y="1637924"/>
            <a:ext cx="549352" cy="0"/>
          </a:xfrm>
          <a:prstGeom prst="line">
            <a:avLst/>
          </a:prstGeom>
          <a:noFill/>
          <a:ln w="57150">
            <a:solidFill>
              <a:schemeClr val="accent6"/>
            </a:solidFill>
            <a:round/>
            <a:headEnd/>
            <a:tailEnd type="triangle" w="med" len="med"/>
          </a:ln>
        </p:spPr>
        <p:txBody>
          <a:bodyPr/>
          <a:lstStyle/>
          <a:p>
            <a:pPr algn="ctr">
              <a:defRPr/>
            </a:pPr>
            <a:endParaRPr lang="ja-JP" altLang="en-US" i="1">
              <a:solidFill>
                <a:srgbClr val="000000"/>
              </a:solidFill>
              <a:ea typeface="ＭＳ Ｐゴシック" pitchFamily="50" charset="-128"/>
            </a:endParaRPr>
          </a:p>
        </p:txBody>
      </p:sp>
      <p:sp>
        <p:nvSpPr>
          <p:cNvPr id="147" name="Line 199"/>
          <p:cNvSpPr>
            <a:spLocks noChangeShapeType="1"/>
          </p:cNvSpPr>
          <p:nvPr/>
        </p:nvSpPr>
        <p:spPr bwMode="auto">
          <a:xfrm flipV="1">
            <a:off x="726262" y="1652335"/>
            <a:ext cx="561474" cy="1"/>
          </a:xfrm>
          <a:prstGeom prst="line">
            <a:avLst/>
          </a:prstGeom>
          <a:noFill/>
          <a:ln w="57150">
            <a:solidFill>
              <a:schemeClr val="accent6"/>
            </a:solidFill>
            <a:round/>
            <a:headEnd type="triangle" w="med" len="med"/>
            <a:tailEnd/>
          </a:ln>
        </p:spPr>
        <p:txBody>
          <a:bodyPr/>
          <a:lstStyle/>
          <a:p>
            <a:pPr algn="ctr">
              <a:defRPr/>
            </a:pPr>
            <a:endParaRPr lang="ja-JP" altLang="en-US" i="1">
              <a:solidFill>
                <a:srgbClr val="000000"/>
              </a:solidFill>
              <a:ea typeface="ＭＳ Ｐゴシック" pitchFamily="50" charset="-128"/>
            </a:endParaRPr>
          </a:p>
        </p:txBody>
      </p:sp>
      <p:sp>
        <p:nvSpPr>
          <p:cNvPr id="148" name="Oval 143"/>
          <p:cNvSpPr>
            <a:spLocks noChangeArrowheads="1"/>
          </p:cNvSpPr>
          <p:nvPr/>
        </p:nvSpPr>
        <p:spPr bwMode="auto">
          <a:xfrm>
            <a:off x="1748939" y="2132608"/>
            <a:ext cx="91090" cy="84254"/>
          </a:xfrm>
          <a:prstGeom prst="ellipse">
            <a:avLst/>
          </a:prstGeom>
          <a:solidFill>
            <a:srgbClr val="CC00CC"/>
          </a:solidFill>
          <a:ln w="3175">
            <a:solidFill>
              <a:srgbClr val="CC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9" name="AutoShape 126"/>
          <p:cNvSpPr>
            <a:spLocks noChangeArrowheads="1"/>
          </p:cNvSpPr>
          <p:nvPr/>
        </p:nvSpPr>
        <p:spPr bwMode="auto">
          <a:xfrm flipH="1">
            <a:off x="733825" y="1658749"/>
            <a:ext cx="1045909" cy="513509"/>
          </a:xfrm>
          <a:prstGeom prst="parallelogram">
            <a:avLst>
              <a:gd name="adj" fmla="val 92824"/>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0" name="AutoShape 126"/>
          <p:cNvSpPr>
            <a:spLocks noChangeArrowheads="1"/>
          </p:cNvSpPr>
          <p:nvPr/>
        </p:nvSpPr>
        <p:spPr bwMode="auto">
          <a:xfrm>
            <a:off x="1794077" y="1643880"/>
            <a:ext cx="636889" cy="537299"/>
          </a:xfrm>
          <a:prstGeom prst="parallelogram">
            <a:avLst>
              <a:gd name="adj" fmla="val 1696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1" name="正方形/長方形 150"/>
          <p:cNvSpPr/>
          <p:nvPr/>
        </p:nvSpPr>
        <p:spPr>
          <a:xfrm>
            <a:off x="0" y="1413636"/>
            <a:ext cx="800219"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作用</a:t>
            </a:r>
            <a:endParaRPr lang="ja-JP" altLang="en-US" sz="2400" i="1" dirty="0">
              <a:solidFill>
                <a:srgbClr val="00CC99">
                  <a:lumMod val="75000"/>
                </a:srgbClr>
              </a:solidFill>
              <a:ea typeface="ＭＳ Ｐゴシック" pitchFamily="50" charset="-128"/>
            </a:endParaRPr>
          </a:p>
        </p:txBody>
      </p:sp>
      <p:sp>
        <p:nvSpPr>
          <p:cNvPr id="152" name="正方形/長方形 151"/>
          <p:cNvSpPr/>
          <p:nvPr/>
        </p:nvSpPr>
        <p:spPr>
          <a:xfrm>
            <a:off x="2316521" y="1402062"/>
            <a:ext cx="1107996"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反作用</a:t>
            </a:r>
            <a:endParaRPr lang="ja-JP" altLang="en-US" sz="2400" i="1" dirty="0">
              <a:solidFill>
                <a:srgbClr val="00CC99">
                  <a:lumMod val="75000"/>
                </a:srgbClr>
              </a:solidFill>
              <a:ea typeface="ＭＳ Ｐゴシック" pitchFamily="50" charset="-128"/>
            </a:endParaRPr>
          </a:p>
        </p:txBody>
      </p:sp>
      <p:sp>
        <p:nvSpPr>
          <p:cNvPr id="153" name="正方形/長方形 152"/>
          <p:cNvSpPr/>
          <p:nvPr/>
        </p:nvSpPr>
        <p:spPr>
          <a:xfrm>
            <a:off x="553766" y="1763644"/>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155" name="正方形/長方形 154"/>
          <p:cNvSpPr/>
          <p:nvPr/>
        </p:nvSpPr>
        <p:spPr>
          <a:xfrm>
            <a:off x="1356554" y="2052897"/>
            <a:ext cx="800220"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支点</a:t>
            </a:r>
          </a:p>
        </p:txBody>
      </p:sp>
      <p:sp>
        <p:nvSpPr>
          <p:cNvPr id="156" name="円弧 155"/>
          <p:cNvSpPr/>
          <p:nvPr/>
        </p:nvSpPr>
        <p:spPr bwMode="auto">
          <a:xfrm>
            <a:off x="1498724" y="1900168"/>
            <a:ext cx="566482" cy="548640"/>
          </a:xfrm>
          <a:prstGeom prst="arc">
            <a:avLst>
              <a:gd name="adj1" fmla="val 16964375"/>
              <a:gd name="adj2" fmla="val 0"/>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7" name="円弧 156"/>
          <p:cNvSpPr/>
          <p:nvPr/>
        </p:nvSpPr>
        <p:spPr bwMode="auto">
          <a:xfrm flipH="1">
            <a:off x="1490545" y="1891988"/>
            <a:ext cx="566482" cy="548640"/>
          </a:xfrm>
          <a:prstGeom prst="arc">
            <a:avLst>
              <a:gd name="adj1" fmla="val 17817961"/>
              <a:gd name="adj2" fmla="val 1098331"/>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9" name="Rectangle 12"/>
          <p:cNvSpPr>
            <a:spLocks noChangeArrowheads="1"/>
          </p:cNvSpPr>
          <p:nvPr/>
        </p:nvSpPr>
        <p:spPr bwMode="auto">
          <a:xfrm>
            <a:off x="2025650" y="2501700"/>
            <a:ext cx="4398963" cy="946150"/>
          </a:xfrm>
          <a:prstGeom prst="rect">
            <a:avLst/>
          </a:prstGeom>
          <a:noFill/>
          <a:ln w="2857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60" name="AutoShape 62"/>
          <p:cNvSpPr>
            <a:spLocks noChangeArrowheads="1"/>
          </p:cNvSpPr>
          <p:nvPr/>
        </p:nvSpPr>
        <p:spPr bwMode="auto">
          <a:xfrm>
            <a:off x="60325" y="2511225"/>
            <a:ext cx="1874838" cy="931863"/>
          </a:xfrm>
          <a:prstGeom prst="roundRect">
            <a:avLst>
              <a:gd name="adj" fmla="val 25486"/>
            </a:avLst>
          </a:prstGeom>
          <a:solidFill>
            <a:srgbClr val="FFFF99"/>
          </a:solidFill>
          <a:ln w="19050" algn="ctr">
            <a:solidFill>
              <a:srgbClr val="FF9966"/>
            </a:solidFill>
            <a:round/>
            <a:headEnd/>
            <a:tailEnd/>
          </a:ln>
        </p:spPr>
        <p:txBody>
          <a:bodyPr wrap="none" anchor="ctr"/>
          <a:lstStyle/>
          <a:p>
            <a:pPr>
              <a:lnSpc>
                <a:spcPts val="2800"/>
              </a:lnSpc>
            </a:pPr>
            <a:r>
              <a:rPr lang="ja-JP" altLang="en-US">
                <a:solidFill>
                  <a:srgbClr val="C00000"/>
                </a:solidFill>
                <a:ea typeface="ＭＳ Ｐゴシック" pitchFamily="50" charset="-128"/>
              </a:rPr>
              <a:t>釣合の</a:t>
            </a:r>
          </a:p>
          <a:p>
            <a:pPr>
              <a:lnSpc>
                <a:spcPts val="2800"/>
              </a:lnSpc>
            </a:pP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必要</a:t>
            </a: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条件</a:t>
            </a:r>
          </a:p>
        </p:txBody>
      </p:sp>
      <p:sp>
        <p:nvSpPr>
          <p:cNvPr id="161" name="AutoShape 62"/>
          <p:cNvSpPr>
            <a:spLocks noChangeArrowheads="1"/>
          </p:cNvSpPr>
          <p:nvPr/>
        </p:nvSpPr>
        <p:spPr bwMode="auto">
          <a:xfrm>
            <a:off x="6496050" y="2506463"/>
            <a:ext cx="2517775" cy="923925"/>
          </a:xfrm>
          <a:prstGeom prst="roundRect">
            <a:avLst>
              <a:gd name="adj" fmla="val 26144"/>
            </a:avLst>
          </a:prstGeom>
          <a:solidFill>
            <a:srgbClr val="FFFF99"/>
          </a:solidFill>
          <a:ln w="19050" algn="ctr">
            <a:solidFill>
              <a:srgbClr val="FF9966"/>
            </a:solidFill>
            <a:round/>
            <a:headEnd/>
            <a:tailEnd/>
          </a:ln>
        </p:spPr>
        <p:txBody>
          <a:bodyPr wrap="none" anchor="ctr"/>
          <a:lstStyle/>
          <a:p>
            <a:pPr algn="ctr">
              <a:spcBef>
                <a:spcPct val="0"/>
              </a:spcBef>
            </a:pPr>
            <a:r>
              <a:rPr lang="ja-JP" altLang="en-US" dirty="0">
                <a:solidFill>
                  <a:srgbClr val="C00000"/>
                </a:solidFill>
                <a:ea typeface="ＭＳ Ｐゴシック" pitchFamily="50" charset="-128"/>
              </a:rPr>
              <a:t>物体が剛体なら</a:t>
            </a:r>
          </a:p>
          <a:p>
            <a:pPr algn="ctr">
              <a:spcBef>
                <a:spcPct val="0"/>
              </a:spcBef>
            </a:pPr>
            <a:r>
              <a:rPr lang="ja-JP" altLang="en-US" dirty="0">
                <a:solidFill>
                  <a:srgbClr val="C00000"/>
                </a:solidFill>
                <a:ea typeface="ＭＳ Ｐゴシック" pitchFamily="50" charset="-128"/>
              </a:rPr>
              <a:t>必要十分条件</a:t>
            </a:r>
          </a:p>
        </p:txBody>
      </p:sp>
      <p:sp>
        <p:nvSpPr>
          <p:cNvPr id="162" name="Rectangle 3"/>
          <p:cNvSpPr>
            <a:spLocks noChangeArrowheads="1"/>
          </p:cNvSpPr>
          <p:nvPr/>
        </p:nvSpPr>
        <p:spPr bwMode="auto">
          <a:xfrm>
            <a:off x="2047875" y="2462013"/>
            <a:ext cx="309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63" name="Rectangle 3"/>
          <p:cNvSpPr>
            <a:spLocks noChangeArrowheads="1"/>
          </p:cNvSpPr>
          <p:nvPr/>
        </p:nvSpPr>
        <p:spPr bwMode="auto">
          <a:xfrm>
            <a:off x="2036763" y="2936675"/>
            <a:ext cx="435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外力によるトルク</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90" name="正方形/長方形 189"/>
          <p:cNvSpPr>
            <a:spLocks noChangeArrowheads="1"/>
          </p:cNvSpPr>
          <p:nvPr/>
        </p:nvSpPr>
        <p:spPr bwMode="auto">
          <a:xfrm>
            <a:off x="8492860" y="5800620"/>
            <a:ext cx="6511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dirty="0">
                <a:solidFill>
                  <a:srgbClr val="000000"/>
                </a:solidFill>
                <a:latin typeface="Symbol" pitchFamily="18" charset="2"/>
                <a:ea typeface="ＭＳ Ｐゴシック" pitchFamily="50" charset="-128"/>
              </a:rPr>
              <a:t>= </a:t>
            </a:r>
            <a:r>
              <a:rPr lang="en-US" altLang="ja-JP" dirty="0">
                <a:solidFill>
                  <a:srgbClr val="000000"/>
                </a:solidFill>
                <a:ea typeface="ＭＳ Ｐゴシック" pitchFamily="50" charset="-128"/>
              </a:rPr>
              <a:t>0</a:t>
            </a:r>
            <a:endParaRPr lang="ja-JP" altLang="en-US" i="1" dirty="0">
              <a:solidFill>
                <a:srgbClr val="000000"/>
              </a:solidFill>
              <a:ea typeface="ＭＳ Ｐゴシック" pitchFamily="50" charset="-128"/>
            </a:endParaRPr>
          </a:p>
        </p:txBody>
      </p:sp>
      <p:sp>
        <p:nvSpPr>
          <p:cNvPr id="211" name="Rectangle 73"/>
          <p:cNvSpPr>
            <a:spLocks noChangeArrowheads="1"/>
          </p:cNvSpPr>
          <p:nvPr/>
        </p:nvSpPr>
        <p:spPr bwMode="auto">
          <a:xfrm>
            <a:off x="6863787" y="520862"/>
            <a:ext cx="2257063" cy="4398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3" name="Rectangle 73"/>
          <p:cNvSpPr>
            <a:spLocks noChangeArrowheads="1"/>
          </p:cNvSpPr>
          <p:nvPr/>
        </p:nvSpPr>
        <p:spPr bwMode="auto">
          <a:xfrm>
            <a:off x="4965539" y="1898247"/>
            <a:ext cx="4178461" cy="50349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4" name="Rectangle 73"/>
          <p:cNvSpPr>
            <a:spLocks noChangeArrowheads="1"/>
          </p:cNvSpPr>
          <p:nvPr/>
        </p:nvSpPr>
        <p:spPr bwMode="auto">
          <a:xfrm>
            <a:off x="6510271" y="4427290"/>
            <a:ext cx="1249250" cy="5290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5" name="Rectangle 73"/>
          <p:cNvSpPr>
            <a:spLocks noChangeArrowheads="1"/>
          </p:cNvSpPr>
          <p:nvPr/>
        </p:nvSpPr>
        <p:spPr bwMode="auto">
          <a:xfrm>
            <a:off x="7901189" y="4428990"/>
            <a:ext cx="1186473" cy="53383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6" name="Rectangle 73"/>
          <p:cNvSpPr>
            <a:spLocks noChangeArrowheads="1"/>
          </p:cNvSpPr>
          <p:nvPr/>
        </p:nvSpPr>
        <p:spPr bwMode="auto">
          <a:xfrm>
            <a:off x="7018987" y="5813754"/>
            <a:ext cx="2073498" cy="51621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 name="正方形/長方形 2"/>
          <p:cNvSpPr/>
          <p:nvPr/>
        </p:nvSpPr>
        <p:spPr>
          <a:xfrm>
            <a:off x="3460134" y="3499535"/>
            <a:ext cx="1261884" cy="523220"/>
          </a:xfrm>
          <a:prstGeom prst="rect">
            <a:avLst/>
          </a:prstGeom>
        </p:spPr>
        <p:txBody>
          <a:bodyPr wrap="none">
            <a:spAutoFit/>
          </a:bodyPr>
          <a:lstStyle/>
          <a:p>
            <a:pPr algn="ctr"/>
            <a:r>
              <a:rPr lang="ja-JP" altLang="en-US" dirty="0">
                <a:solidFill>
                  <a:srgbClr val="000000"/>
                </a:solidFill>
                <a:ea typeface="ＭＳ Ｐゴシック" pitchFamily="50" charset="-128"/>
              </a:rPr>
              <a:t>全外力</a:t>
            </a:r>
            <a:endParaRPr lang="ja-JP" altLang="en-US" i="1" dirty="0">
              <a:solidFill>
                <a:srgbClr val="000000"/>
              </a:solidFill>
              <a:ea typeface="ＭＳ Ｐゴシック" pitchFamily="50" charset="-128"/>
            </a:endParaRPr>
          </a:p>
        </p:txBody>
      </p:sp>
      <p:sp>
        <p:nvSpPr>
          <p:cNvPr id="204" name="Rectangle 73"/>
          <p:cNvSpPr>
            <a:spLocks noChangeArrowheads="1"/>
          </p:cNvSpPr>
          <p:nvPr/>
        </p:nvSpPr>
        <p:spPr bwMode="auto">
          <a:xfrm>
            <a:off x="3507128" y="3530279"/>
            <a:ext cx="1174341"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 name="正方形/長方形 3"/>
          <p:cNvSpPr/>
          <p:nvPr/>
        </p:nvSpPr>
        <p:spPr>
          <a:xfrm>
            <a:off x="3165807" y="4434126"/>
            <a:ext cx="1620957" cy="523220"/>
          </a:xfrm>
          <a:prstGeom prst="rect">
            <a:avLst/>
          </a:prstGeom>
        </p:spPr>
        <p:txBody>
          <a:bodyPr wrap="none">
            <a:spAutoFit/>
          </a:bodyPr>
          <a:lstStyle/>
          <a:p>
            <a:pPr algn="ctr"/>
            <a:r>
              <a:rPr lang="ja-JP" altLang="en-US" dirty="0">
                <a:solidFill>
                  <a:srgbClr val="CC00FF"/>
                </a:solidFill>
                <a:ea typeface="ＭＳ Ｐゴシック" pitchFamily="50" charset="-128"/>
              </a:rPr>
              <a:t>力の釣合</a:t>
            </a:r>
            <a:endParaRPr lang="ja-JP" altLang="en-US" i="1" dirty="0">
              <a:solidFill>
                <a:srgbClr val="000000"/>
              </a:solidFill>
              <a:ea typeface="ＭＳ Ｐゴシック" pitchFamily="50" charset="-128"/>
            </a:endParaRPr>
          </a:p>
        </p:txBody>
      </p:sp>
      <p:sp>
        <p:nvSpPr>
          <p:cNvPr id="202" name="Rectangle 73"/>
          <p:cNvSpPr>
            <a:spLocks noChangeArrowheads="1"/>
          </p:cNvSpPr>
          <p:nvPr/>
        </p:nvSpPr>
        <p:spPr bwMode="auto">
          <a:xfrm>
            <a:off x="3217762" y="4467829"/>
            <a:ext cx="1446835" cy="45141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 name="正方形/長方形 4"/>
          <p:cNvSpPr/>
          <p:nvPr/>
        </p:nvSpPr>
        <p:spPr>
          <a:xfrm>
            <a:off x="3194647" y="5830791"/>
            <a:ext cx="2141932" cy="523220"/>
          </a:xfrm>
          <a:prstGeom prst="rect">
            <a:avLst/>
          </a:prstGeom>
        </p:spPr>
        <p:txBody>
          <a:bodyPr wrap="none">
            <a:spAutoFit/>
          </a:bodyPr>
          <a:lstStyle/>
          <a:p>
            <a:pPr algn="ctr"/>
            <a:r>
              <a:rPr lang="ja-JP" altLang="en-US" dirty="0">
                <a:solidFill>
                  <a:srgbClr val="CC00FF"/>
                </a:solidFill>
                <a:ea typeface="ＭＳ Ｐゴシック" pitchFamily="50" charset="-128"/>
              </a:rPr>
              <a:t>トルクの釣合</a:t>
            </a:r>
            <a:endParaRPr lang="ja-JP" altLang="en-US" i="1" dirty="0">
              <a:solidFill>
                <a:srgbClr val="000000"/>
              </a:solidFill>
              <a:ea typeface="ＭＳ Ｐゴシック" pitchFamily="50" charset="-128"/>
            </a:endParaRPr>
          </a:p>
        </p:txBody>
      </p:sp>
      <p:sp>
        <p:nvSpPr>
          <p:cNvPr id="203" name="Rectangle 73"/>
          <p:cNvSpPr>
            <a:spLocks noChangeArrowheads="1"/>
          </p:cNvSpPr>
          <p:nvPr/>
        </p:nvSpPr>
        <p:spPr bwMode="auto">
          <a:xfrm>
            <a:off x="3217762" y="5868366"/>
            <a:ext cx="2013995"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7" name="正方形/長方形 216"/>
          <p:cNvSpPr/>
          <p:nvPr/>
        </p:nvSpPr>
        <p:spPr>
          <a:xfrm>
            <a:off x="1670075" y="1739533"/>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218" name="正方形/長方形 217"/>
          <p:cNvSpPr/>
          <p:nvPr/>
        </p:nvSpPr>
        <p:spPr>
          <a:xfrm>
            <a:off x="2685328" y="1832133"/>
            <a:ext cx="1863524" cy="679160"/>
          </a:xfrm>
          <a:prstGeom prst="rect">
            <a:avLst/>
          </a:prstGeom>
        </p:spPr>
        <p:txBody>
          <a:bodyPr wrap="square">
            <a:spAutoFit/>
          </a:bodyPr>
          <a:lstStyle/>
          <a:p>
            <a:pPr>
              <a:lnSpc>
                <a:spcPts val="2000"/>
              </a:lnSpc>
            </a:pPr>
            <a:r>
              <a:rPr lang="ja-JP" altLang="en-US" sz="2400" dirty="0">
                <a:solidFill>
                  <a:srgbClr val="CC00FF"/>
                </a:solidFill>
                <a:ea typeface="ＭＳ Ｐゴシック" pitchFamily="50" charset="-128"/>
              </a:rPr>
              <a:t>内力トルクは</a:t>
            </a:r>
          </a:p>
          <a:p>
            <a:pPr>
              <a:lnSpc>
                <a:spcPts val="2000"/>
              </a:lnSpc>
            </a:pPr>
            <a:r>
              <a:rPr lang="ja-JP" altLang="en-US" sz="2400" dirty="0">
                <a:solidFill>
                  <a:srgbClr val="CC00FF"/>
                </a:solidFill>
                <a:ea typeface="ＭＳ Ｐゴシック" pitchFamily="50" charset="-128"/>
              </a:rPr>
              <a:t>打消しあう</a:t>
            </a:r>
          </a:p>
        </p:txBody>
      </p:sp>
      <p:sp>
        <p:nvSpPr>
          <p:cNvPr id="219" name="Rectangle 73"/>
          <p:cNvSpPr>
            <a:spLocks noChangeArrowheads="1"/>
          </p:cNvSpPr>
          <p:nvPr/>
        </p:nvSpPr>
        <p:spPr bwMode="auto">
          <a:xfrm>
            <a:off x="2650603" y="1770928"/>
            <a:ext cx="1875098" cy="7060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23" name="Rectangle 62"/>
          <p:cNvSpPr>
            <a:spLocks noChangeArrowheads="1"/>
          </p:cNvSpPr>
          <p:nvPr/>
        </p:nvSpPr>
        <p:spPr bwMode="auto">
          <a:xfrm>
            <a:off x="1342240" y="4969993"/>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94" name="正方形/長方形 93"/>
          <p:cNvSpPr>
            <a:spLocks noChangeArrowheads="1"/>
          </p:cNvSpPr>
          <p:nvPr/>
        </p:nvSpPr>
        <p:spPr bwMode="auto">
          <a:xfrm>
            <a:off x="7667483" y="5811315"/>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latin typeface="Symbol" pitchFamily="18" charset="2"/>
                <a:ea typeface="ＭＳ Ｐゴシック" pitchFamily="50" charset="-128"/>
              </a:rPr>
              <a:t>-</a:t>
            </a:r>
            <a:endParaRPr lang="ja-JP" altLang="en-US" i="1" dirty="0">
              <a:solidFill>
                <a:srgbClr val="000000"/>
              </a:solidFill>
              <a:latin typeface="Symbol" pitchFamily="18" charset="2"/>
              <a:ea typeface="ＭＳ Ｐゴシック" pitchFamily="50" charset="-128"/>
            </a:endParaRPr>
          </a:p>
        </p:txBody>
      </p:sp>
    </p:spTree>
    <p:extLst>
      <p:ext uri="{BB962C8B-B14F-4D97-AF65-F5344CB8AC3E}">
        <p14:creationId xmlns:p14="http://schemas.microsoft.com/office/powerpoint/2010/main" val="2061280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5148263" cy="549275"/>
          </a:xfrm>
        </p:spPr>
        <p:txBody>
          <a:bodyPr/>
          <a:lstStyle/>
          <a:p>
            <a:pPr algn="l" eaLnBrk="1" hangingPunct="1"/>
            <a:r>
              <a:rPr lang="ja-JP" altLang="en-US" sz="2800" dirty="0">
                <a:solidFill>
                  <a:srgbClr val="0000FF"/>
                </a:solidFill>
              </a:rPr>
              <a:t>例</a:t>
            </a:r>
            <a:r>
              <a:rPr lang="en-US" altLang="ja-JP" sz="2800" dirty="0">
                <a:solidFill>
                  <a:srgbClr val="0000FF"/>
                </a:solidFill>
              </a:rPr>
              <a:t>3</a:t>
            </a:r>
            <a:endParaRPr lang="ja-JP" altLang="en-US" sz="2800" dirty="0">
              <a:solidFill>
                <a:srgbClr val="0000FF"/>
              </a:solidFill>
            </a:endParaRPr>
          </a:p>
        </p:txBody>
      </p:sp>
      <p:sp>
        <p:nvSpPr>
          <p:cNvPr id="6148" name="Rectangle 4"/>
          <p:cNvSpPr>
            <a:spLocks noChangeArrowheads="1"/>
          </p:cNvSpPr>
          <p:nvPr/>
        </p:nvSpPr>
        <p:spPr bwMode="auto">
          <a:xfrm>
            <a:off x="0" y="3595849"/>
            <a:ext cx="811089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ja-JP" altLang="en-US" dirty="0">
                <a:solidFill>
                  <a:srgbClr val="000000"/>
                </a:solidFill>
                <a:ea typeface="ＭＳ 明朝" panose="02020609040205080304" pitchFamily="17" charset="-128"/>
              </a:rPr>
              <a:t>天井</a:t>
            </a:r>
            <a:r>
              <a:rPr lang="ja-JP" altLang="ja-JP" dirty="0">
                <a:solidFill>
                  <a:srgbClr val="000000"/>
                </a:solidFill>
                <a:ea typeface="ＭＳ 明朝" panose="02020609040205080304" pitchFamily="17" charset="-128"/>
              </a:rPr>
              <a:t>と棒</a:t>
            </a:r>
            <a:r>
              <a:rPr lang="ja-JP" altLang="en-US" dirty="0">
                <a:solidFill>
                  <a:srgbClr val="000000"/>
                </a:solidFill>
                <a:ea typeface="ＭＳ 明朝" panose="02020609040205080304" pitchFamily="17" charset="-128"/>
              </a:rPr>
              <a:t>の</a:t>
            </a:r>
            <a:r>
              <a:rPr lang="ja-JP" altLang="ja-JP" dirty="0">
                <a:solidFill>
                  <a:srgbClr val="000000"/>
                </a:solidFill>
                <a:ea typeface="ＭＳ 明朝" panose="02020609040205080304" pitchFamily="17" charset="-128"/>
              </a:rPr>
              <a:t>なす角を</a:t>
            </a:r>
            <a:r>
              <a:rPr lang="en-US" altLang="ja-JP" i="1" dirty="0">
                <a:solidFill>
                  <a:srgbClr val="000000"/>
                </a:solidFill>
                <a:latin typeface="Symbol" panose="05050102010706020507" pitchFamily="18" charset="2"/>
                <a:ea typeface="ＭＳ 明朝" panose="02020609040205080304" pitchFamily="17" charset="-128"/>
              </a:rPr>
              <a:t>q</a:t>
            </a:r>
            <a:r>
              <a:rPr lang="ja-JP" altLang="ja-JP" dirty="0">
                <a:solidFill>
                  <a:srgbClr val="000000"/>
                </a:solidFill>
                <a:ea typeface="ＭＳ 明朝" panose="02020609040205080304" pitchFamily="17" charset="-128"/>
              </a:rPr>
              <a:t>とすると</a:t>
            </a: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ja-JP" altLang="en-US"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a:t>
            </a:r>
            <a:r>
              <a:rPr lang="ja-JP" altLang="ja-JP" dirty="0">
                <a:solidFill>
                  <a:srgbClr val="000000"/>
                </a:solidFill>
                <a:ea typeface="ＭＳ 明朝" panose="02020609040205080304" pitchFamily="17" charset="-128"/>
              </a:rPr>
              <a:t>、</a:t>
            </a:r>
            <a:endParaRPr lang="en-US" altLang="ja-JP" dirty="0">
              <a:solidFill>
                <a:srgbClr val="000000"/>
              </a:solidFill>
              <a:ea typeface="ＭＳ 明朝" panose="02020609040205080304" pitchFamily="17" charset="-128"/>
            </a:endParaRPr>
          </a:p>
          <a:p>
            <a:pPr eaLnBrk="1" hangingPunct="1">
              <a:spcBef>
                <a:spcPct val="0"/>
              </a:spcBef>
            </a:pPr>
            <a:r>
              <a:rPr lang="en-US" altLang="ja-JP" dirty="0" err="1">
                <a:solidFill>
                  <a:srgbClr val="000000"/>
                </a:solidFill>
                <a:ea typeface="ＭＳ 明朝" panose="02020609040205080304" pitchFamily="17" charset="-128"/>
              </a:rPr>
              <a:t>sin</a:t>
            </a:r>
            <a:r>
              <a:rPr lang="en-US" altLang="ja-JP" i="1" dirty="0" err="1">
                <a:solidFill>
                  <a:srgbClr val="000000"/>
                </a:solidFill>
                <a:latin typeface="Symbol" panose="05050102010706020507" pitchFamily="18" charset="2"/>
                <a:ea typeface="ＭＳ 明朝" panose="02020609040205080304" pitchFamily="17" charset="-128"/>
              </a:rPr>
              <a:t>q</a:t>
            </a:r>
            <a:r>
              <a:rPr lang="en-US" altLang="ja-JP"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0.60</a:t>
            </a:r>
            <a:r>
              <a:rPr lang="ja-JP" altLang="ja-JP" dirty="0">
                <a:solidFill>
                  <a:srgbClr val="000000"/>
                </a:solidFill>
                <a:ea typeface="ＭＳ 明朝" panose="02020609040205080304" pitchFamily="17" charset="-128"/>
              </a:rPr>
              <a:t>、棒と紐のなす角は</a:t>
            </a:r>
            <a:r>
              <a:rPr lang="en-US" altLang="ja-JP" i="1" dirty="0">
                <a:solidFill>
                  <a:srgbClr val="000000"/>
                </a:solidFill>
                <a:latin typeface="Symbol" panose="05050102010706020507" pitchFamily="18" charset="2"/>
                <a:ea typeface="ＭＳ 明朝" panose="02020609040205080304" pitchFamily="17" charset="-128"/>
              </a:rPr>
              <a:t>f</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90°</a:t>
            </a:r>
            <a:r>
              <a:rPr lang="ja-JP" altLang="ja-JP" dirty="0">
                <a:solidFill>
                  <a:srgbClr val="000000"/>
                </a:solidFill>
                <a:ea typeface="ＭＳ 明朝" panose="02020609040205080304" pitchFamily="17" charset="-128"/>
              </a:rPr>
              <a:t>であった。</a:t>
            </a:r>
            <a:endParaRPr lang="en-US" altLang="ja-JP" dirty="0">
              <a:solidFill>
                <a:srgbClr val="000000"/>
              </a:solidFill>
            </a:endParaRPr>
          </a:p>
        </p:txBody>
      </p:sp>
      <p:sp>
        <p:nvSpPr>
          <p:cNvPr id="286743" name="Rectangle 23"/>
          <p:cNvSpPr>
            <a:spLocks noChangeArrowheads="1"/>
          </p:cNvSpPr>
          <p:nvPr/>
        </p:nvSpPr>
        <p:spPr bwMode="auto">
          <a:xfrm>
            <a:off x="-11967" y="6188286"/>
            <a:ext cx="81228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棒に働くすべての力を右上図中に図示する。</a:t>
            </a:r>
          </a:p>
        </p:txBody>
      </p:sp>
      <p:sp>
        <p:nvSpPr>
          <p:cNvPr id="2" name="正方形/長方形 1">
            <a:extLst>
              <a:ext uri="{FF2B5EF4-FFF2-40B4-BE49-F238E27FC236}">
                <a16:creationId xmlns:a16="http://schemas.microsoft.com/office/drawing/2014/main" id="{D91C670A-170F-4331-9BFB-9E4A34AE54A0}"/>
              </a:ext>
            </a:extLst>
          </p:cNvPr>
          <p:cNvSpPr/>
          <p:nvPr/>
        </p:nvSpPr>
        <p:spPr>
          <a:xfrm>
            <a:off x="-7693" y="512030"/>
            <a:ext cx="4915346" cy="3108543"/>
          </a:xfrm>
          <a:prstGeom prst="rect">
            <a:avLst/>
          </a:prstGeom>
        </p:spPr>
        <p:txBody>
          <a:bodyPr wrap="square">
            <a:spAutoFit/>
          </a:bodyPr>
          <a:lstStyle/>
          <a:p>
            <a:r>
              <a:rPr lang="ja-JP" altLang="ja-JP" dirty="0">
                <a:solidFill>
                  <a:srgbClr val="000000"/>
                </a:solidFill>
                <a:ea typeface="ＭＳ 明朝" panose="02020609040205080304" pitchFamily="17" charset="-128"/>
                <a:cs typeface="Times New Roman" panose="02020603050405020304" pitchFamily="18" charset="0"/>
              </a:rPr>
              <a:t>図のように、</a:t>
            </a:r>
            <a:r>
              <a:rPr lang="ja-JP" altLang="en-US" dirty="0">
                <a:solidFill>
                  <a:srgbClr val="000000"/>
                </a:solidFill>
                <a:ea typeface="ＭＳ 明朝" panose="02020609040205080304" pitchFamily="17" charset="-128"/>
                <a:cs typeface="Times New Roman" panose="02020603050405020304" pitchFamily="18" charset="0"/>
              </a:rPr>
              <a:t>上</a:t>
            </a:r>
            <a:r>
              <a:rPr lang="ja-JP" altLang="ja-JP" dirty="0">
                <a:solidFill>
                  <a:srgbClr val="000000"/>
                </a:solidFill>
                <a:ea typeface="ＭＳ 明朝" panose="02020609040205080304" pitchFamily="17" charset="-128"/>
              </a:rPr>
              <a:t>端を</a:t>
            </a:r>
            <a:r>
              <a:rPr lang="ja-JP" altLang="en-US" dirty="0">
                <a:solidFill>
                  <a:srgbClr val="000000"/>
                </a:solidFill>
                <a:ea typeface="ＭＳ 明朝" panose="02020609040205080304" pitchFamily="17" charset="-128"/>
              </a:rPr>
              <a:t>天井</a:t>
            </a:r>
            <a:r>
              <a:rPr lang="ja-JP" altLang="ja-JP" dirty="0">
                <a:solidFill>
                  <a:srgbClr val="000000"/>
                </a:solidFill>
                <a:ea typeface="ＭＳ 明朝" panose="02020609040205080304" pitchFamily="17" charset="-128"/>
              </a:rPr>
              <a:t>に蝶番で付けられ、鉛直面内で回転できる、長さ</a:t>
            </a:r>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50cm</a:t>
            </a:r>
            <a:r>
              <a:rPr lang="ja-JP" altLang="ja-JP" dirty="0">
                <a:solidFill>
                  <a:srgbClr val="000000"/>
                </a:solidFill>
                <a:ea typeface="ＭＳ 明朝" panose="02020609040205080304" pitchFamily="17" charset="-128"/>
              </a:rPr>
              <a:t>の重さの無視できる棒の先端に質量</a:t>
            </a:r>
            <a:r>
              <a:rPr lang="en-US" altLang="ja-JP" i="1" dirty="0">
                <a:solidFill>
                  <a:srgbClr val="000000"/>
                </a:solidFill>
                <a:latin typeface="Bookman Old Style" panose="02050604050505020204" pitchFamily="18" charset="0"/>
                <a:ea typeface="ＭＳ 明朝" panose="02020609040205080304" pitchFamily="17" charset="-128"/>
              </a:rPr>
              <a:t>m</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2.5kg</a:t>
            </a:r>
            <a:r>
              <a:rPr lang="ja-JP" altLang="ja-JP" dirty="0">
                <a:solidFill>
                  <a:srgbClr val="000000"/>
                </a:solidFill>
                <a:ea typeface="ＭＳ 明朝" panose="02020609040205080304" pitchFamily="17" charset="-128"/>
              </a:rPr>
              <a:t>の物体がつるされ、</a:t>
            </a:r>
            <a:r>
              <a:rPr lang="ja-JP" altLang="en-US" dirty="0">
                <a:solidFill>
                  <a:srgbClr val="000000"/>
                </a:solidFill>
                <a:ea typeface="ＭＳ 明朝" panose="02020609040205080304" pitchFamily="17" charset="-128"/>
              </a:rPr>
              <a:t>上</a:t>
            </a:r>
            <a:r>
              <a:rPr lang="ja-JP" altLang="ja-JP" dirty="0">
                <a:solidFill>
                  <a:srgbClr val="000000"/>
                </a:solidFill>
                <a:ea typeface="ＭＳ 明朝" panose="02020609040205080304" pitchFamily="17" charset="-128"/>
              </a:rPr>
              <a:t>端から</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40cm</a:t>
            </a:r>
            <a:r>
              <a:rPr lang="ja-JP" altLang="ja-JP" dirty="0">
                <a:solidFill>
                  <a:srgbClr val="000000"/>
                </a:solidFill>
                <a:ea typeface="ＭＳ 明朝" panose="02020609040205080304" pitchFamily="17" charset="-128"/>
              </a:rPr>
              <a:t>の点に付けた紐で</a:t>
            </a:r>
            <a:r>
              <a:rPr lang="ja-JP" altLang="en-US" dirty="0">
                <a:solidFill>
                  <a:srgbClr val="000000"/>
                </a:solidFill>
                <a:ea typeface="ＭＳ 明朝" panose="02020609040205080304" pitchFamily="17" charset="-128"/>
              </a:rPr>
              <a:t>天井から吊られ</a:t>
            </a:r>
            <a:r>
              <a:rPr lang="ja-JP" altLang="ja-JP" dirty="0">
                <a:solidFill>
                  <a:srgbClr val="000000"/>
                </a:solidFill>
                <a:ea typeface="ＭＳ 明朝" panose="02020609040205080304" pitchFamily="17" charset="-128"/>
              </a:rPr>
              <a:t>ている。</a:t>
            </a:r>
            <a:endParaRPr lang="ja-JP" altLang="en-US" dirty="0"/>
          </a:p>
        </p:txBody>
      </p:sp>
      <p:grpSp>
        <p:nvGrpSpPr>
          <p:cNvPr id="16" name="グループ化 15">
            <a:extLst>
              <a:ext uri="{FF2B5EF4-FFF2-40B4-BE49-F238E27FC236}">
                <a16:creationId xmlns:a16="http://schemas.microsoft.com/office/drawing/2014/main" id="{C66D0604-432E-41BD-9428-F0B897337CE0}"/>
              </a:ext>
            </a:extLst>
          </p:cNvPr>
          <p:cNvGrpSpPr/>
          <p:nvPr/>
        </p:nvGrpSpPr>
        <p:grpSpPr>
          <a:xfrm>
            <a:off x="4924599" y="139965"/>
            <a:ext cx="4117630" cy="3519108"/>
            <a:chOff x="4913342" y="137446"/>
            <a:chExt cx="4117630" cy="3519108"/>
          </a:xfrm>
        </p:grpSpPr>
        <p:cxnSp>
          <p:nvCxnSpPr>
            <p:cNvPr id="5" name="直線コネクタ 4">
              <a:extLst>
                <a:ext uri="{FF2B5EF4-FFF2-40B4-BE49-F238E27FC236}">
                  <a16:creationId xmlns:a16="http://schemas.microsoft.com/office/drawing/2014/main" id="{DA327553-FFF2-4F4B-BAE9-1E6ADD05AFF9}"/>
                </a:ext>
              </a:extLst>
            </p:cNvPr>
            <p:cNvCxnSpPr>
              <a:cxnSpLocks/>
            </p:cNvCxnSpPr>
            <p:nvPr/>
          </p:nvCxnSpPr>
          <p:spPr bwMode="auto">
            <a:xfrm flipH="1">
              <a:off x="7916050" y="652734"/>
              <a:ext cx="655277" cy="1302559"/>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23" name="Rectangle 6">
              <a:extLst>
                <a:ext uri="{FF2B5EF4-FFF2-40B4-BE49-F238E27FC236}">
                  <a16:creationId xmlns:a16="http://schemas.microsoft.com/office/drawing/2014/main" id="{625F010C-3EE5-4603-A99A-6110E66E120B}"/>
                </a:ext>
              </a:extLst>
            </p:cNvPr>
            <p:cNvSpPr>
              <a:spLocks noChangeArrowheads="1"/>
            </p:cNvSpPr>
            <p:nvPr/>
          </p:nvSpPr>
          <p:spPr bwMode="auto">
            <a:xfrm rot="17949790">
              <a:off x="7081581" y="-85011"/>
              <a:ext cx="78411" cy="3202845"/>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4" name="正方形/長方形 23">
              <a:extLst>
                <a:ext uri="{FF2B5EF4-FFF2-40B4-BE49-F238E27FC236}">
                  <a16:creationId xmlns:a16="http://schemas.microsoft.com/office/drawing/2014/main" id="{6B6A3226-D382-45E9-B0DA-25FDD648AB44}"/>
                </a:ext>
              </a:extLst>
            </p:cNvPr>
            <p:cNvSpPr/>
            <p:nvPr/>
          </p:nvSpPr>
          <p:spPr bwMode="auto">
            <a:xfrm rot="16200000">
              <a:off x="6675413" y="-1624625"/>
              <a:ext cx="593488" cy="411763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39" name="直線コネクタ 38">
              <a:extLst>
                <a:ext uri="{FF2B5EF4-FFF2-40B4-BE49-F238E27FC236}">
                  <a16:creationId xmlns:a16="http://schemas.microsoft.com/office/drawing/2014/main" id="{718F9F05-2456-400D-BA4A-26B89D7C8176}"/>
                </a:ext>
              </a:extLst>
            </p:cNvPr>
            <p:cNvCxnSpPr>
              <a:cxnSpLocks/>
              <a:endCxn id="44" idx="1"/>
            </p:cNvCxnSpPr>
            <p:nvPr/>
          </p:nvCxnSpPr>
          <p:spPr bwMode="auto">
            <a:xfrm>
              <a:off x="8511857" y="2271857"/>
              <a:ext cx="7862" cy="890647"/>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44" name="正方形/長方形 43">
              <a:extLst>
                <a:ext uri="{FF2B5EF4-FFF2-40B4-BE49-F238E27FC236}">
                  <a16:creationId xmlns:a16="http://schemas.microsoft.com/office/drawing/2014/main" id="{3BEC3A12-1F45-4A06-890F-68562AFE1A05}"/>
                </a:ext>
              </a:extLst>
            </p:cNvPr>
            <p:cNvSpPr/>
            <p:nvPr/>
          </p:nvSpPr>
          <p:spPr bwMode="auto">
            <a:xfrm rot="16200000" flipH="1">
              <a:off x="8272693" y="3137659"/>
              <a:ext cx="494050" cy="543739"/>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2" name="正方形/長方形 31">
              <a:extLst>
                <a:ext uri="{FF2B5EF4-FFF2-40B4-BE49-F238E27FC236}">
                  <a16:creationId xmlns:a16="http://schemas.microsoft.com/office/drawing/2014/main" id="{2C217E58-9577-4356-A837-49B58028E76F}"/>
                </a:ext>
              </a:extLst>
            </p:cNvPr>
            <p:cNvSpPr/>
            <p:nvPr/>
          </p:nvSpPr>
          <p:spPr>
            <a:xfrm>
              <a:off x="6937995" y="1025993"/>
              <a:ext cx="413896" cy="523220"/>
            </a:xfrm>
            <a:prstGeom prst="rect">
              <a:avLst/>
            </a:prstGeom>
          </p:spPr>
          <p:txBody>
            <a:bodyPr wrap="none">
              <a:spAutoFit/>
            </a:bodyPr>
            <a:lstStyle/>
            <a:p>
              <a:r>
                <a:rPr lang="en-US" altLang="ja-JP" i="1" dirty="0">
                  <a:solidFill>
                    <a:srgbClr val="000000"/>
                  </a:solidFill>
                  <a:latin typeface="Bookman Old Style" pitchFamily="18" charset="0"/>
                </a:rPr>
                <a:t>a</a:t>
              </a:r>
              <a:endParaRPr lang="ja-JP" altLang="en-US" dirty="0"/>
            </a:p>
          </p:txBody>
        </p:sp>
        <p:sp>
          <p:nvSpPr>
            <p:cNvPr id="30" name="正方形/長方形 29">
              <a:extLst>
                <a:ext uri="{FF2B5EF4-FFF2-40B4-BE49-F238E27FC236}">
                  <a16:creationId xmlns:a16="http://schemas.microsoft.com/office/drawing/2014/main" id="{A41C83AF-9661-4ECD-BA24-596AAD2E5F07}"/>
                </a:ext>
              </a:extLst>
            </p:cNvPr>
            <p:cNvSpPr/>
            <p:nvPr/>
          </p:nvSpPr>
          <p:spPr>
            <a:xfrm>
              <a:off x="7162827" y="1597409"/>
              <a:ext cx="285656" cy="523220"/>
            </a:xfrm>
            <a:prstGeom prst="rect">
              <a:avLst/>
            </a:prstGeom>
          </p:spPr>
          <p:txBody>
            <a:bodyPr wrap="none">
              <a:spAutoFit/>
            </a:bodyPr>
            <a:lstStyle/>
            <a:p>
              <a:r>
                <a:rPr lang="en-US" altLang="ja-JP" i="1" dirty="0">
                  <a:solidFill>
                    <a:srgbClr val="000000"/>
                  </a:solidFill>
                  <a:latin typeface="Bookman Old Style" pitchFamily="18" charset="0"/>
                </a:rPr>
                <a:t>l</a:t>
              </a:r>
              <a:endParaRPr lang="ja-JP" altLang="en-US" dirty="0"/>
            </a:p>
          </p:txBody>
        </p:sp>
      </p:grpSp>
      <p:grpSp>
        <p:nvGrpSpPr>
          <p:cNvPr id="15" name="グループ化 14">
            <a:extLst>
              <a:ext uri="{FF2B5EF4-FFF2-40B4-BE49-F238E27FC236}">
                <a16:creationId xmlns:a16="http://schemas.microsoft.com/office/drawing/2014/main" id="{173CD818-AFA7-4058-B272-04E1BBB0AB93}"/>
              </a:ext>
            </a:extLst>
          </p:cNvPr>
          <p:cNvGrpSpPr/>
          <p:nvPr/>
        </p:nvGrpSpPr>
        <p:grpSpPr>
          <a:xfrm>
            <a:off x="5081636" y="55702"/>
            <a:ext cx="4074609" cy="2957840"/>
            <a:chOff x="5081636" y="55702"/>
            <a:chExt cx="4074609" cy="2957840"/>
          </a:xfrm>
        </p:grpSpPr>
        <p:sp>
          <p:nvSpPr>
            <p:cNvPr id="25" name="Line 10">
              <a:extLst>
                <a:ext uri="{FF2B5EF4-FFF2-40B4-BE49-F238E27FC236}">
                  <a16:creationId xmlns:a16="http://schemas.microsoft.com/office/drawing/2014/main" id="{06811831-7232-4DBC-B2E1-7044BA18C5AE}"/>
                </a:ext>
              </a:extLst>
            </p:cNvPr>
            <p:cNvSpPr>
              <a:spLocks noChangeShapeType="1"/>
            </p:cNvSpPr>
            <p:nvPr/>
          </p:nvSpPr>
          <p:spPr bwMode="auto">
            <a:xfrm flipH="1" flipV="1">
              <a:off x="5148263" y="569283"/>
              <a:ext cx="641804" cy="17449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26" name="Line 8">
              <a:extLst>
                <a:ext uri="{FF2B5EF4-FFF2-40B4-BE49-F238E27FC236}">
                  <a16:creationId xmlns:a16="http://schemas.microsoft.com/office/drawing/2014/main" id="{7F67D287-9CCA-41F1-A07D-D2ACFFBE30AD}"/>
                </a:ext>
              </a:extLst>
            </p:cNvPr>
            <p:cNvSpPr>
              <a:spLocks noChangeShapeType="1"/>
            </p:cNvSpPr>
            <p:nvPr/>
          </p:nvSpPr>
          <p:spPr bwMode="auto">
            <a:xfrm flipH="1">
              <a:off x="8516729" y="2253996"/>
              <a:ext cx="5978" cy="75954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28" name="Line 7">
              <a:extLst>
                <a:ext uri="{FF2B5EF4-FFF2-40B4-BE49-F238E27FC236}">
                  <a16:creationId xmlns:a16="http://schemas.microsoft.com/office/drawing/2014/main" id="{D59A97D1-A53E-4D34-AB35-2B6F593E2241}"/>
                </a:ext>
              </a:extLst>
            </p:cNvPr>
            <p:cNvSpPr>
              <a:spLocks noChangeShapeType="1"/>
            </p:cNvSpPr>
            <p:nvPr/>
          </p:nvSpPr>
          <p:spPr bwMode="auto">
            <a:xfrm flipV="1">
              <a:off x="7916050" y="1238236"/>
              <a:ext cx="356193" cy="695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29" name="正方形/長方形 28">
              <a:extLst>
                <a:ext uri="{FF2B5EF4-FFF2-40B4-BE49-F238E27FC236}">
                  <a16:creationId xmlns:a16="http://schemas.microsoft.com/office/drawing/2014/main" id="{CB62C813-E9BC-4D31-AF15-CF31381026A6}"/>
                </a:ext>
              </a:extLst>
            </p:cNvPr>
            <p:cNvSpPr/>
            <p:nvPr/>
          </p:nvSpPr>
          <p:spPr>
            <a:xfrm>
              <a:off x="8612506" y="2215796"/>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34" name="正方形/長方形 33">
              <a:extLst>
                <a:ext uri="{FF2B5EF4-FFF2-40B4-BE49-F238E27FC236}">
                  <a16:creationId xmlns:a16="http://schemas.microsoft.com/office/drawing/2014/main" id="{EDB8BE0A-ACF6-4F17-9B7B-489BF3993B05}"/>
                </a:ext>
              </a:extLst>
            </p:cNvPr>
            <p:cNvSpPr/>
            <p:nvPr/>
          </p:nvSpPr>
          <p:spPr>
            <a:xfrm>
              <a:off x="5081636" y="55702"/>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b="1" dirty="0"/>
            </a:p>
          </p:txBody>
        </p:sp>
        <p:sp>
          <p:nvSpPr>
            <p:cNvPr id="35" name="正方形/長方形 34">
              <a:extLst>
                <a:ext uri="{FF2B5EF4-FFF2-40B4-BE49-F238E27FC236}">
                  <a16:creationId xmlns:a16="http://schemas.microsoft.com/office/drawing/2014/main" id="{A9320343-3113-410C-B898-57C53EBF4B0D}"/>
                </a:ext>
              </a:extLst>
            </p:cNvPr>
            <p:cNvSpPr/>
            <p:nvPr/>
          </p:nvSpPr>
          <p:spPr>
            <a:xfrm>
              <a:off x="8299433" y="1134494"/>
              <a:ext cx="436338" cy="523220"/>
            </a:xfrm>
            <a:prstGeom prst="rect">
              <a:avLst/>
            </a:prstGeom>
          </p:spPr>
          <p:txBody>
            <a:bodyPr wrap="none">
              <a:spAutoFit/>
            </a:bodyPr>
            <a:lstStyle/>
            <a:p>
              <a:r>
                <a:rPr lang="en-US" altLang="ja-JP" b="1" i="1" dirty="0">
                  <a:solidFill>
                    <a:srgbClr val="000000"/>
                  </a:solidFill>
                  <a:latin typeface="Bookman Old Style" pitchFamily="18" charset="0"/>
                </a:rPr>
                <a:t>T</a:t>
              </a:r>
              <a:endParaRPr lang="ja-JP" altLang="en-US" b="1" dirty="0"/>
            </a:p>
          </p:txBody>
        </p:sp>
      </p:grpSp>
      <p:sp>
        <p:nvSpPr>
          <p:cNvPr id="51" name="Rectangle 4">
            <a:extLst>
              <a:ext uri="{FF2B5EF4-FFF2-40B4-BE49-F238E27FC236}">
                <a16:creationId xmlns:a16="http://schemas.microsoft.com/office/drawing/2014/main" id="{C269231D-2814-4F10-AC3D-71FF03828BAB}"/>
              </a:ext>
            </a:extLst>
          </p:cNvPr>
          <p:cNvSpPr>
            <a:spLocks noChangeArrowheads="1"/>
          </p:cNvSpPr>
          <p:nvPr/>
        </p:nvSpPr>
        <p:spPr bwMode="auto">
          <a:xfrm>
            <a:off x="27190" y="5600591"/>
            <a:ext cx="82722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i="1" dirty="0">
                <a:solidFill>
                  <a:srgbClr val="000000"/>
                </a:solidFill>
                <a:latin typeface="Bookman Old Style" panose="02050604050505020204" pitchFamily="18" charset="0"/>
                <a:ea typeface="ＭＳ 明朝" panose="02020609040205080304" pitchFamily="17" charset="-128"/>
              </a:rPr>
              <a:t>T</a:t>
            </a:r>
            <a:r>
              <a:rPr lang="ja-JP" altLang="ja-JP" dirty="0">
                <a:solidFill>
                  <a:srgbClr val="000000"/>
                </a:solidFill>
                <a:ea typeface="ＭＳ 明朝" panose="02020609040205080304" pitchFamily="17" charset="-128"/>
              </a:rPr>
              <a:t>、</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x</a:t>
            </a:r>
            <a:r>
              <a:rPr lang="ja-JP" altLang="ja-JP" dirty="0">
                <a:solidFill>
                  <a:srgbClr val="000000"/>
                </a:solidFill>
                <a:ea typeface="ＭＳ 明朝" panose="02020609040205080304" pitchFamily="17" charset="-128"/>
              </a:rPr>
              <a:t>、</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x</a:t>
            </a:r>
            <a:r>
              <a:rPr lang="ja-JP" altLang="ja-JP" dirty="0">
                <a:solidFill>
                  <a:srgbClr val="000000"/>
                </a:solidFill>
                <a:ea typeface="ＭＳ 明朝" panose="02020609040205080304" pitchFamily="17" charset="-128"/>
              </a:rPr>
              <a:t>、</a:t>
            </a:r>
            <a:r>
              <a:rPr lang="en-US" altLang="ja-JP"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rPr>
              <a:t>、</a:t>
            </a:r>
            <a:r>
              <a:rPr lang="ja-JP" altLang="en-US" dirty="0">
                <a:solidFill>
                  <a:srgbClr val="000000"/>
                </a:solidFill>
                <a:ea typeface="ＭＳ 明朝" panose="02020609040205080304" pitchFamily="17" charset="-128"/>
              </a:rPr>
              <a:t>天井の受けるトルク</a:t>
            </a:r>
            <a:r>
              <a:rPr lang="ja-JP" altLang="ja-JP" dirty="0">
                <a:solidFill>
                  <a:srgbClr val="000000"/>
                </a:solidFill>
                <a:ea typeface="ＭＳ 明朝" panose="02020609040205080304" pitchFamily="17" charset="-128"/>
              </a:rPr>
              <a:t>を</a:t>
            </a:r>
            <a:r>
              <a:rPr lang="ja-JP" altLang="en-US" dirty="0">
                <a:solidFill>
                  <a:srgbClr val="000000"/>
                </a:solidFill>
                <a:ea typeface="ＭＳ 明朝" panose="02020609040205080304" pitchFamily="17" charset="-128"/>
              </a:rPr>
              <a:t>求めよ</a:t>
            </a:r>
            <a:r>
              <a:rPr lang="ja-JP" altLang="ja-JP" dirty="0">
                <a:solidFill>
                  <a:srgbClr val="000000"/>
                </a:solidFill>
                <a:ea typeface="ＭＳ 明朝" panose="02020609040205080304" pitchFamily="17" charset="-128"/>
              </a:rPr>
              <a:t>。</a:t>
            </a:r>
            <a:endParaRPr lang="en-US" altLang="ja-JP" dirty="0">
              <a:solidFill>
                <a:srgbClr val="000000"/>
              </a:solidFill>
            </a:endParaRPr>
          </a:p>
        </p:txBody>
      </p:sp>
      <p:sp>
        <p:nvSpPr>
          <p:cNvPr id="17" name="正方形/長方形 16">
            <a:extLst>
              <a:ext uri="{FF2B5EF4-FFF2-40B4-BE49-F238E27FC236}">
                <a16:creationId xmlns:a16="http://schemas.microsoft.com/office/drawing/2014/main" id="{000C0948-B2B4-43E5-A3A5-B133E9AB5EE7}"/>
              </a:ext>
            </a:extLst>
          </p:cNvPr>
          <p:cNvSpPr/>
          <p:nvPr/>
        </p:nvSpPr>
        <p:spPr>
          <a:xfrm>
            <a:off x="0" y="4587191"/>
            <a:ext cx="8841275" cy="954107"/>
          </a:xfrm>
          <a:prstGeom prst="rect">
            <a:avLst/>
          </a:prstGeom>
        </p:spPr>
        <p:txBody>
          <a:bodyPr wrap="square">
            <a:spAutoFit/>
          </a:bodyPr>
          <a:lstStyle/>
          <a:p>
            <a:r>
              <a:rPr lang="ja-JP" altLang="ja-JP" dirty="0">
                <a:solidFill>
                  <a:srgbClr val="000000"/>
                </a:solidFill>
                <a:ea typeface="ＭＳ 明朝" panose="02020609040205080304" pitchFamily="17" charset="-128"/>
              </a:rPr>
              <a:t>壁と棒の間の</a:t>
            </a:r>
            <a:r>
              <a:rPr lang="ja-JP" altLang="ja-JP" dirty="0">
                <a:solidFill>
                  <a:srgbClr val="000000"/>
                </a:solidFill>
                <a:ea typeface="ＭＳ 明朝" panose="02020609040205080304" pitchFamily="17" charset="-128"/>
                <a:cs typeface="Times New Roman" panose="02020603050405020304" pitchFamily="18" charset="0"/>
              </a:rPr>
              <a:t>紐の張</a:t>
            </a:r>
            <a:r>
              <a:rPr lang="ja-JP" altLang="ja-JP" dirty="0">
                <a:solidFill>
                  <a:srgbClr val="000000"/>
                </a:solidFill>
                <a:ea typeface="ＭＳ 明朝" panose="02020609040205080304" pitchFamily="17" charset="-128"/>
              </a:rPr>
              <a:t>力を</a:t>
            </a:r>
            <a:r>
              <a:rPr lang="en-US" altLang="ja-JP" b="1" i="1" dirty="0">
                <a:solidFill>
                  <a:srgbClr val="000000"/>
                </a:solidFill>
                <a:latin typeface="Bookman Old Style" panose="02050604050505020204" pitchFamily="18" charset="0"/>
                <a:ea typeface="ＭＳ 明朝" panose="02020609040205080304" pitchFamily="17" charset="-128"/>
              </a:rPr>
              <a:t>T</a:t>
            </a:r>
            <a:r>
              <a:rPr lang="ja-JP" altLang="ja-JP" dirty="0">
                <a:solidFill>
                  <a:srgbClr val="000000"/>
                </a:solidFill>
                <a:ea typeface="ＭＳ 明朝" panose="02020609040205080304" pitchFamily="17" charset="-128"/>
              </a:rPr>
              <a:t>、棒が</a:t>
            </a:r>
            <a:r>
              <a:rPr lang="ja-JP" altLang="en-US" dirty="0">
                <a:solidFill>
                  <a:srgbClr val="000000"/>
                </a:solidFill>
                <a:ea typeface="ＭＳ 明朝" panose="02020609040205080304" pitchFamily="17" charset="-128"/>
              </a:rPr>
              <a:t>上端で天井</a:t>
            </a:r>
            <a:r>
              <a:rPr lang="ja-JP" altLang="ja-JP" dirty="0">
                <a:solidFill>
                  <a:srgbClr val="000000"/>
                </a:solidFill>
                <a:ea typeface="ＭＳ 明朝" panose="02020609040205080304" pitchFamily="17" charset="-128"/>
              </a:rPr>
              <a:t>から受ける力を</a:t>
            </a:r>
            <a:r>
              <a:rPr lang="en-US" altLang="ja-JP" b="1"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rPr>
              <a:t>、棒と</a:t>
            </a:r>
            <a:r>
              <a:rPr lang="ja-JP" altLang="en-US" dirty="0">
                <a:solidFill>
                  <a:srgbClr val="000000"/>
                </a:solidFill>
                <a:ea typeface="ＭＳ 明朝" panose="02020609040205080304" pitchFamily="17" charset="-128"/>
              </a:rPr>
              <a:t>物体</a:t>
            </a:r>
            <a:r>
              <a:rPr lang="ja-JP" altLang="ja-JP" dirty="0">
                <a:solidFill>
                  <a:srgbClr val="000000"/>
                </a:solidFill>
                <a:ea typeface="ＭＳ 明朝" panose="02020609040205080304" pitchFamily="17" charset="-128"/>
              </a:rPr>
              <a:t>の間の</a:t>
            </a:r>
            <a:r>
              <a:rPr lang="ja-JP" altLang="ja-JP" dirty="0">
                <a:solidFill>
                  <a:srgbClr val="000000"/>
                </a:solidFill>
                <a:ea typeface="ＭＳ 明朝" panose="02020609040205080304" pitchFamily="17" charset="-128"/>
                <a:cs typeface="Times New Roman" panose="02020603050405020304" pitchFamily="18" charset="0"/>
              </a:rPr>
              <a:t>紐の張</a:t>
            </a:r>
            <a:r>
              <a:rPr lang="ja-JP" altLang="ja-JP" dirty="0">
                <a:solidFill>
                  <a:srgbClr val="000000"/>
                </a:solidFill>
                <a:ea typeface="ＭＳ 明朝" panose="02020609040205080304" pitchFamily="17" charset="-128"/>
              </a:rPr>
              <a:t>力を</a:t>
            </a:r>
            <a:r>
              <a:rPr lang="en-US" altLang="ja-JP" b="1" i="1" dirty="0">
                <a:solidFill>
                  <a:srgbClr val="000000"/>
                </a:solidFill>
                <a:latin typeface="Bookman Old Style" panose="02050604050505020204" pitchFamily="18" charset="0"/>
                <a:ea typeface="ＭＳ 明朝" panose="02020609040205080304" pitchFamily="17" charset="-128"/>
              </a:rPr>
              <a:t>W</a:t>
            </a:r>
            <a:r>
              <a:rPr lang="ja-JP" altLang="ja-JP" dirty="0">
                <a:solidFill>
                  <a:srgbClr val="000000"/>
                </a:solidFill>
                <a:ea typeface="ＭＳ 明朝" panose="02020609040205080304" pitchFamily="17" charset="-128"/>
              </a:rPr>
              <a:t>とする。</a:t>
            </a:r>
            <a:endParaRPr lang="ja-JP" altLang="en-US" dirty="0"/>
          </a:p>
        </p:txBody>
      </p:sp>
      <p:sp>
        <p:nvSpPr>
          <p:cNvPr id="52" name="正方形/長方形 51">
            <a:extLst>
              <a:ext uri="{FF2B5EF4-FFF2-40B4-BE49-F238E27FC236}">
                <a16:creationId xmlns:a16="http://schemas.microsoft.com/office/drawing/2014/main" id="{5B96EB3A-2038-4684-A8FA-3C7CAA37C386}"/>
              </a:ext>
            </a:extLst>
          </p:cNvPr>
          <p:cNvSpPr/>
          <p:nvPr/>
        </p:nvSpPr>
        <p:spPr>
          <a:xfrm>
            <a:off x="6355406" y="652734"/>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sp>
        <p:nvSpPr>
          <p:cNvPr id="27" name="正方形/長方形 26">
            <a:extLst>
              <a:ext uri="{FF2B5EF4-FFF2-40B4-BE49-F238E27FC236}">
                <a16:creationId xmlns:a16="http://schemas.microsoft.com/office/drawing/2014/main" id="{1BE24EE2-9E93-42E8-94A7-A61C437EBE1F}"/>
              </a:ext>
            </a:extLst>
          </p:cNvPr>
          <p:cNvSpPr/>
          <p:nvPr/>
        </p:nvSpPr>
        <p:spPr>
          <a:xfrm>
            <a:off x="7975362" y="1486697"/>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明朝" panose="02020609040205080304" pitchFamily="17" charset="-128"/>
              </a:rPr>
              <a:t>f</a:t>
            </a:r>
            <a:endParaRPr lang="ja-JP" altLang="en-US" dirty="0"/>
          </a:p>
        </p:txBody>
      </p:sp>
      <p:sp>
        <p:nvSpPr>
          <p:cNvPr id="31" name="Rectangle 4">
            <a:extLst>
              <a:ext uri="{FF2B5EF4-FFF2-40B4-BE49-F238E27FC236}">
                <a16:creationId xmlns:a16="http://schemas.microsoft.com/office/drawing/2014/main" id="{92AADE63-4BF8-4068-A309-7EA488D4ED05}"/>
              </a:ext>
            </a:extLst>
          </p:cNvPr>
          <p:cNvSpPr>
            <a:spLocks noChangeArrowheads="1"/>
          </p:cNvSpPr>
          <p:nvPr/>
        </p:nvSpPr>
        <p:spPr bwMode="auto">
          <a:xfrm>
            <a:off x="-26338" y="569283"/>
            <a:ext cx="4913342"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ja-JP" altLang="en-US"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0.80,sin</a:t>
            </a:r>
            <a:r>
              <a:rPr lang="en-US" altLang="ja-JP" i="1" dirty="0">
                <a:solidFill>
                  <a:srgbClr val="000000"/>
                </a:solidFill>
                <a:latin typeface="Symbol" panose="05050102010706020507" pitchFamily="18" charset="2"/>
                <a:ea typeface="ＭＳ 明朝" panose="02020609040205080304" pitchFamily="17" charset="-128"/>
              </a:rPr>
              <a:t>q </a:t>
            </a:r>
            <a:r>
              <a:rPr lang="en-US" altLang="ja-JP" dirty="0">
                <a:solidFill>
                  <a:srgbClr val="000000"/>
                </a:solidFill>
                <a:latin typeface="Symbol" panose="05050102010706020507" pitchFamily="18" charset="2"/>
                <a:ea typeface="ＭＳ 明朝" panose="02020609040205080304" pitchFamily="17" charset="-128"/>
              </a:rPr>
              <a:t>= </a:t>
            </a:r>
            <a:r>
              <a:rPr lang="en-US" altLang="ja-JP">
                <a:solidFill>
                  <a:srgbClr val="000000"/>
                </a:solidFill>
                <a:ea typeface="ＭＳ 明朝" panose="02020609040205080304" pitchFamily="17" charset="-128"/>
              </a:rPr>
              <a:t>0.60,</a:t>
            </a:r>
            <a:r>
              <a:rPr lang="en-US" altLang="ja-JP" i="1">
                <a:solidFill>
                  <a:srgbClr val="000000"/>
                </a:solidFill>
                <a:latin typeface="Symbol" panose="05050102010706020507" pitchFamily="18" charset="2"/>
                <a:ea typeface="ＭＳ 明朝" panose="02020609040205080304" pitchFamily="17" charset="-128"/>
              </a:rPr>
              <a:t>f</a:t>
            </a:r>
            <a:r>
              <a:rPr lang="en-US" altLang="ja-JP">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90°</a:t>
            </a:r>
            <a:endParaRPr lang="en-US" altLang="ja-JP" dirty="0">
              <a:solidFill>
                <a:srgbClr val="000000"/>
              </a:solidFill>
            </a:endParaRPr>
          </a:p>
        </p:txBody>
      </p:sp>
      <p:sp>
        <p:nvSpPr>
          <p:cNvPr id="33" name="正方形/長方形 32">
            <a:extLst>
              <a:ext uri="{FF2B5EF4-FFF2-40B4-BE49-F238E27FC236}">
                <a16:creationId xmlns:a16="http://schemas.microsoft.com/office/drawing/2014/main" id="{4F8FFB85-6D8F-47A9-8D05-7F0D93FEAA12}"/>
              </a:ext>
            </a:extLst>
          </p:cNvPr>
          <p:cNvSpPr/>
          <p:nvPr/>
        </p:nvSpPr>
        <p:spPr>
          <a:xfrm>
            <a:off x="0" y="71123"/>
            <a:ext cx="4915346" cy="523220"/>
          </a:xfrm>
          <a:prstGeom prst="rect">
            <a:avLst/>
          </a:prstGeom>
          <a:solidFill>
            <a:srgbClr val="FFFFCC"/>
          </a:solidFill>
        </p:spPr>
        <p:txBody>
          <a:bodyPr wrap="square">
            <a:spAutoFit/>
          </a:bodyPr>
          <a:lstStyle/>
          <a:p>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50cm,</a:t>
            </a:r>
            <a:r>
              <a:rPr lang="en-US" altLang="ja-JP" i="1" dirty="0">
                <a:solidFill>
                  <a:srgbClr val="000000"/>
                </a:solidFill>
                <a:latin typeface="Bookman Old Style" panose="02050604050505020204" pitchFamily="18" charset="0"/>
                <a:ea typeface="ＭＳ 明朝" panose="02020609040205080304" pitchFamily="17" charset="-128"/>
              </a:rPr>
              <a:t>W</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2.5kgw,</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40cm</a:t>
            </a:r>
            <a:endParaRPr lang="ja-JP" altLang="en-US" dirty="0"/>
          </a:p>
        </p:txBody>
      </p:sp>
    </p:spTree>
    <p:extLst>
      <p:ext uri="{BB962C8B-B14F-4D97-AF65-F5344CB8AC3E}">
        <p14:creationId xmlns:p14="http://schemas.microsoft.com/office/powerpoint/2010/main" val="81286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674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286743" grpId="0"/>
      <p:bldP spid="2" grpId="0"/>
      <p:bldP spid="51" grpId="0"/>
      <p:bldP spid="17" grpId="0"/>
      <p:bldP spid="52" grpId="0"/>
      <p:bldP spid="27" grpId="0"/>
      <p:bldP spid="31" grpId="0" animBg="1"/>
      <p:bldP spid="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AFF98068-CFF5-43D8-8906-56FF8C9A6574}"/>
              </a:ext>
            </a:extLst>
          </p:cNvPr>
          <p:cNvGrpSpPr/>
          <p:nvPr/>
        </p:nvGrpSpPr>
        <p:grpSpPr>
          <a:xfrm>
            <a:off x="4913342" y="137446"/>
            <a:ext cx="4242903" cy="3519108"/>
            <a:chOff x="4913342" y="137446"/>
            <a:chExt cx="4242903" cy="3519108"/>
          </a:xfrm>
        </p:grpSpPr>
        <p:grpSp>
          <p:nvGrpSpPr>
            <p:cNvPr id="69" name="グループ化 68">
              <a:extLst>
                <a:ext uri="{FF2B5EF4-FFF2-40B4-BE49-F238E27FC236}">
                  <a16:creationId xmlns:a16="http://schemas.microsoft.com/office/drawing/2014/main" id="{916AA2D3-09E6-4E26-BBCE-0BFF2A3DFFAF}"/>
                </a:ext>
              </a:extLst>
            </p:cNvPr>
            <p:cNvGrpSpPr/>
            <p:nvPr/>
          </p:nvGrpSpPr>
          <p:grpSpPr>
            <a:xfrm>
              <a:off x="4913342" y="137446"/>
              <a:ext cx="4117630" cy="3519108"/>
              <a:chOff x="4913342" y="137446"/>
              <a:chExt cx="4117630" cy="3519108"/>
            </a:xfrm>
          </p:grpSpPr>
          <p:cxnSp>
            <p:nvCxnSpPr>
              <p:cNvPr id="71" name="直線コネクタ 70">
                <a:extLst>
                  <a:ext uri="{FF2B5EF4-FFF2-40B4-BE49-F238E27FC236}">
                    <a16:creationId xmlns:a16="http://schemas.microsoft.com/office/drawing/2014/main" id="{EE1FA35D-8E42-4F9D-BDD3-4EB5B3EB40A8}"/>
                  </a:ext>
                </a:extLst>
              </p:cNvPr>
              <p:cNvCxnSpPr>
                <a:cxnSpLocks/>
              </p:cNvCxnSpPr>
              <p:nvPr/>
            </p:nvCxnSpPr>
            <p:spPr bwMode="auto">
              <a:xfrm flipH="1">
                <a:off x="7916050" y="652734"/>
                <a:ext cx="655277" cy="1302559"/>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2" name="Rectangle 6">
                <a:extLst>
                  <a:ext uri="{FF2B5EF4-FFF2-40B4-BE49-F238E27FC236}">
                    <a16:creationId xmlns:a16="http://schemas.microsoft.com/office/drawing/2014/main" id="{2449B330-008A-46A0-9B10-A67C3A96D305}"/>
                  </a:ext>
                </a:extLst>
              </p:cNvPr>
              <p:cNvSpPr>
                <a:spLocks noChangeArrowheads="1"/>
              </p:cNvSpPr>
              <p:nvPr/>
            </p:nvSpPr>
            <p:spPr bwMode="auto">
              <a:xfrm rot="17949790">
                <a:off x="7106596" y="-42406"/>
                <a:ext cx="76350" cy="3146763"/>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5" name="正方形/長方形 74">
                <a:extLst>
                  <a:ext uri="{FF2B5EF4-FFF2-40B4-BE49-F238E27FC236}">
                    <a16:creationId xmlns:a16="http://schemas.microsoft.com/office/drawing/2014/main" id="{D628277D-583A-4B22-9A7F-58802DBD1457}"/>
                  </a:ext>
                </a:extLst>
              </p:cNvPr>
              <p:cNvSpPr/>
              <p:nvPr/>
            </p:nvSpPr>
            <p:spPr bwMode="auto">
              <a:xfrm rot="16200000">
                <a:off x="6675413" y="-1624625"/>
                <a:ext cx="593488" cy="411763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76" name="直線コネクタ 75">
                <a:extLst>
                  <a:ext uri="{FF2B5EF4-FFF2-40B4-BE49-F238E27FC236}">
                    <a16:creationId xmlns:a16="http://schemas.microsoft.com/office/drawing/2014/main" id="{41054D0B-3F2F-4146-888A-268F071121CD}"/>
                  </a:ext>
                </a:extLst>
              </p:cNvPr>
              <p:cNvCxnSpPr>
                <a:cxnSpLocks/>
                <a:endCxn id="78" idx="1"/>
              </p:cNvCxnSpPr>
              <p:nvPr/>
            </p:nvCxnSpPr>
            <p:spPr bwMode="auto">
              <a:xfrm>
                <a:off x="8511857" y="2271857"/>
                <a:ext cx="7862" cy="890647"/>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8" name="正方形/長方形 77">
                <a:extLst>
                  <a:ext uri="{FF2B5EF4-FFF2-40B4-BE49-F238E27FC236}">
                    <a16:creationId xmlns:a16="http://schemas.microsoft.com/office/drawing/2014/main" id="{0A67DD38-1D73-4D1C-835E-E567F04B6E6C}"/>
                  </a:ext>
                </a:extLst>
              </p:cNvPr>
              <p:cNvSpPr/>
              <p:nvPr/>
            </p:nvSpPr>
            <p:spPr bwMode="auto">
              <a:xfrm rot="16200000" flipH="1">
                <a:off x="8272693" y="3137659"/>
                <a:ext cx="494050" cy="543739"/>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9" name="正方形/長方形 78">
                <a:extLst>
                  <a:ext uri="{FF2B5EF4-FFF2-40B4-BE49-F238E27FC236}">
                    <a16:creationId xmlns:a16="http://schemas.microsoft.com/office/drawing/2014/main" id="{22CD1BC3-8736-4388-823A-35C83068097C}"/>
                  </a:ext>
                </a:extLst>
              </p:cNvPr>
              <p:cNvSpPr/>
              <p:nvPr/>
            </p:nvSpPr>
            <p:spPr>
              <a:xfrm>
                <a:off x="6937995" y="1025993"/>
                <a:ext cx="413896" cy="523220"/>
              </a:xfrm>
              <a:prstGeom prst="rect">
                <a:avLst/>
              </a:prstGeom>
            </p:spPr>
            <p:txBody>
              <a:bodyPr wrap="none">
                <a:spAutoFit/>
              </a:bodyPr>
              <a:lstStyle/>
              <a:p>
                <a:r>
                  <a:rPr lang="en-US" altLang="ja-JP" i="1" dirty="0">
                    <a:solidFill>
                      <a:srgbClr val="000000"/>
                    </a:solidFill>
                    <a:latin typeface="Bookman Old Style" pitchFamily="18" charset="0"/>
                  </a:rPr>
                  <a:t>a</a:t>
                </a:r>
                <a:endParaRPr lang="ja-JP" altLang="en-US" dirty="0"/>
              </a:p>
            </p:txBody>
          </p:sp>
          <p:sp>
            <p:nvSpPr>
              <p:cNvPr id="85" name="正方形/長方形 84">
                <a:extLst>
                  <a:ext uri="{FF2B5EF4-FFF2-40B4-BE49-F238E27FC236}">
                    <a16:creationId xmlns:a16="http://schemas.microsoft.com/office/drawing/2014/main" id="{8E956E04-3352-4A7C-AD4B-114F54C8A6B5}"/>
                  </a:ext>
                </a:extLst>
              </p:cNvPr>
              <p:cNvSpPr/>
              <p:nvPr/>
            </p:nvSpPr>
            <p:spPr>
              <a:xfrm>
                <a:off x="7162827" y="1597409"/>
                <a:ext cx="285656" cy="523220"/>
              </a:xfrm>
              <a:prstGeom prst="rect">
                <a:avLst/>
              </a:prstGeom>
            </p:spPr>
            <p:txBody>
              <a:bodyPr wrap="none">
                <a:spAutoFit/>
              </a:bodyPr>
              <a:lstStyle/>
              <a:p>
                <a:r>
                  <a:rPr lang="en-US" altLang="ja-JP" i="1" dirty="0">
                    <a:solidFill>
                      <a:srgbClr val="000000"/>
                    </a:solidFill>
                    <a:latin typeface="Bookman Old Style" pitchFamily="18" charset="0"/>
                  </a:rPr>
                  <a:t>l</a:t>
                </a:r>
                <a:endParaRPr lang="ja-JP" altLang="en-US" dirty="0"/>
              </a:p>
            </p:txBody>
          </p:sp>
        </p:grpSp>
        <p:grpSp>
          <p:nvGrpSpPr>
            <p:cNvPr id="86" name="グループ化 85">
              <a:extLst>
                <a:ext uri="{FF2B5EF4-FFF2-40B4-BE49-F238E27FC236}">
                  <a16:creationId xmlns:a16="http://schemas.microsoft.com/office/drawing/2014/main" id="{6ADF59EE-0B43-4723-AD9D-E576F103C88E}"/>
                </a:ext>
              </a:extLst>
            </p:cNvPr>
            <p:cNvGrpSpPr/>
            <p:nvPr/>
          </p:nvGrpSpPr>
          <p:grpSpPr>
            <a:xfrm>
              <a:off x="5148263" y="569283"/>
              <a:ext cx="4007982" cy="2444259"/>
              <a:chOff x="5148263" y="569283"/>
              <a:chExt cx="4007982" cy="2444259"/>
            </a:xfrm>
          </p:grpSpPr>
          <p:sp>
            <p:nvSpPr>
              <p:cNvPr id="87" name="Line 10">
                <a:extLst>
                  <a:ext uri="{FF2B5EF4-FFF2-40B4-BE49-F238E27FC236}">
                    <a16:creationId xmlns:a16="http://schemas.microsoft.com/office/drawing/2014/main" id="{047078B3-74A7-4D05-A33A-1A3749C756AE}"/>
                  </a:ext>
                </a:extLst>
              </p:cNvPr>
              <p:cNvSpPr>
                <a:spLocks noChangeShapeType="1"/>
              </p:cNvSpPr>
              <p:nvPr/>
            </p:nvSpPr>
            <p:spPr bwMode="auto">
              <a:xfrm flipH="1" flipV="1">
                <a:off x="5148263" y="569283"/>
                <a:ext cx="641804" cy="17449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88" name="Line 8">
                <a:extLst>
                  <a:ext uri="{FF2B5EF4-FFF2-40B4-BE49-F238E27FC236}">
                    <a16:creationId xmlns:a16="http://schemas.microsoft.com/office/drawing/2014/main" id="{0F8D7B5E-B001-4689-806F-3BED1E227663}"/>
                  </a:ext>
                </a:extLst>
              </p:cNvPr>
              <p:cNvSpPr>
                <a:spLocks noChangeShapeType="1"/>
              </p:cNvSpPr>
              <p:nvPr/>
            </p:nvSpPr>
            <p:spPr bwMode="auto">
              <a:xfrm flipH="1">
                <a:off x="8516729" y="2253996"/>
                <a:ext cx="5978" cy="75954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89" name="Line 7">
                <a:extLst>
                  <a:ext uri="{FF2B5EF4-FFF2-40B4-BE49-F238E27FC236}">
                    <a16:creationId xmlns:a16="http://schemas.microsoft.com/office/drawing/2014/main" id="{44298F81-39A7-42D2-A1EC-0A65484425F4}"/>
                  </a:ext>
                </a:extLst>
              </p:cNvPr>
              <p:cNvSpPr>
                <a:spLocks noChangeShapeType="1"/>
              </p:cNvSpPr>
              <p:nvPr/>
            </p:nvSpPr>
            <p:spPr bwMode="auto">
              <a:xfrm flipV="1">
                <a:off x="7916050" y="1238236"/>
                <a:ext cx="356193" cy="695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0" name="正方形/長方形 89">
                <a:extLst>
                  <a:ext uri="{FF2B5EF4-FFF2-40B4-BE49-F238E27FC236}">
                    <a16:creationId xmlns:a16="http://schemas.microsoft.com/office/drawing/2014/main" id="{723CB854-61EA-4E1F-962D-AC4A1FC0FB69}"/>
                  </a:ext>
                </a:extLst>
              </p:cNvPr>
              <p:cNvSpPr/>
              <p:nvPr/>
            </p:nvSpPr>
            <p:spPr>
              <a:xfrm>
                <a:off x="8612506" y="2215796"/>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92" name="正方形/長方形 91">
                <a:extLst>
                  <a:ext uri="{FF2B5EF4-FFF2-40B4-BE49-F238E27FC236}">
                    <a16:creationId xmlns:a16="http://schemas.microsoft.com/office/drawing/2014/main" id="{81719FAB-DD76-43C4-96AB-BE08EA9692EB}"/>
                  </a:ext>
                </a:extLst>
              </p:cNvPr>
              <p:cNvSpPr/>
              <p:nvPr/>
            </p:nvSpPr>
            <p:spPr>
              <a:xfrm>
                <a:off x="8299433" y="1134494"/>
                <a:ext cx="436338" cy="523220"/>
              </a:xfrm>
              <a:prstGeom prst="rect">
                <a:avLst/>
              </a:prstGeom>
            </p:spPr>
            <p:txBody>
              <a:bodyPr wrap="none">
                <a:spAutoFit/>
              </a:bodyPr>
              <a:lstStyle/>
              <a:p>
                <a:r>
                  <a:rPr lang="en-US" altLang="ja-JP" b="1" i="1" dirty="0">
                    <a:solidFill>
                      <a:srgbClr val="000000"/>
                    </a:solidFill>
                    <a:latin typeface="Bookman Old Style" pitchFamily="18" charset="0"/>
                  </a:rPr>
                  <a:t>T</a:t>
                </a:r>
                <a:endParaRPr lang="ja-JP" altLang="en-US" b="1" dirty="0"/>
              </a:p>
            </p:txBody>
          </p:sp>
        </p:grpSp>
        <p:sp>
          <p:nvSpPr>
            <p:cNvPr id="93" name="正方形/長方形 92">
              <a:extLst>
                <a:ext uri="{FF2B5EF4-FFF2-40B4-BE49-F238E27FC236}">
                  <a16:creationId xmlns:a16="http://schemas.microsoft.com/office/drawing/2014/main" id="{FCDE128A-2815-4BEE-8281-CBEF4D064B5E}"/>
                </a:ext>
              </a:extLst>
            </p:cNvPr>
            <p:cNvSpPr/>
            <p:nvPr/>
          </p:nvSpPr>
          <p:spPr>
            <a:xfrm>
              <a:off x="6355406" y="652734"/>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sp>
          <p:nvSpPr>
            <p:cNvPr id="94" name="正方形/長方形 93">
              <a:extLst>
                <a:ext uri="{FF2B5EF4-FFF2-40B4-BE49-F238E27FC236}">
                  <a16:creationId xmlns:a16="http://schemas.microsoft.com/office/drawing/2014/main" id="{00D430DF-3293-4A9E-8B33-E24D8D2CBBA3}"/>
                </a:ext>
              </a:extLst>
            </p:cNvPr>
            <p:cNvSpPr/>
            <p:nvPr/>
          </p:nvSpPr>
          <p:spPr>
            <a:xfrm>
              <a:off x="7975362" y="1486697"/>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明朝" panose="02020609040205080304" pitchFamily="17" charset="-128"/>
                </a:rPr>
                <a:t>f</a:t>
              </a:r>
              <a:endParaRPr lang="ja-JP" altLang="en-US" dirty="0"/>
            </a:p>
          </p:txBody>
        </p:sp>
      </p:grpSp>
      <p:sp>
        <p:nvSpPr>
          <p:cNvPr id="6148" name="Rectangle 4"/>
          <p:cNvSpPr>
            <a:spLocks noChangeArrowheads="1"/>
          </p:cNvSpPr>
          <p:nvPr/>
        </p:nvSpPr>
        <p:spPr bwMode="auto">
          <a:xfrm>
            <a:off x="-26338" y="569283"/>
            <a:ext cx="4913342"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ja-JP" altLang="en-US"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0.80,sin</a:t>
            </a:r>
            <a:r>
              <a:rPr lang="en-US" altLang="ja-JP" i="1" dirty="0">
                <a:solidFill>
                  <a:srgbClr val="000000"/>
                </a:solidFill>
                <a:latin typeface="Symbol" panose="05050102010706020507" pitchFamily="18" charset="2"/>
                <a:ea typeface="ＭＳ 明朝" panose="02020609040205080304" pitchFamily="17" charset="-128"/>
              </a:rPr>
              <a:t>q </a:t>
            </a:r>
            <a:r>
              <a:rPr lang="en-US" altLang="ja-JP" dirty="0">
                <a:solidFill>
                  <a:srgbClr val="000000"/>
                </a:solidFill>
                <a:latin typeface="Symbol" panose="05050102010706020507" pitchFamily="18" charset="2"/>
                <a:ea typeface="ＭＳ 明朝" panose="02020609040205080304" pitchFamily="17" charset="-128"/>
              </a:rPr>
              <a:t>= </a:t>
            </a:r>
            <a:r>
              <a:rPr lang="en-US" altLang="ja-JP">
                <a:solidFill>
                  <a:srgbClr val="000000"/>
                </a:solidFill>
                <a:ea typeface="ＭＳ 明朝" panose="02020609040205080304" pitchFamily="17" charset="-128"/>
              </a:rPr>
              <a:t>0.60,</a:t>
            </a:r>
            <a:r>
              <a:rPr lang="en-US" altLang="ja-JP" i="1">
                <a:solidFill>
                  <a:srgbClr val="000000"/>
                </a:solidFill>
                <a:latin typeface="Symbol" panose="05050102010706020507" pitchFamily="18" charset="2"/>
                <a:ea typeface="ＭＳ 明朝" panose="02020609040205080304" pitchFamily="17" charset="-128"/>
              </a:rPr>
              <a:t>f</a:t>
            </a:r>
            <a:r>
              <a:rPr lang="en-US" altLang="ja-JP">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90°</a:t>
            </a:r>
            <a:endParaRPr lang="en-US" altLang="ja-JP" dirty="0">
              <a:solidFill>
                <a:srgbClr val="000000"/>
              </a:solidFill>
            </a:endParaRPr>
          </a:p>
        </p:txBody>
      </p:sp>
      <p:sp>
        <p:nvSpPr>
          <p:cNvPr id="2" name="正方形/長方形 1">
            <a:extLst>
              <a:ext uri="{FF2B5EF4-FFF2-40B4-BE49-F238E27FC236}">
                <a16:creationId xmlns:a16="http://schemas.microsoft.com/office/drawing/2014/main" id="{D91C670A-170F-4331-9BFB-9E4A34AE54A0}"/>
              </a:ext>
            </a:extLst>
          </p:cNvPr>
          <p:cNvSpPr/>
          <p:nvPr/>
        </p:nvSpPr>
        <p:spPr>
          <a:xfrm>
            <a:off x="0" y="71123"/>
            <a:ext cx="4915346" cy="523220"/>
          </a:xfrm>
          <a:prstGeom prst="rect">
            <a:avLst/>
          </a:prstGeom>
          <a:solidFill>
            <a:srgbClr val="FFFFCC"/>
          </a:solidFill>
        </p:spPr>
        <p:txBody>
          <a:bodyPr wrap="square">
            <a:spAutoFit/>
          </a:bodyPr>
          <a:lstStyle/>
          <a:p>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50cm,</a:t>
            </a:r>
            <a:r>
              <a:rPr lang="en-US" altLang="ja-JP" i="1" dirty="0">
                <a:solidFill>
                  <a:srgbClr val="000000"/>
                </a:solidFill>
                <a:latin typeface="Bookman Old Style" panose="02050604050505020204" pitchFamily="18" charset="0"/>
                <a:ea typeface="ＭＳ 明朝" panose="02020609040205080304" pitchFamily="17" charset="-128"/>
              </a:rPr>
              <a:t>W</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2.5kgw,</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40cm</a:t>
            </a:r>
            <a:endParaRPr lang="ja-JP" altLang="en-US" dirty="0"/>
          </a:p>
        </p:txBody>
      </p:sp>
      <p:sp>
        <p:nvSpPr>
          <p:cNvPr id="59" name="Rectangle 22">
            <a:extLst>
              <a:ext uri="{FF2B5EF4-FFF2-40B4-BE49-F238E27FC236}">
                <a16:creationId xmlns:a16="http://schemas.microsoft.com/office/drawing/2014/main" id="{1996484E-7DC7-4155-8CD0-3E861DCC88F4}"/>
              </a:ext>
            </a:extLst>
          </p:cNvPr>
          <p:cNvSpPr>
            <a:spLocks noChangeArrowheads="1"/>
          </p:cNvSpPr>
          <p:nvPr/>
        </p:nvSpPr>
        <p:spPr bwMode="auto">
          <a:xfrm>
            <a:off x="2965590" y="2636384"/>
            <a:ext cx="19377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W</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61" name="Rectangle 35">
            <a:extLst>
              <a:ext uri="{FF2B5EF4-FFF2-40B4-BE49-F238E27FC236}">
                <a16:creationId xmlns:a16="http://schemas.microsoft.com/office/drawing/2014/main" id="{17C2AF40-4109-43BF-BC8D-73B31B422B0A}"/>
              </a:ext>
            </a:extLst>
          </p:cNvPr>
          <p:cNvSpPr>
            <a:spLocks noChangeArrowheads="1"/>
          </p:cNvSpPr>
          <p:nvPr/>
        </p:nvSpPr>
        <p:spPr bwMode="auto">
          <a:xfrm>
            <a:off x="-19080" y="1041914"/>
            <a:ext cx="6037729" cy="104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まず、トルクの釣合いの式を使って</a:t>
            </a:r>
            <a:endParaRPr kumimoji="0" lang="en-US" altLang="ja-JP" dirty="0">
              <a:solidFill>
                <a:srgbClr val="000000"/>
              </a:solidFill>
              <a:latin typeface="ＭＳ 明朝" panose="02020609040205080304" pitchFamily="17" charset="-128"/>
              <a:ea typeface="ＭＳ 明朝" panose="02020609040205080304" pitchFamily="17" charset="-128"/>
            </a:endParaRPr>
          </a:p>
          <a:p>
            <a:pPr eaLnBrk="1" hangingPunct="1"/>
            <a:r>
              <a:rPr kumimoji="0" lang="en-US" altLang="ja-JP" i="1" dirty="0">
                <a:solidFill>
                  <a:srgbClr val="000000"/>
                </a:solidFill>
                <a:latin typeface="Bookman Old Style" panose="02050604050505020204" pitchFamily="18" charset="0"/>
                <a:ea typeface="ＭＳ 明朝" panose="02020609040205080304" pitchFamily="17" charset="-128"/>
              </a:rPr>
              <a:t>T</a:t>
            </a:r>
            <a:r>
              <a:rPr kumimoji="0" lang="ja-JP" altLang="en-US" dirty="0">
                <a:solidFill>
                  <a:srgbClr val="000000"/>
                </a:solidFill>
                <a:latin typeface="ＭＳ 明朝" panose="02020609040205080304" pitchFamily="17" charset="-128"/>
                <a:ea typeface="ＭＳ 明朝" panose="02020609040205080304" pitchFamily="17" charset="-128"/>
              </a:rPr>
              <a:t>を求める。</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62" name="Rectangle 42">
            <a:extLst>
              <a:ext uri="{FF2B5EF4-FFF2-40B4-BE49-F238E27FC236}">
                <a16:creationId xmlns:a16="http://schemas.microsoft.com/office/drawing/2014/main" id="{24D92BC2-6E2A-4AA2-A153-5767B356E9D1}"/>
              </a:ext>
            </a:extLst>
          </p:cNvPr>
          <p:cNvSpPr>
            <a:spLocks noChangeArrowheads="1"/>
          </p:cNvSpPr>
          <p:nvPr/>
        </p:nvSpPr>
        <p:spPr bwMode="auto">
          <a:xfrm>
            <a:off x="2951613" y="2648642"/>
            <a:ext cx="129191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63" name="Rectangle 35">
            <a:extLst>
              <a:ext uri="{FF2B5EF4-FFF2-40B4-BE49-F238E27FC236}">
                <a16:creationId xmlns:a16="http://schemas.microsoft.com/office/drawing/2014/main" id="{200AF1BE-6CC3-497E-A730-E2076837BA7B}"/>
              </a:ext>
            </a:extLst>
          </p:cNvPr>
          <p:cNvSpPr>
            <a:spLocks noChangeArrowheads="1"/>
          </p:cNvSpPr>
          <p:nvPr/>
        </p:nvSpPr>
        <p:spPr bwMode="auto">
          <a:xfrm>
            <a:off x="1930744" y="1526008"/>
            <a:ext cx="39668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棒の上端を支点とする。</a:t>
            </a:r>
          </a:p>
        </p:txBody>
      </p:sp>
      <p:sp>
        <p:nvSpPr>
          <p:cNvPr id="64" name="Rectangle 19">
            <a:extLst>
              <a:ext uri="{FF2B5EF4-FFF2-40B4-BE49-F238E27FC236}">
                <a16:creationId xmlns:a16="http://schemas.microsoft.com/office/drawing/2014/main" id="{034C6E66-9DD6-4AD2-88E3-DADE2D89C6C1}"/>
              </a:ext>
            </a:extLst>
          </p:cNvPr>
          <p:cNvSpPr>
            <a:spLocks noChangeArrowheads="1"/>
          </p:cNvSpPr>
          <p:nvPr/>
        </p:nvSpPr>
        <p:spPr bwMode="auto">
          <a:xfrm>
            <a:off x="-8374" y="3121953"/>
            <a:ext cx="2979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b="1" i="1" dirty="0">
                <a:solidFill>
                  <a:srgbClr val="000000"/>
                </a:solidFill>
                <a:latin typeface="Bookman Old Style" panose="02050604050505020204" pitchFamily="18" charset="0"/>
                <a:ea typeface="ＭＳ 明朝" panose="02020609040205080304" pitchFamily="17" charset="-128"/>
              </a:rPr>
              <a:t>W</a:t>
            </a:r>
            <a:r>
              <a:rPr kumimoji="0" lang="ja-JP" altLang="en-US" dirty="0">
                <a:solidFill>
                  <a:srgbClr val="000000"/>
                </a:solidFill>
                <a:latin typeface="ＭＳ 明朝" panose="02020609040205080304" pitchFamily="17" charset="-128"/>
                <a:ea typeface="ＭＳ 明朝" panose="02020609040205080304" pitchFamily="17" charset="-128"/>
              </a:rPr>
              <a:t>によるトルク</a:t>
            </a:r>
            <a:r>
              <a:rPr lang="en-US" altLang="ja-JP" dirty="0">
                <a:solidFill>
                  <a:srgbClr val="000000"/>
                </a:solidFill>
                <a:latin typeface="Symbol" pitchFamily="18" charset="2"/>
              </a:rPr>
              <a:t>=</a:t>
            </a:r>
            <a:endParaRPr lang="ja-JP" altLang="en-US" dirty="0"/>
          </a:p>
        </p:txBody>
      </p:sp>
      <p:sp>
        <p:nvSpPr>
          <p:cNvPr id="70" name="Rectangle 19">
            <a:extLst>
              <a:ext uri="{FF2B5EF4-FFF2-40B4-BE49-F238E27FC236}">
                <a16:creationId xmlns:a16="http://schemas.microsoft.com/office/drawing/2014/main" id="{D13B8EE6-9F39-4312-AFAD-964F36CA73C8}"/>
              </a:ext>
            </a:extLst>
          </p:cNvPr>
          <p:cNvSpPr>
            <a:spLocks noChangeArrowheads="1"/>
          </p:cNvSpPr>
          <p:nvPr/>
        </p:nvSpPr>
        <p:spPr bwMode="auto">
          <a:xfrm>
            <a:off x="0" y="2619389"/>
            <a:ext cx="3563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b="1" i="1" dirty="0">
                <a:solidFill>
                  <a:srgbClr val="000000"/>
                </a:solidFill>
                <a:latin typeface="Bookman Old Style" panose="02050604050505020204" pitchFamily="18" charset="0"/>
                <a:ea typeface="ＭＳ 明朝" panose="02020609040205080304" pitchFamily="17" charset="-128"/>
              </a:rPr>
              <a:t>W</a:t>
            </a:r>
            <a:r>
              <a:rPr kumimoji="0" lang="ja-JP" altLang="en-US" dirty="0">
                <a:solidFill>
                  <a:srgbClr val="000000"/>
                </a:solidFill>
                <a:latin typeface="ＭＳ 明朝" panose="02020609040205080304" pitchFamily="17" charset="-128"/>
                <a:ea typeface="ＭＳ 明朝" panose="02020609040205080304" pitchFamily="17" charset="-128"/>
              </a:rPr>
              <a:t>の</a:t>
            </a:r>
            <a:r>
              <a:rPr kumimoji="0" lang="ja-JP" altLang="en-US">
                <a:solidFill>
                  <a:srgbClr val="000000"/>
                </a:solidFill>
                <a:latin typeface="ＭＳ 明朝" panose="02020609040205080304" pitchFamily="17" charset="-128"/>
                <a:ea typeface="ＭＳ 明朝" panose="02020609040205080304" pitchFamily="17" charset="-128"/>
              </a:rPr>
              <a:t>垂直成分</a:t>
            </a:r>
            <a:r>
              <a:rPr lang="en-US" altLang="ja-JP" i="1">
                <a:solidFill>
                  <a:srgbClr val="000000"/>
                </a:solidFill>
                <a:latin typeface="Bookman Old Style" pitchFamily="18" charset="0"/>
              </a:rPr>
              <a:t>W</a:t>
            </a:r>
            <a:r>
              <a:rPr lang="ja-JP" altLang="en-US" baseline="-25000">
                <a:solidFill>
                  <a:srgbClr val="000000"/>
                </a:solidFill>
                <a:latin typeface="Bookman Old Style" pitchFamily="18" charset="0"/>
              </a:rPr>
              <a:t>⊥</a:t>
            </a:r>
            <a:r>
              <a:rPr lang="en-US" altLang="ja-JP">
                <a:solidFill>
                  <a:srgbClr val="000000"/>
                </a:solidFill>
                <a:latin typeface="Symbol" pitchFamily="18" charset="2"/>
              </a:rPr>
              <a:t>=</a:t>
            </a:r>
            <a:endParaRPr lang="en-US" altLang="ja-JP" baseline="-25000" dirty="0">
              <a:solidFill>
                <a:srgbClr val="000000"/>
              </a:solidFill>
              <a:latin typeface="ＭＳ 明朝" panose="02020609040205080304" pitchFamily="17" charset="-128"/>
              <a:ea typeface="ＭＳ 明朝" panose="02020609040205080304" pitchFamily="17" charset="-128"/>
            </a:endParaRPr>
          </a:p>
        </p:txBody>
      </p:sp>
      <p:sp>
        <p:nvSpPr>
          <p:cNvPr id="73" name="Rectangle 43">
            <a:extLst>
              <a:ext uri="{FF2B5EF4-FFF2-40B4-BE49-F238E27FC236}">
                <a16:creationId xmlns:a16="http://schemas.microsoft.com/office/drawing/2014/main" id="{8DFC8649-40A4-4AE8-A1D0-DC613D30D01E}"/>
              </a:ext>
            </a:extLst>
          </p:cNvPr>
          <p:cNvSpPr>
            <a:spLocks noChangeArrowheads="1"/>
          </p:cNvSpPr>
          <p:nvPr/>
        </p:nvSpPr>
        <p:spPr bwMode="auto">
          <a:xfrm>
            <a:off x="4365539" y="3144915"/>
            <a:ext cx="1013012"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4" name="Rectangle 19">
            <a:extLst>
              <a:ext uri="{FF2B5EF4-FFF2-40B4-BE49-F238E27FC236}">
                <a16:creationId xmlns:a16="http://schemas.microsoft.com/office/drawing/2014/main" id="{2AFD64E5-CF09-4E1B-B496-C4DE09321E54}"/>
              </a:ext>
            </a:extLst>
          </p:cNvPr>
          <p:cNvSpPr>
            <a:spLocks noChangeArrowheads="1"/>
          </p:cNvSpPr>
          <p:nvPr/>
        </p:nvSpPr>
        <p:spPr bwMode="auto">
          <a:xfrm>
            <a:off x="4396915" y="3119981"/>
            <a:ext cx="173467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時計</a:t>
            </a:r>
          </a:p>
        </p:txBody>
      </p:sp>
      <p:sp>
        <p:nvSpPr>
          <p:cNvPr id="77" name="正方形/長方形 76">
            <a:extLst>
              <a:ext uri="{FF2B5EF4-FFF2-40B4-BE49-F238E27FC236}">
                <a16:creationId xmlns:a16="http://schemas.microsoft.com/office/drawing/2014/main" id="{C3305758-F4DF-4D6D-9149-D1F33BB64517}"/>
              </a:ext>
            </a:extLst>
          </p:cNvPr>
          <p:cNvSpPr/>
          <p:nvPr/>
        </p:nvSpPr>
        <p:spPr>
          <a:xfrm>
            <a:off x="5397604" y="3149072"/>
            <a:ext cx="902811" cy="523220"/>
          </a:xfrm>
          <a:prstGeom prst="rect">
            <a:avLst/>
          </a:prstGeom>
        </p:spPr>
        <p:txBody>
          <a:bodyPr wrap="none">
            <a:spAutoFit/>
          </a:bodyPr>
          <a:lstStyle/>
          <a:p>
            <a:pPr lvl="0"/>
            <a:r>
              <a:rPr kumimoji="0" lang="ja-JP" altLang="en-US" dirty="0">
                <a:solidFill>
                  <a:srgbClr val="000000"/>
                </a:solidFill>
                <a:latin typeface="ＭＳ 明朝" panose="02020609040205080304" pitchFamily="17" charset="-128"/>
                <a:ea typeface="ＭＳ 明朝" panose="02020609040205080304" pitchFamily="17" charset="-128"/>
              </a:rPr>
              <a:t>回り</a:t>
            </a:r>
          </a:p>
        </p:txBody>
      </p:sp>
      <p:sp>
        <p:nvSpPr>
          <p:cNvPr id="80" name="Rectangle 35">
            <a:extLst>
              <a:ext uri="{FF2B5EF4-FFF2-40B4-BE49-F238E27FC236}">
                <a16:creationId xmlns:a16="http://schemas.microsoft.com/office/drawing/2014/main" id="{0398330B-44C8-4692-8CD5-86217FEE530D}"/>
              </a:ext>
            </a:extLst>
          </p:cNvPr>
          <p:cNvSpPr>
            <a:spLocks noChangeArrowheads="1"/>
          </p:cNvSpPr>
          <p:nvPr/>
        </p:nvSpPr>
        <p:spPr bwMode="auto">
          <a:xfrm>
            <a:off x="-19080" y="2104231"/>
            <a:ext cx="60108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は支点に働くのでトルクは</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81" name="正方形/長方形 80">
            <a:extLst>
              <a:ext uri="{FF2B5EF4-FFF2-40B4-BE49-F238E27FC236}">
                <a16:creationId xmlns:a16="http://schemas.microsoft.com/office/drawing/2014/main" id="{503D96AA-2295-453F-B17C-16390FBCD7B1}"/>
              </a:ext>
            </a:extLst>
          </p:cNvPr>
          <p:cNvSpPr/>
          <p:nvPr/>
        </p:nvSpPr>
        <p:spPr>
          <a:xfrm>
            <a:off x="4921122" y="2110723"/>
            <a:ext cx="364202" cy="523220"/>
          </a:xfrm>
          <a:prstGeom prst="rect">
            <a:avLst/>
          </a:prstGeom>
        </p:spPr>
        <p:txBody>
          <a:bodyPr wrap="none">
            <a:spAutoFit/>
          </a:bodyPr>
          <a:lstStyle/>
          <a:p>
            <a:pPr lvl="0"/>
            <a:r>
              <a:rPr kumimoji="0" lang="en-US" altLang="ja-JP" dirty="0">
                <a:solidFill>
                  <a:srgbClr val="000000"/>
                </a:solidFill>
                <a:ea typeface="ＭＳ 明朝" panose="02020609040205080304" pitchFamily="17" charset="-128"/>
                <a:cs typeface="Times New Roman" panose="02020603050405020304" pitchFamily="18" charset="0"/>
              </a:rPr>
              <a:t>0</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82" name="Rectangle 42">
            <a:extLst>
              <a:ext uri="{FF2B5EF4-FFF2-40B4-BE49-F238E27FC236}">
                <a16:creationId xmlns:a16="http://schemas.microsoft.com/office/drawing/2014/main" id="{952FABE9-6D5D-4164-8436-E812D937625C}"/>
              </a:ext>
            </a:extLst>
          </p:cNvPr>
          <p:cNvSpPr>
            <a:spLocks noChangeArrowheads="1"/>
          </p:cNvSpPr>
          <p:nvPr/>
        </p:nvSpPr>
        <p:spPr bwMode="auto">
          <a:xfrm>
            <a:off x="4754626" y="2120945"/>
            <a:ext cx="96818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83" name="Rectangle 22">
            <a:extLst>
              <a:ext uri="{FF2B5EF4-FFF2-40B4-BE49-F238E27FC236}">
                <a16:creationId xmlns:a16="http://schemas.microsoft.com/office/drawing/2014/main" id="{3BF400C0-6986-4980-8F47-26FBC59EE7B8}"/>
              </a:ext>
            </a:extLst>
          </p:cNvPr>
          <p:cNvSpPr>
            <a:spLocks noChangeArrowheads="1"/>
          </p:cNvSpPr>
          <p:nvPr/>
        </p:nvSpPr>
        <p:spPr bwMode="auto">
          <a:xfrm>
            <a:off x="2832565" y="3142030"/>
            <a:ext cx="14313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anose="02050604050505020204" pitchFamily="18" charset="0"/>
                <a:ea typeface="ＭＳ 明朝" panose="02020609040205080304" pitchFamily="17" charset="-128"/>
              </a:rPr>
              <a:t>l</a:t>
            </a:r>
            <a:r>
              <a:rPr lang="en-US" altLang="ja-JP" i="1" dirty="0" err="1">
                <a:solidFill>
                  <a:srgbClr val="000000"/>
                </a:solidFill>
                <a:latin typeface="Bookman Old Style" pitchFamily="18" charset="0"/>
              </a:rPr>
              <a:t>W</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84" name="Rectangle 42">
            <a:extLst>
              <a:ext uri="{FF2B5EF4-FFF2-40B4-BE49-F238E27FC236}">
                <a16:creationId xmlns:a16="http://schemas.microsoft.com/office/drawing/2014/main" id="{3649DE78-DE9E-48AF-9DA8-482767C30D0E}"/>
              </a:ext>
            </a:extLst>
          </p:cNvPr>
          <p:cNvSpPr>
            <a:spLocks noChangeArrowheads="1"/>
          </p:cNvSpPr>
          <p:nvPr/>
        </p:nvSpPr>
        <p:spPr bwMode="auto">
          <a:xfrm>
            <a:off x="2818589" y="3154288"/>
            <a:ext cx="129191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7" name="Rectangle 19">
            <a:extLst>
              <a:ext uri="{FF2B5EF4-FFF2-40B4-BE49-F238E27FC236}">
                <a16:creationId xmlns:a16="http://schemas.microsoft.com/office/drawing/2014/main" id="{171FC132-2F07-4C70-8156-4CE4D89BEB36}"/>
              </a:ext>
            </a:extLst>
          </p:cNvPr>
          <p:cNvSpPr>
            <a:spLocks noChangeArrowheads="1"/>
          </p:cNvSpPr>
          <p:nvPr/>
        </p:nvSpPr>
        <p:spPr bwMode="auto">
          <a:xfrm>
            <a:off x="-28421" y="3732611"/>
            <a:ext cx="2979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b="1" i="1" dirty="0">
                <a:solidFill>
                  <a:srgbClr val="000000"/>
                </a:solidFill>
                <a:latin typeface="Bookman Old Style" panose="02050604050505020204" pitchFamily="18" charset="0"/>
                <a:ea typeface="ＭＳ 明朝" panose="02020609040205080304" pitchFamily="17" charset="-128"/>
              </a:rPr>
              <a:t>T</a:t>
            </a:r>
            <a:r>
              <a:rPr kumimoji="0" lang="ja-JP" altLang="en-US" dirty="0">
                <a:solidFill>
                  <a:srgbClr val="000000"/>
                </a:solidFill>
                <a:latin typeface="ＭＳ 明朝" panose="02020609040205080304" pitchFamily="17" charset="-128"/>
                <a:ea typeface="ＭＳ 明朝" panose="02020609040205080304" pitchFamily="17" charset="-128"/>
              </a:rPr>
              <a:t>によるトルク</a:t>
            </a:r>
            <a:r>
              <a:rPr lang="en-US" altLang="ja-JP" dirty="0">
                <a:solidFill>
                  <a:srgbClr val="000000"/>
                </a:solidFill>
                <a:latin typeface="Symbol" pitchFamily="18" charset="2"/>
              </a:rPr>
              <a:t>=</a:t>
            </a:r>
            <a:endParaRPr lang="ja-JP" altLang="en-US" dirty="0"/>
          </a:p>
        </p:txBody>
      </p:sp>
      <p:sp>
        <p:nvSpPr>
          <p:cNvPr id="108" name="Rectangle 43">
            <a:extLst>
              <a:ext uri="{FF2B5EF4-FFF2-40B4-BE49-F238E27FC236}">
                <a16:creationId xmlns:a16="http://schemas.microsoft.com/office/drawing/2014/main" id="{86A44EE5-E589-454F-922E-4788786ECC83}"/>
              </a:ext>
            </a:extLst>
          </p:cNvPr>
          <p:cNvSpPr>
            <a:spLocks noChangeArrowheads="1"/>
          </p:cNvSpPr>
          <p:nvPr/>
        </p:nvSpPr>
        <p:spPr bwMode="auto">
          <a:xfrm>
            <a:off x="4345491" y="3755573"/>
            <a:ext cx="1405921"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9" name="Rectangle 19">
            <a:extLst>
              <a:ext uri="{FF2B5EF4-FFF2-40B4-BE49-F238E27FC236}">
                <a16:creationId xmlns:a16="http://schemas.microsoft.com/office/drawing/2014/main" id="{0059A434-034E-452D-BA68-DCF25B9C89BA}"/>
              </a:ext>
            </a:extLst>
          </p:cNvPr>
          <p:cNvSpPr>
            <a:spLocks noChangeArrowheads="1"/>
          </p:cNvSpPr>
          <p:nvPr/>
        </p:nvSpPr>
        <p:spPr bwMode="auto">
          <a:xfrm>
            <a:off x="4376868" y="3730639"/>
            <a:ext cx="173467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反時計</a:t>
            </a:r>
          </a:p>
        </p:txBody>
      </p:sp>
      <p:sp>
        <p:nvSpPr>
          <p:cNvPr id="110" name="正方形/長方形 109">
            <a:extLst>
              <a:ext uri="{FF2B5EF4-FFF2-40B4-BE49-F238E27FC236}">
                <a16:creationId xmlns:a16="http://schemas.microsoft.com/office/drawing/2014/main" id="{8A8A93CA-85F3-4866-B436-B6D04373820F}"/>
              </a:ext>
            </a:extLst>
          </p:cNvPr>
          <p:cNvSpPr/>
          <p:nvPr/>
        </p:nvSpPr>
        <p:spPr>
          <a:xfrm>
            <a:off x="5680180" y="3759151"/>
            <a:ext cx="902811" cy="523220"/>
          </a:xfrm>
          <a:prstGeom prst="rect">
            <a:avLst/>
          </a:prstGeom>
        </p:spPr>
        <p:txBody>
          <a:bodyPr wrap="none">
            <a:spAutoFit/>
          </a:bodyPr>
          <a:lstStyle/>
          <a:p>
            <a:pPr lvl="0"/>
            <a:r>
              <a:rPr kumimoji="0" lang="ja-JP" altLang="en-US" dirty="0">
                <a:solidFill>
                  <a:srgbClr val="000000"/>
                </a:solidFill>
                <a:latin typeface="ＭＳ 明朝" panose="02020609040205080304" pitchFamily="17" charset="-128"/>
                <a:ea typeface="ＭＳ 明朝" panose="02020609040205080304" pitchFamily="17" charset="-128"/>
              </a:rPr>
              <a:t>回り</a:t>
            </a:r>
          </a:p>
        </p:txBody>
      </p:sp>
      <p:sp>
        <p:nvSpPr>
          <p:cNvPr id="111" name="Rectangle 22">
            <a:extLst>
              <a:ext uri="{FF2B5EF4-FFF2-40B4-BE49-F238E27FC236}">
                <a16:creationId xmlns:a16="http://schemas.microsoft.com/office/drawing/2014/main" id="{07D4F55E-DE9E-4466-9153-A3056315328F}"/>
              </a:ext>
            </a:extLst>
          </p:cNvPr>
          <p:cNvSpPr>
            <a:spLocks noChangeArrowheads="1"/>
          </p:cNvSpPr>
          <p:nvPr/>
        </p:nvSpPr>
        <p:spPr bwMode="auto">
          <a:xfrm>
            <a:off x="3028074" y="3759151"/>
            <a:ext cx="7475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anose="02050604050505020204" pitchFamily="18" charset="0"/>
                <a:ea typeface="ＭＳ 明朝" panose="02020609040205080304" pitchFamily="17" charset="-128"/>
              </a:rPr>
              <a:t>a</a:t>
            </a:r>
            <a:r>
              <a:rPr lang="en-US" altLang="ja-JP" i="1" dirty="0" err="1">
                <a:solidFill>
                  <a:srgbClr val="000000"/>
                </a:solidFill>
                <a:latin typeface="Bookman Old Style" pitchFamily="18" charset="0"/>
              </a:rPr>
              <a:t>T</a:t>
            </a:r>
            <a:endParaRPr lang="en-US" altLang="ja-JP" i="1" dirty="0">
              <a:solidFill>
                <a:srgbClr val="000000"/>
              </a:solidFill>
              <a:latin typeface="Bookman Old Style" pitchFamily="18" charset="0"/>
            </a:endParaRPr>
          </a:p>
        </p:txBody>
      </p:sp>
      <p:sp>
        <p:nvSpPr>
          <p:cNvPr id="112" name="Rectangle 42">
            <a:extLst>
              <a:ext uri="{FF2B5EF4-FFF2-40B4-BE49-F238E27FC236}">
                <a16:creationId xmlns:a16="http://schemas.microsoft.com/office/drawing/2014/main" id="{BAF747F3-EA1F-4894-97BE-CA6C8E169538}"/>
              </a:ext>
            </a:extLst>
          </p:cNvPr>
          <p:cNvSpPr>
            <a:spLocks noChangeArrowheads="1"/>
          </p:cNvSpPr>
          <p:nvPr/>
        </p:nvSpPr>
        <p:spPr bwMode="auto">
          <a:xfrm>
            <a:off x="2798542" y="3764946"/>
            <a:ext cx="1291913"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13" name="Rectangle 19">
            <a:extLst>
              <a:ext uri="{FF2B5EF4-FFF2-40B4-BE49-F238E27FC236}">
                <a16:creationId xmlns:a16="http://schemas.microsoft.com/office/drawing/2014/main" id="{E530ADD4-F11B-4130-A1A7-895F38940304}"/>
              </a:ext>
            </a:extLst>
          </p:cNvPr>
          <p:cNvSpPr>
            <a:spLocks noChangeArrowheads="1"/>
          </p:cNvSpPr>
          <p:nvPr/>
        </p:nvSpPr>
        <p:spPr bwMode="auto">
          <a:xfrm>
            <a:off x="-8374" y="4468348"/>
            <a:ext cx="30659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トルクの釣合い</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14" name="正方形/長方形 113">
            <a:extLst>
              <a:ext uri="{FF2B5EF4-FFF2-40B4-BE49-F238E27FC236}">
                <a16:creationId xmlns:a16="http://schemas.microsoft.com/office/drawing/2014/main" id="{85862A05-C9E7-4690-87A5-E612159437B1}"/>
              </a:ext>
            </a:extLst>
          </p:cNvPr>
          <p:cNvSpPr/>
          <p:nvPr/>
        </p:nvSpPr>
        <p:spPr>
          <a:xfrm>
            <a:off x="4278577" y="4486337"/>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15" name="Rectangle 19">
            <a:extLst>
              <a:ext uri="{FF2B5EF4-FFF2-40B4-BE49-F238E27FC236}">
                <a16:creationId xmlns:a16="http://schemas.microsoft.com/office/drawing/2014/main" id="{B7A67031-986B-476B-A9E3-800D0558FEF9}"/>
              </a:ext>
            </a:extLst>
          </p:cNvPr>
          <p:cNvSpPr>
            <a:spLocks noChangeArrowheads="1"/>
          </p:cNvSpPr>
          <p:nvPr/>
        </p:nvSpPr>
        <p:spPr bwMode="auto">
          <a:xfrm>
            <a:off x="12289" y="5161539"/>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16" name="正方形/長方形 115">
            <a:extLst>
              <a:ext uri="{FF2B5EF4-FFF2-40B4-BE49-F238E27FC236}">
                <a16:creationId xmlns:a16="http://schemas.microsoft.com/office/drawing/2014/main" id="{A4551387-CC0B-4F5C-90A8-CC6BA26F440E}"/>
              </a:ext>
            </a:extLst>
          </p:cNvPr>
          <p:cNvSpPr/>
          <p:nvPr/>
        </p:nvSpPr>
        <p:spPr>
          <a:xfrm>
            <a:off x="537595" y="5191284"/>
            <a:ext cx="407484" cy="523220"/>
          </a:xfrm>
          <a:prstGeom prst="rect">
            <a:avLst/>
          </a:prstGeom>
        </p:spPr>
        <p:txBody>
          <a:bodyPr wrap="none">
            <a:spAutoFit/>
          </a:bodyPr>
          <a:lstStyle/>
          <a:p>
            <a:r>
              <a:rPr lang="en-US" altLang="ja-JP" i="1" dirty="0">
                <a:solidFill>
                  <a:srgbClr val="000000"/>
                </a:solidFill>
                <a:latin typeface="Bookman Old Style" pitchFamily="18" charset="0"/>
              </a:rPr>
              <a:t>T</a:t>
            </a:r>
            <a:endParaRPr lang="ja-JP" altLang="en-US" dirty="0"/>
          </a:p>
        </p:txBody>
      </p:sp>
      <p:sp>
        <p:nvSpPr>
          <p:cNvPr id="117" name="正方形/長方形 116">
            <a:extLst>
              <a:ext uri="{FF2B5EF4-FFF2-40B4-BE49-F238E27FC236}">
                <a16:creationId xmlns:a16="http://schemas.microsoft.com/office/drawing/2014/main" id="{0F724486-0E0C-4B09-9BAC-BAAA418080D8}"/>
              </a:ext>
            </a:extLst>
          </p:cNvPr>
          <p:cNvSpPr/>
          <p:nvPr/>
        </p:nvSpPr>
        <p:spPr>
          <a:xfrm>
            <a:off x="2527759" y="5191285"/>
            <a:ext cx="399468" cy="523220"/>
          </a:xfrm>
          <a:prstGeom prst="rect">
            <a:avLst/>
          </a:prstGeom>
        </p:spPr>
        <p:txBody>
          <a:bodyPr wrap="none">
            <a:spAutoFit/>
          </a:bodyPr>
          <a:lstStyle/>
          <a:p>
            <a:r>
              <a:rPr lang="en-US" altLang="ja-JP" i="1" dirty="0">
                <a:solidFill>
                  <a:srgbClr val="000000"/>
                </a:solidFill>
                <a:latin typeface="Bookman Old Style" pitchFamily="18" charset="0"/>
              </a:rPr>
              <a:t>/</a:t>
            </a:r>
            <a:endParaRPr lang="ja-JP" altLang="en-US" dirty="0"/>
          </a:p>
        </p:txBody>
      </p:sp>
      <p:sp>
        <p:nvSpPr>
          <p:cNvPr id="118" name="正方形/長方形 117">
            <a:extLst>
              <a:ext uri="{FF2B5EF4-FFF2-40B4-BE49-F238E27FC236}">
                <a16:creationId xmlns:a16="http://schemas.microsoft.com/office/drawing/2014/main" id="{4630570F-7AFD-488E-AE2A-114291AD0606}"/>
              </a:ext>
            </a:extLst>
          </p:cNvPr>
          <p:cNvSpPr/>
          <p:nvPr/>
        </p:nvSpPr>
        <p:spPr>
          <a:xfrm>
            <a:off x="897041" y="5178115"/>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19" name="正方形/長方形 118">
            <a:extLst>
              <a:ext uri="{FF2B5EF4-FFF2-40B4-BE49-F238E27FC236}">
                <a16:creationId xmlns:a16="http://schemas.microsoft.com/office/drawing/2014/main" id="{196C1328-AAAF-49FD-A6EB-2EBC278C4E45}"/>
              </a:ext>
            </a:extLst>
          </p:cNvPr>
          <p:cNvSpPr/>
          <p:nvPr/>
        </p:nvSpPr>
        <p:spPr>
          <a:xfrm>
            <a:off x="1371312" y="5191286"/>
            <a:ext cx="1295547" cy="523220"/>
          </a:xfrm>
          <a:prstGeom prst="rect">
            <a:avLst/>
          </a:prstGeom>
        </p:spPr>
        <p:txBody>
          <a:bodyPr wrap="none">
            <a:spAutoFit/>
          </a:bodyPr>
          <a:lstStyle/>
          <a:p>
            <a:r>
              <a:rPr kumimoji="0" lang="en-US" altLang="ja-JP" i="1" dirty="0" err="1">
                <a:solidFill>
                  <a:srgbClr val="000000"/>
                </a:solidFill>
                <a:latin typeface="Bookman Old Style" panose="02050604050505020204" pitchFamily="18" charset="0"/>
                <a:ea typeface="ＭＳ 明朝" panose="02020609040205080304" pitchFamily="17" charset="-128"/>
              </a:rPr>
              <a:t>l</a:t>
            </a:r>
            <a:r>
              <a:rPr lang="en-US" altLang="ja-JP" i="1" dirty="0" err="1">
                <a:solidFill>
                  <a:srgbClr val="000000"/>
                </a:solidFill>
                <a:latin typeface="Bookman Old Style" pitchFamily="18" charset="0"/>
              </a:rPr>
              <a:t>W</a:t>
            </a:r>
            <a:r>
              <a:rPr lang="en-US" altLang="ja-JP" dirty="0" err="1">
                <a:solidFill>
                  <a:srgbClr val="000000"/>
                </a:solidFill>
              </a:rPr>
              <a:t>cos</a:t>
            </a:r>
            <a:r>
              <a:rPr lang="en-US" altLang="ja-JP" i="1" dirty="0" err="1">
                <a:solidFill>
                  <a:srgbClr val="000000"/>
                </a:solidFill>
                <a:latin typeface="Symbol" pitchFamily="18" charset="2"/>
              </a:rPr>
              <a:t>q</a:t>
            </a:r>
            <a:endParaRPr lang="ja-JP" altLang="en-US" dirty="0"/>
          </a:p>
        </p:txBody>
      </p:sp>
      <p:sp>
        <p:nvSpPr>
          <p:cNvPr id="120" name="正方形/長方形 119">
            <a:extLst>
              <a:ext uri="{FF2B5EF4-FFF2-40B4-BE49-F238E27FC236}">
                <a16:creationId xmlns:a16="http://schemas.microsoft.com/office/drawing/2014/main" id="{6E0ECCB4-9848-42CD-A603-670AAB692E64}"/>
              </a:ext>
            </a:extLst>
          </p:cNvPr>
          <p:cNvSpPr/>
          <p:nvPr/>
        </p:nvSpPr>
        <p:spPr>
          <a:xfrm>
            <a:off x="3253458" y="5180445"/>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21" name="Rectangle 15">
            <a:extLst>
              <a:ext uri="{FF2B5EF4-FFF2-40B4-BE49-F238E27FC236}">
                <a16:creationId xmlns:a16="http://schemas.microsoft.com/office/drawing/2014/main" id="{38787DA3-20E9-4750-A78E-AE81505C789A}"/>
              </a:ext>
            </a:extLst>
          </p:cNvPr>
          <p:cNvSpPr>
            <a:spLocks noChangeArrowheads="1"/>
          </p:cNvSpPr>
          <p:nvPr/>
        </p:nvSpPr>
        <p:spPr bwMode="auto">
          <a:xfrm>
            <a:off x="3724391" y="5205182"/>
            <a:ext cx="50113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ea typeface="ＭＳ 明朝" panose="02020609040205080304" pitchFamily="17" charset="-128"/>
              </a:rPr>
              <a:t>50cm</a:t>
            </a:r>
            <a:r>
              <a:rPr lang="en-US" altLang="ja-JP" dirty="0">
                <a:solidFill>
                  <a:srgbClr val="000000"/>
                </a:solidFill>
              </a:rPr>
              <a:t>×</a:t>
            </a:r>
            <a:r>
              <a:rPr lang="en-US" altLang="ja-JP" dirty="0">
                <a:solidFill>
                  <a:srgbClr val="000000"/>
                </a:solidFill>
                <a:ea typeface="ＭＳ 明朝" panose="02020609040205080304" pitchFamily="17" charset="-128"/>
              </a:rPr>
              <a:t>2.5</a:t>
            </a:r>
            <a:r>
              <a:rPr lang="en-US" altLang="ja-JP" dirty="0">
                <a:solidFill>
                  <a:srgbClr val="000000"/>
                </a:solidFill>
              </a:rPr>
              <a:t>kgw×</a:t>
            </a:r>
            <a:r>
              <a:rPr lang="en-US" altLang="ja-JP" dirty="0">
                <a:solidFill>
                  <a:srgbClr val="000000"/>
                </a:solidFill>
                <a:ea typeface="ＭＳ 明朝" panose="02020609040205080304" pitchFamily="17" charset="-128"/>
              </a:rPr>
              <a:t>0.80</a:t>
            </a:r>
            <a:r>
              <a:rPr lang="en-US" altLang="ja-JP" dirty="0">
                <a:solidFill>
                  <a:srgbClr val="000000"/>
                </a:solidFill>
              </a:rPr>
              <a:t>/40cm</a:t>
            </a:r>
          </a:p>
        </p:txBody>
      </p:sp>
      <p:sp>
        <p:nvSpPr>
          <p:cNvPr id="122" name="Rectangle 42">
            <a:extLst>
              <a:ext uri="{FF2B5EF4-FFF2-40B4-BE49-F238E27FC236}">
                <a16:creationId xmlns:a16="http://schemas.microsoft.com/office/drawing/2014/main" id="{08E97505-53FB-4AE9-8968-F6C891B0376E}"/>
              </a:ext>
            </a:extLst>
          </p:cNvPr>
          <p:cNvSpPr>
            <a:spLocks noChangeArrowheads="1"/>
          </p:cNvSpPr>
          <p:nvPr/>
        </p:nvSpPr>
        <p:spPr bwMode="auto">
          <a:xfrm>
            <a:off x="1235972" y="5215327"/>
            <a:ext cx="201616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3" name="Rectangle 42">
            <a:extLst>
              <a:ext uri="{FF2B5EF4-FFF2-40B4-BE49-F238E27FC236}">
                <a16:creationId xmlns:a16="http://schemas.microsoft.com/office/drawing/2014/main" id="{9B86A1A9-5FDC-4048-802E-F24F6F43326B}"/>
              </a:ext>
            </a:extLst>
          </p:cNvPr>
          <p:cNvSpPr>
            <a:spLocks noChangeArrowheads="1"/>
          </p:cNvSpPr>
          <p:nvPr/>
        </p:nvSpPr>
        <p:spPr bwMode="auto">
          <a:xfrm>
            <a:off x="3687569" y="5197150"/>
            <a:ext cx="51723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4" name="Rectangle 42">
            <a:extLst>
              <a:ext uri="{FF2B5EF4-FFF2-40B4-BE49-F238E27FC236}">
                <a16:creationId xmlns:a16="http://schemas.microsoft.com/office/drawing/2014/main" id="{C20DFFF7-8515-47DF-8482-1352C9A04507}"/>
              </a:ext>
            </a:extLst>
          </p:cNvPr>
          <p:cNvSpPr>
            <a:spLocks noChangeArrowheads="1"/>
          </p:cNvSpPr>
          <p:nvPr/>
        </p:nvSpPr>
        <p:spPr bwMode="auto">
          <a:xfrm>
            <a:off x="2681038" y="4509309"/>
            <a:ext cx="310903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25" name="正方形/長方形 124">
            <a:extLst>
              <a:ext uri="{FF2B5EF4-FFF2-40B4-BE49-F238E27FC236}">
                <a16:creationId xmlns:a16="http://schemas.microsoft.com/office/drawing/2014/main" id="{D0B4AD83-D140-4120-9863-FAE691BCDB34}"/>
              </a:ext>
            </a:extLst>
          </p:cNvPr>
          <p:cNvSpPr/>
          <p:nvPr/>
        </p:nvSpPr>
        <p:spPr>
          <a:xfrm>
            <a:off x="2943188" y="4500344"/>
            <a:ext cx="1628788" cy="523220"/>
          </a:xfrm>
          <a:prstGeom prst="rect">
            <a:avLst/>
          </a:prstGeom>
        </p:spPr>
        <p:txBody>
          <a:bodyPr wrap="square">
            <a:spAutoFit/>
          </a:bodyPr>
          <a:lstStyle/>
          <a:p>
            <a:r>
              <a:rPr lang="en-US" altLang="ja-JP" i="1" dirty="0" err="1">
                <a:solidFill>
                  <a:srgbClr val="000000"/>
                </a:solidFill>
                <a:latin typeface="Bookman Old Style" panose="02050604050505020204" pitchFamily="18" charset="0"/>
                <a:ea typeface="ＭＳ 明朝" panose="02020609040205080304" pitchFamily="17" charset="-128"/>
              </a:rPr>
              <a:t>l</a:t>
            </a:r>
            <a:r>
              <a:rPr lang="en-US" altLang="ja-JP" i="1" dirty="0" err="1">
                <a:solidFill>
                  <a:srgbClr val="000000"/>
                </a:solidFill>
                <a:latin typeface="Bookman Old Style" pitchFamily="18" charset="0"/>
              </a:rPr>
              <a:t>W</a:t>
            </a:r>
            <a:r>
              <a:rPr lang="en-US" altLang="ja-JP" dirty="0" err="1">
                <a:solidFill>
                  <a:srgbClr val="000000"/>
                </a:solidFill>
              </a:rPr>
              <a:t>cos</a:t>
            </a:r>
            <a:r>
              <a:rPr lang="en-US" altLang="ja-JP" i="1" dirty="0" err="1">
                <a:solidFill>
                  <a:srgbClr val="000000"/>
                </a:solidFill>
                <a:latin typeface="Symbol" pitchFamily="18" charset="2"/>
              </a:rPr>
              <a:t>q</a:t>
            </a:r>
            <a:endParaRPr lang="ja-JP" altLang="en-US" dirty="0"/>
          </a:p>
        </p:txBody>
      </p:sp>
      <p:sp>
        <p:nvSpPr>
          <p:cNvPr id="126" name="Rectangle 22">
            <a:extLst>
              <a:ext uri="{FF2B5EF4-FFF2-40B4-BE49-F238E27FC236}">
                <a16:creationId xmlns:a16="http://schemas.microsoft.com/office/drawing/2014/main" id="{D191542D-17D2-4B58-8E10-DBD924823A55}"/>
              </a:ext>
            </a:extLst>
          </p:cNvPr>
          <p:cNvSpPr>
            <a:spLocks noChangeArrowheads="1"/>
          </p:cNvSpPr>
          <p:nvPr/>
        </p:nvSpPr>
        <p:spPr bwMode="auto">
          <a:xfrm>
            <a:off x="4695717" y="4490030"/>
            <a:ext cx="9050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aT</a:t>
            </a:r>
            <a:endParaRPr lang="en-US" altLang="ja-JP" i="1" dirty="0">
              <a:solidFill>
                <a:srgbClr val="000000"/>
              </a:solidFill>
              <a:latin typeface="Bookman Old Style" pitchFamily="18" charset="0"/>
            </a:endParaRPr>
          </a:p>
        </p:txBody>
      </p:sp>
      <p:sp>
        <p:nvSpPr>
          <p:cNvPr id="129" name="Rectangle 22">
            <a:extLst>
              <a:ext uri="{FF2B5EF4-FFF2-40B4-BE49-F238E27FC236}">
                <a16:creationId xmlns:a16="http://schemas.microsoft.com/office/drawing/2014/main" id="{878AA137-656F-43E5-8C46-02D4D7843059}"/>
              </a:ext>
            </a:extLst>
          </p:cNvPr>
          <p:cNvSpPr>
            <a:spLocks noChangeArrowheads="1"/>
          </p:cNvSpPr>
          <p:nvPr/>
        </p:nvSpPr>
        <p:spPr bwMode="auto">
          <a:xfrm>
            <a:off x="2718458" y="5186134"/>
            <a:ext cx="7063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a:solidFill>
                  <a:srgbClr val="000000"/>
                </a:solidFill>
                <a:latin typeface="Bookman Old Style" pitchFamily="18" charset="0"/>
              </a:rPr>
              <a:t>a</a:t>
            </a:r>
          </a:p>
        </p:txBody>
      </p:sp>
      <p:sp>
        <p:nvSpPr>
          <p:cNvPr id="58" name="Rectangle 19">
            <a:extLst>
              <a:ext uri="{FF2B5EF4-FFF2-40B4-BE49-F238E27FC236}">
                <a16:creationId xmlns:a16="http://schemas.microsoft.com/office/drawing/2014/main" id="{C4C7A53C-9347-4F4F-86A2-6C0DD4923844}"/>
              </a:ext>
            </a:extLst>
          </p:cNvPr>
          <p:cNvSpPr>
            <a:spLocks noChangeArrowheads="1"/>
          </p:cNvSpPr>
          <p:nvPr/>
        </p:nvSpPr>
        <p:spPr bwMode="auto">
          <a:xfrm>
            <a:off x="274979" y="5892538"/>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60" name="正方形/長方形 59">
            <a:extLst>
              <a:ext uri="{FF2B5EF4-FFF2-40B4-BE49-F238E27FC236}">
                <a16:creationId xmlns:a16="http://schemas.microsoft.com/office/drawing/2014/main" id="{940CE307-49D3-4355-AF33-2C43A235D5BC}"/>
              </a:ext>
            </a:extLst>
          </p:cNvPr>
          <p:cNvSpPr/>
          <p:nvPr/>
        </p:nvSpPr>
        <p:spPr>
          <a:xfrm>
            <a:off x="800285" y="5922283"/>
            <a:ext cx="407484" cy="523220"/>
          </a:xfrm>
          <a:prstGeom prst="rect">
            <a:avLst/>
          </a:prstGeom>
        </p:spPr>
        <p:txBody>
          <a:bodyPr wrap="none">
            <a:spAutoFit/>
          </a:bodyPr>
          <a:lstStyle/>
          <a:p>
            <a:r>
              <a:rPr lang="en-US" altLang="ja-JP" i="1" dirty="0">
                <a:solidFill>
                  <a:srgbClr val="000000"/>
                </a:solidFill>
                <a:latin typeface="Bookman Old Style" pitchFamily="18" charset="0"/>
              </a:rPr>
              <a:t>T</a:t>
            </a:r>
            <a:endParaRPr lang="ja-JP" altLang="en-US" dirty="0"/>
          </a:p>
        </p:txBody>
      </p:sp>
      <p:sp>
        <p:nvSpPr>
          <p:cNvPr id="65" name="正方形/長方形 64">
            <a:extLst>
              <a:ext uri="{FF2B5EF4-FFF2-40B4-BE49-F238E27FC236}">
                <a16:creationId xmlns:a16="http://schemas.microsoft.com/office/drawing/2014/main" id="{6F288B13-F928-44F8-9248-45D383A823A7}"/>
              </a:ext>
            </a:extLst>
          </p:cNvPr>
          <p:cNvSpPr/>
          <p:nvPr/>
        </p:nvSpPr>
        <p:spPr>
          <a:xfrm>
            <a:off x="1159731" y="5909114"/>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66" name="Rectangle 15">
            <a:extLst>
              <a:ext uri="{FF2B5EF4-FFF2-40B4-BE49-F238E27FC236}">
                <a16:creationId xmlns:a16="http://schemas.microsoft.com/office/drawing/2014/main" id="{9DEB819C-78D8-43EA-8846-21ABC6942A98}"/>
              </a:ext>
            </a:extLst>
          </p:cNvPr>
          <p:cNvSpPr>
            <a:spLocks noChangeArrowheads="1"/>
          </p:cNvSpPr>
          <p:nvPr/>
        </p:nvSpPr>
        <p:spPr bwMode="auto">
          <a:xfrm>
            <a:off x="1604037" y="5930315"/>
            <a:ext cx="12459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ea typeface="ＭＳ 明朝" panose="02020609040205080304" pitchFamily="17" charset="-128"/>
              </a:rPr>
              <a:t>2.5</a:t>
            </a:r>
            <a:r>
              <a:rPr lang="en-US" altLang="ja-JP" dirty="0">
                <a:solidFill>
                  <a:srgbClr val="000000"/>
                </a:solidFill>
              </a:rPr>
              <a:t>kgw</a:t>
            </a:r>
          </a:p>
        </p:txBody>
      </p:sp>
      <p:sp>
        <p:nvSpPr>
          <p:cNvPr id="67" name="Rectangle 42">
            <a:extLst>
              <a:ext uri="{FF2B5EF4-FFF2-40B4-BE49-F238E27FC236}">
                <a16:creationId xmlns:a16="http://schemas.microsoft.com/office/drawing/2014/main" id="{2E671E5D-4DB7-4D40-9AC2-9BB52424344B}"/>
              </a:ext>
            </a:extLst>
          </p:cNvPr>
          <p:cNvSpPr>
            <a:spLocks noChangeArrowheads="1"/>
          </p:cNvSpPr>
          <p:nvPr/>
        </p:nvSpPr>
        <p:spPr bwMode="auto">
          <a:xfrm>
            <a:off x="1567215" y="5922283"/>
            <a:ext cx="157795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68" name="Line 7">
            <a:extLst>
              <a:ext uri="{FF2B5EF4-FFF2-40B4-BE49-F238E27FC236}">
                <a16:creationId xmlns:a16="http://schemas.microsoft.com/office/drawing/2014/main" id="{1CDC1002-BC00-4548-B788-F1B8C7BE21BA}"/>
              </a:ext>
            </a:extLst>
          </p:cNvPr>
          <p:cNvSpPr>
            <a:spLocks noChangeShapeType="1"/>
          </p:cNvSpPr>
          <p:nvPr/>
        </p:nvSpPr>
        <p:spPr bwMode="auto">
          <a:xfrm rot="10800000" flipV="1">
            <a:off x="8234972" y="2252984"/>
            <a:ext cx="266934" cy="585337"/>
          </a:xfrm>
          <a:prstGeom prst="line">
            <a:avLst/>
          </a:prstGeom>
          <a:noFill/>
          <a:ln w="57150">
            <a:solidFill>
              <a:srgbClr val="FF3300"/>
            </a:solidFill>
            <a:prstDash val="sysDash"/>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3" name="正方形/長方形 2">
            <a:extLst>
              <a:ext uri="{FF2B5EF4-FFF2-40B4-BE49-F238E27FC236}">
                <a16:creationId xmlns:a16="http://schemas.microsoft.com/office/drawing/2014/main" id="{17F89AA7-AA75-43C3-9678-72F79175266E}"/>
              </a:ext>
            </a:extLst>
          </p:cNvPr>
          <p:cNvSpPr/>
          <p:nvPr/>
        </p:nvSpPr>
        <p:spPr>
          <a:xfrm>
            <a:off x="7531970" y="2401123"/>
            <a:ext cx="768159" cy="523220"/>
          </a:xfrm>
          <a:prstGeom prst="rect">
            <a:avLst/>
          </a:prstGeom>
        </p:spPr>
        <p:txBody>
          <a:bodyPr wrap="none">
            <a:spAutoFit/>
          </a:bodyPr>
          <a:lstStyle/>
          <a:p>
            <a:r>
              <a:rPr lang="en-US" altLang="ja-JP" i="1" dirty="0">
                <a:solidFill>
                  <a:srgbClr val="000000"/>
                </a:solidFill>
                <a:latin typeface="Bookman Old Style" pitchFamily="18" charset="0"/>
              </a:rPr>
              <a:t>W</a:t>
            </a:r>
            <a:r>
              <a:rPr lang="ja-JP" altLang="en-US" baseline="-25000" dirty="0">
                <a:solidFill>
                  <a:srgbClr val="000000"/>
                </a:solidFill>
                <a:latin typeface="Bookman Old Style" pitchFamily="18" charset="0"/>
              </a:rPr>
              <a:t>⊥</a:t>
            </a:r>
            <a:endParaRPr lang="ja-JP" altLang="en-US" dirty="0"/>
          </a:p>
        </p:txBody>
      </p:sp>
      <p:sp>
        <p:nvSpPr>
          <p:cNvPr id="95" name="正方形/長方形 94">
            <a:extLst>
              <a:ext uri="{FF2B5EF4-FFF2-40B4-BE49-F238E27FC236}">
                <a16:creationId xmlns:a16="http://schemas.microsoft.com/office/drawing/2014/main" id="{0E5A417F-0745-47D2-BE2F-FD0E2E90D604}"/>
              </a:ext>
            </a:extLst>
          </p:cNvPr>
          <p:cNvSpPr/>
          <p:nvPr/>
        </p:nvSpPr>
        <p:spPr>
          <a:xfrm>
            <a:off x="5081636" y="55702"/>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b="1" dirty="0"/>
          </a:p>
        </p:txBody>
      </p:sp>
      <p:sp>
        <p:nvSpPr>
          <p:cNvPr id="91" name="Line 51">
            <a:extLst>
              <a:ext uri="{FF2B5EF4-FFF2-40B4-BE49-F238E27FC236}">
                <a16:creationId xmlns:a16="http://schemas.microsoft.com/office/drawing/2014/main" id="{7F8B6420-CDB9-4EF8-B549-0415D7E01D2A}"/>
              </a:ext>
            </a:extLst>
          </p:cNvPr>
          <p:cNvSpPr>
            <a:spLocks noChangeShapeType="1"/>
          </p:cNvSpPr>
          <p:nvPr/>
        </p:nvSpPr>
        <p:spPr bwMode="auto">
          <a:xfrm flipV="1">
            <a:off x="4243526" y="2807528"/>
            <a:ext cx="3285456" cy="10976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 name="円弧 4">
            <a:extLst>
              <a:ext uri="{FF2B5EF4-FFF2-40B4-BE49-F238E27FC236}">
                <a16:creationId xmlns:a16="http://schemas.microsoft.com/office/drawing/2014/main" id="{F0774D46-BB96-4DF0-913E-8124A0CBD3E0}"/>
              </a:ext>
            </a:extLst>
          </p:cNvPr>
          <p:cNvSpPr/>
          <p:nvPr/>
        </p:nvSpPr>
        <p:spPr bwMode="auto">
          <a:xfrm>
            <a:off x="2849968" y="-2370627"/>
            <a:ext cx="5885803" cy="6489612"/>
          </a:xfrm>
          <a:prstGeom prst="arc">
            <a:avLst>
              <a:gd name="adj1" fmla="val 1644687"/>
              <a:gd name="adj2" fmla="val 4025290"/>
            </a:avLst>
          </a:prstGeom>
          <a:noFill/>
          <a:ln w="76200" cap="flat" cmpd="sng" algn="ctr">
            <a:solidFill>
              <a:srgbClr val="FF99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96" name="円弧 95">
            <a:extLst>
              <a:ext uri="{FF2B5EF4-FFF2-40B4-BE49-F238E27FC236}">
                <a16:creationId xmlns:a16="http://schemas.microsoft.com/office/drawing/2014/main" id="{9511AD3D-09F8-447E-9631-DF3E5CAF3C70}"/>
              </a:ext>
            </a:extLst>
          </p:cNvPr>
          <p:cNvSpPr/>
          <p:nvPr/>
        </p:nvSpPr>
        <p:spPr bwMode="auto">
          <a:xfrm>
            <a:off x="3424767" y="-1814146"/>
            <a:ext cx="4727498" cy="5112329"/>
          </a:xfrm>
          <a:prstGeom prst="arc">
            <a:avLst>
              <a:gd name="adj1" fmla="val 20690670"/>
              <a:gd name="adj2" fmla="val 1872682"/>
            </a:avLst>
          </a:prstGeom>
          <a:noFill/>
          <a:ln w="76200" cap="flat" cmpd="sng" algn="ctr">
            <a:solidFill>
              <a:srgbClr val="FF99FF"/>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66845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22" presetClass="entr" presetSubtype="8" fill="hold" grpId="0" nodeType="with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left)">
                                      <p:cBhvr>
                                        <p:cTn id="29" dur="500"/>
                                        <p:tgtEl>
                                          <p:spTgt spid="91"/>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77"/>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73"/>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8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2" presetClass="entr" presetSubtype="1" repeatCount="10000" fill="hold" grpId="1"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ipe(up)">
                                      <p:cBhvr>
                                        <p:cTn id="54" dur="8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repeatCount="10000" fill="hold" grpId="0" nodeType="clickEffect">
                                  <p:stCondLst>
                                    <p:cond delay="0"/>
                                  </p:stCondLst>
                                  <p:childTnLst>
                                    <p:set>
                                      <p:cBhvr>
                                        <p:cTn id="76" dur="1" fill="hold">
                                          <p:stCondLst>
                                            <p:cond delay="0"/>
                                          </p:stCondLst>
                                        </p:cTn>
                                        <p:tgtEl>
                                          <p:spTgt spid="96"/>
                                        </p:tgtEl>
                                        <p:attrNameLst>
                                          <p:attrName>style.visibility</p:attrName>
                                        </p:attrNameLst>
                                      </p:cBhvr>
                                      <p:to>
                                        <p:strVal val="visible"/>
                                      </p:to>
                                    </p:set>
                                    <p:animEffect transition="in" filter="wipe(down)">
                                      <p:cBhvr>
                                        <p:cTn id="77" dur="1000"/>
                                        <p:tgtEl>
                                          <p:spTgt spid="96"/>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11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0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13"/>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124"/>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125"/>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14"/>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26"/>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115"/>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118"/>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116"/>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122"/>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119"/>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117"/>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129"/>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120"/>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123"/>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121"/>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58"/>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65"/>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60"/>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67"/>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1" grpId="0"/>
      <p:bldP spid="62" grpId="0" animBg="1"/>
      <p:bldP spid="63" grpId="0"/>
      <p:bldP spid="64" grpId="0"/>
      <p:bldP spid="70" grpId="0"/>
      <p:bldP spid="73" grpId="0" animBg="1"/>
      <p:bldP spid="74" grpId="0"/>
      <p:bldP spid="77" grpId="0"/>
      <p:bldP spid="80" grpId="0"/>
      <p:bldP spid="81" grpId="0"/>
      <p:bldP spid="82" grpId="0" animBg="1"/>
      <p:bldP spid="83" grpId="0"/>
      <p:bldP spid="84" grpId="0" animBg="1"/>
      <p:bldP spid="107" grpId="0"/>
      <p:bldP spid="108" grpId="0" animBg="1"/>
      <p:bldP spid="109" grpId="0"/>
      <p:bldP spid="110" grpId="0"/>
      <p:bldP spid="111" grpId="0"/>
      <p:bldP spid="112" grpId="0" animBg="1"/>
      <p:bldP spid="113" grpId="0"/>
      <p:bldP spid="114" grpId="0"/>
      <p:bldP spid="115" grpId="0"/>
      <p:bldP spid="116" grpId="0"/>
      <p:bldP spid="117" grpId="0"/>
      <p:bldP spid="118" grpId="0"/>
      <p:bldP spid="119" grpId="0"/>
      <p:bldP spid="120" grpId="0"/>
      <p:bldP spid="121" grpId="0"/>
      <p:bldP spid="122" grpId="0" animBg="1"/>
      <p:bldP spid="123" grpId="0" animBg="1"/>
      <p:bldP spid="124" grpId="0" animBg="1"/>
      <p:bldP spid="125" grpId="0"/>
      <p:bldP spid="126" grpId="0"/>
      <p:bldP spid="129" grpId="0"/>
      <p:bldP spid="58" grpId="0"/>
      <p:bldP spid="60" grpId="0"/>
      <p:bldP spid="65" grpId="0"/>
      <p:bldP spid="66" grpId="0"/>
      <p:bldP spid="67" grpId="0" animBg="1"/>
      <p:bldP spid="68" grpId="0" animBg="1"/>
      <p:bldP spid="3" grpId="0"/>
      <p:bldP spid="91" grpId="0" animBg="1"/>
      <p:bldP spid="5" grpId="1" animBg="1"/>
      <p:bldP spid="9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4">
            <a:extLst>
              <a:ext uri="{FF2B5EF4-FFF2-40B4-BE49-F238E27FC236}">
                <a16:creationId xmlns:a16="http://schemas.microsoft.com/office/drawing/2014/main" id="{443F8453-215E-4090-AA04-1104E4617EF9}"/>
              </a:ext>
            </a:extLst>
          </p:cNvPr>
          <p:cNvSpPr>
            <a:spLocks noChangeArrowheads="1"/>
          </p:cNvSpPr>
          <p:nvPr/>
        </p:nvSpPr>
        <p:spPr bwMode="auto">
          <a:xfrm>
            <a:off x="-8766" y="1041019"/>
            <a:ext cx="4915347"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endParaRPr lang="en-US" altLang="ja-JP" dirty="0">
              <a:solidFill>
                <a:srgbClr val="000000"/>
              </a:solidFill>
            </a:endParaRPr>
          </a:p>
        </p:txBody>
      </p:sp>
      <p:grpSp>
        <p:nvGrpSpPr>
          <p:cNvPr id="4" name="グループ化 3">
            <a:extLst>
              <a:ext uri="{FF2B5EF4-FFF2-40B4-BE49-F238E27FC236}">
                <a16:creationId xmlns:a16="http://schemas.microsoft.com/office/drawing/2014/main" id="{AFF98068-CFF5-43D8-8906-56FF8C9A6574}"/>
              </a:ext>
            </a:extLst>
          </p:cNvPr>
          <p:cNvGrpSpPr/>
          <p:nvPr/>
        </p:nvGrpSpPr>
        <p:grpSpPr>
          <a:xfrm>
            <a:off x="4913342" y="137446"/>
            <a:ext cx="4242903" cy="3519108"/>
            <a:chOff x="4913342" y="137446"/>
            <a:chExt cx="4242903" cy="3519108"/>
          </a:xfrm>
        </p:grpSpPr>
        <p:grpSp>
          <p:nvGrpSpPr>
            <p:cNvPr id="69" name="グループ化 68">
              <a:extLst>
                <a:ext uri="{FF2B5EF4-FFF2-40B4-BE49-F238E27FC236}">
                  <a16:creationId xmlns:a16="http://schemas.microsoft.com/office/drawing/2014/main" id="{916AA2D3-09E6-4E26-BBCE-0BFF2A3DFFAF}"/>
                </a:ext>
              </a:extLst>
            </p:cNvPr>
            <p:cNvGrpSpPr/>
            <p:nvPr/>
          </p:nvGrpSpPr>
          <p:grpSpPr>
            <a:xfrm>
              <a:off x="4913342" y="137446"/>
              <a:ext cx="4117630" cy="3519108"/>
              <a:chOff x="4913342" y="137446"/>
              <a:chExt cx="4117630" cy="3519108"/>
            </a:xfrm>
          </p:grpSpPr>
          <p:cxnSp>
            <p:nvCxnSpPr>
              <p:cNvPr id="71" name="直線コネクタ 70">
                <a:extLst>
                  <a:ext uri="{FF2B5EF4-FFF2-40B4-BE49-F238E27FC236}">
                    <a16:creationId xmlns:a16="http://schemas.microsoft.com/office/drawing/2014/main" id="{EE1FA35D-8E42-4F9D-BDD3-4EB5B3EB40A8}"/>
                  </a:ext>
                </a:extLst>
              </p:cNvPr>
              <p:cNvCxnSpPr>
                <a:cxnSpLocks/>
              </p:cNvCxnSpPr>
              <p:nvPr/>
            </p:nvCxnSpPr>
            <p:spPr bwMode="auto">
              <a:xfrm flipH="1">
                <a:off x="7916050" y="652734"/>
                <a:ext cx="655277" cy="1302559"/>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2" name="Rectangle 6">
                <a:extLst>
                  <a:ext uri="{FF2B5EF4-FFF2-40B4-BE49-F238E27FC236}">
                    <a16:creationId xmlns:a16="http://schemas.microsoft.com/office/drawing/2014/main" id="{2449B330-008A-46A0-9B10-A67C3A96D305}"/>
                  </a:ext>
                </a:extLst>
              </p:cNvPr>
              <p:cNvSpPr>
                <a:spLocks noChangeArrowheads="1"/>
              </p:cNvSpPr>
              <p:nvPr/>
            </p:nvSpPr>
            <p:spPr bwMode="auto">
              <a:xfrm rot="17949790">
                <a:off x="7106596" y="-42406"/>
                <a:ext cx="76350" cy="3146763"/>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5" name="正方形/長方形 74">
                <a:extLst>
                  <a:ext uri="{FF2B5EF4-FFF2-40B4-BE49-F238E27FC236}">
                    <a16:creationId xmlns:a16="http://schemas.microsoft.com/office/drawing/2014/main" id="{D628277D-583A-4B22-9A7F-58802DBD1457}"/>
                  </a:ext>
                </a:extLst>
              </p:cNvPr>
              <p:cNvSpPr/>
              <p:nvPr/>
            </p:nvSpPr>
            <p:spPr bwMode="auto">
              <a:xfrm rot="16200000">
                <a:off x="6675413" y="-1624625"/>
                <a:ext cx="593488" cy="411763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76" name="直線コネクタ 75">
                <a:extLst>
                  <a:ext uri="{FF2B5EF4-FFF2-40B4-BE49-F238E27FC236}">
                    <a16:creationId xmlns:a16="http://schemas.microsoft.com/office/drawing/2014/main" id="{41054D0B-3F2F-4146-888A-268F071121CD}"/>
                  </a:ext>
                </a:extLst>
              </p:cNvPr>
              <p:cNvCxnSpPr>
                <a:cxnSpLocks/>
                <a:endCxn id="78" idx="1"/>
              </p:cNvCxnSpPr>
              <p:nvPr/>
            </p:nvCxnSpPr>
            <p:spPr bwMode="auto">
              <a:xfrm>
                <a:off x="8511857" y="2271857"/>
                <a:ext cx="7862" cy="890647"/>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8" name="正方形/長方形 77">
                <a:extLst>
                  <a:ext uri="{FF2B5EF4-FFF2-40B4-BE49-F238E27FC236}">
                    <a16:creationId xmlns:a16="http://schemas.microsoft.com/office/drawing/2014/main" id="{0A67DD38-1D73-4D1C-835E-E567F04B6E6C}"/>
                  </a:ext>
                </a:extLst>
              </p:cNvPr>
              <p:cNvSpPr/>
              <p:nvPr/>
            </p:nvSpPr>
            <p:spPr bwMode="auto">
              <a:xfrm rot="16200000" flipH="1">
                <a:off x="8272693" y="3137659"/>
                <a:ext cx="494050" cy="543739"/>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9" name="正方形/長方形 78">
                <a:extLst>
                  <a:ext uri="{FF2B5EF4-FFF2-40B4-BE49-F238E27FC236}">
                    <a16:creationId xmlns:a16="http://schemas.microsoft.com/office/drawing/2014/main" id="{22CD1BC3-8736-4388-823A-35C83068097C}"/>
                  </a:ext>
                </a:extLst>
              </p:cNvPr>
              <p:cNvSpPr/>
              <p:nvPr/>
            </p:nvSpPr>
            <p:spPr>
              <a:xfrm>
                <a:off x="6937995" y="1025993"/>
                <a:ext cx="413896" cy="523220"/>
              </a:xfrm>
              <a:prstGeom prst="rect">
                <a:avLst/>
              </a:prstGeom>
            </p:spPr>
            <p:txBody>
              <a:bodyPr wrap="none">
                <a:spAutoFit/>
              </a:bodyPr>
              <a:lstStyle/>
              <a:p>
                <a:r>
                  <a:rPr lang="en-US" altLang="ja-JP" i="1" dirty="0">
                    <a:solidFill>
                      <a:srgbClr val="000000"/>
                    </a:solidFill>
                    <a:latin typeface="Bookman Old Style" pitchFamily="18" charset="0"/>
                  </a:rPr>
                  <a:t>a</a:t>
                </a:r>
                <a:endParaRPr lang="ja-JP" altLang="en-US" dirty="0"/>
              </a:p>
            </p:txBody>
          </p:sp>
          <p:sp>
            <p:nvSpPr>
              <p:cNvPr id="85" name="正方形/長方形 84">
                <a:extLst>
                  <a:ext uri="{FF2B5EF4-FFF2-40B4-BE49-F238E27FC236}">
                    <a16:creationId xmlns:a16="http://schemas.microsoft.com/office/drawing/2014/main" id="{8E956E04-3352-4A7C-AD4B-114F54C8A6B5}"/>
                  </a:ext>
                </a:extLst>
              </p:cNvPr>
              <p:cNvSpPr/>
              <p:nvPr/>
            </p:nvSpPr>
            <p:spPr>
              <a:xfrm>
                <a:off x="7162827" y="1597409"/>
                <a:ext cx="285656" cy="523220"/>
              </a:xfrm>
              <a:prstGeom prst="rect">
                <a:avLst/>
              </a:prstGeom>
            </p:spPr>
            <p:txBody>
              <a:bodyPr wrap="none">
                <a:spAutoFit/>
              </a:bodyPr>
              <a:lstStyle/>
              <a:p>
                <a:r>
                  <a:rPr lang="en-US" altLang="ja-JP" i="1" dirty="0">
                    <a:solidFill>
                      <a:srgbClr val="000000"/>
                    </a:solidFill>
                    <a:latin typeface="Bookman Old Style" pitchFamily="18" charset="0"/>
                  </a:rPr>
                  <a:t>l</a:t>
                </a:r>
                <a:endParaRPr lang="ja-JP" altLang="en-US" dirty="0"/>
              </a:p>
            </p:txBody>
          </p:sp>
        </p:grpSp>
        <p:grpSp>
          <p:nvGrpSpPr>
            <p:cNvPr id="86" name="グループ化 85">
              <a:extLst>
                <a:ext uri="{FF2B5EF4-FFF2-40B4-BE49-F238E27FC236}">
                  <a16:creationId xmlns:a16="http://schemas.microsoft.com/office/drawing/2014/main" id="{6ADF59EE-0B43-4723-AD9D-E576F103C88E}"/>
                </a:ext>
              </a:extLst>
            </p:cNvPr>
            <p:cNvGrpSpPr/>
            <p:nvPr/>
          </p:nvGrpSpPr>
          <p:grpSpPr>
            <a:xfrm>
              <a:off x="5148263" y="569283"/>
              <a:ext cx="4007982" cy="2444259"/>
              <a:chOff x="5148263" y="569283"/>
              <a:chExt cx="4007982" cy="2444259"/>
            </a:xfrm>
          </p:grpSpPr>
          <p:sp>
            <p:nvSpPr>
              <p:cNvPr id="87" name="Line 10">
                <a:extLst>
                  <a:ext uri="{FF2B5EF4-FFF2-40B4-BE49-F238E27FC236}">
                    <a16:creationId xmlns:a16="http://schemas.microsoft.com/office/drawing/2014/main" id="{047078B3-74A7-4D05-A33A-1A3749C756AE}"/>
                  </a:ext>
                </a:extLst>
              </p:cNvPr>
              <p:cNvSpPr>
                <a:spLocks noChangeShapeType="1"/>
              </p:cNvSpPr>
              <p:nvPr/>
            </p:nvSpPr>
            <p:spPr bwMode="auto">
              <a:xfrm flipH="1" flipV="1">
                <a:off x="5148263" y="569283"/>
                <a:ext cx="641804" cy="17449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88" name="Line 8">
                <a:extLst>
                  <a:ext uri="{FF2B5EF4-FFF2-40B4-BE49-F238E27FC236}">
                    <a16:creationId xmlns:a16="http://schemas.microsoft.com/office/drawing/2014/main" id="{0F8D7B5E-B001-4689-806F-3BED1E227663}"/>
                  </a:ext>
                </a:extLst>
              </p:cNvPr>
              <p:cNvSpPr>
                <a:spLocks noChangeShapeType="1"/>
              </p:cNvSpPr>
              <p:nvPr/>
            </p:nvSpPr>
            <p:spPr bwMode="auto">
              <a:xfrm flipH="1">
                <a:off x="8516729" y="2253996"/>
                <a:ext cx="5978" cy="75954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89" name="Line 7">
                <a:extLst>
                  <a:ext uri="{FF2B5EF4-FFF2-40B4-BE49-F238E27FC236}">
                    <a16:creationId xmlns:a16="http://schemas.microsoft.com/office/drawing/2014/main" id="{44298F81-39A7-42D2-A1EC-0A65484425F4}"/>
                  </a:ext>
                </a:extLst>
              </p:cNvPr>
              <p:cNvSpPr>
                <a:spLocks noChangeShapeType="1"/>
              </p:cNvSpPr>
              <p:nvPr/>
            </p:nvSpPr>
            <p:spPr bwMode="auto">
              <a:xfrm flipV="1">
                <a:off x="7916050" y="1238236"/>
                <a:ext cx="356193" cy="695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0" name="正方形/長方形 89">
                <a:extLst>
                  <a:ext uri="{FF2B5EF4-FFF2-40B4-BE49-F238E27FC236}">
                    <a16:creationId xmlns:a16="http://schemas.microsoft.com/office/drawing/2014/main" id="{723CB854-61EA-4E1F-962D-AC4A1FC0FB69}"/>
                  </a:ext>
                </a:extLst>
              </p:cNvPr>
              <p:cNvSpPr/>
              <p:nvPr/>
            </p:nvSpPr>
            <p:spPr>
              <a:xfrm>
                <a:off x="8612506" y="2215796"/>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92" name="正方形/長方形 91">
                <a:extLst>
                  <a:ext uri="{FF2B5EF4-FFF2-40B4-BE49-F238E27FC236}">
                    <a16:creationId xmlns:a16="http://schemas.microsoft.com/office/drawing/2014/main" id="{81719FAB-DD76-43C4-96AB-BE08EA9692EB}"/>
                  </a:ext>
                </a:extLst>
              </p:cNvPr>
              <p:cNvSpPr/>
              <p:nvPr/>
            </p:nvSpPr>
            <p:spPr>
              <a:xfrm>
                <a:off x="8299433" y="1134494"/>
                <a:ext cx="436338" cy="523220"/>
              </a:xfrm>
              <a:prstGeom prst="rect">
                <a:avLst/>
              </a:prstGeom>
            </p:spPr>
            <p:txBody>
              <a:bodyPr wrap="none">
                <a:spAutoFit/>
              </a:bodyPr>
              <a:lstStyle/>
              <a:p>
                <a:r>
                  <a:rPr lang="en-US" altLang="ja-JP" b="1" i="1" dirty="0">
                    <a:solidFill>
                      <a:srgbClr val="000000"/>
                    </a:solidFill>
                    <a:latin typeface="Bookman Old Style" pitchFamily="18" charset="0"/>
                  </a:rPr>
                  <a:t>T</a:t>
                </a:r>
                <a:endParaRPr lang="ja-JP" altLang="en-US" b="1" dirty="0"/>
              </a:p>
            </p:txBody>
          </p:sp>
        </p:grpSp>
        <p:sp>
          <p:nvSpPr>
            <p:cNvPr id="93" name="正方形/長方形 92">
              <a:extLst>
                <a:ext uri="{FF2B5EF4-FFF2-40B4-BE49-F238E27FC236}">
                  <a16:creationId xmlns:a16="http://schemas.microsoft.com/office/drawing/2014/main" id="{FCDE128A-2815-4BEE-8281-CBEF4D064B5E}"/>
                </a:ext>
              </a:extLst>
            </p:cNvPr>
            <p:cNvSpPr/>
            <p:nvPr/>
          </p:nvSpPr>
          <p:spPr>
            <a:xfrm>
              <a:off x="6355406" y="652734"/>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sp>
          <p:nvSpPr>
            <p:cNvPr id="94" name="正方形/長方形 93">
              <a:extLst>
                <a:ext uri="{FF2B5EF4-FFF2-40B4-BE49-F238E27FC236}">
                  <a16:creationId xmlns:a16="http://schemas.microsoft.com/office/drawing/2014/main" id="{00D430DF-3293-4A9E-8B33-E24D8D2CBBA3}"/>
                </a:ext>
              </a:extLst>
            </p:cNvPr>
            <p:cNvSpPr/>
            <p:nvPr/>
          </p:nvSpPr>
          <p:spPr>
            <a:xfrm>
              <a:off x="7975362" y="1486697"/>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ea typeface="ＭＳ 明朝" panose="02020609040205080304" pitchFamily="17" charset="-128"/>
                </a:rPr>
                <a:t>f</a:t>
              </a:r>
              <a:endParaRPr lang="ja-JP" altLang="en-US" dirty="0"/>
            </a:p>
          </p:txBody>
        </p:sp>
      </p:grpSp>
      <p:sp>
        <p:nvSpPr>
          <p:cNvPr id="6148" name="Rectangle 4"/>
          <p:cNvSpPr>
            <a:spLocks noChangeArrowheads="1"/>
          </p:cNvSpPr>
          <p:nvPr/>
        </p:nvSpPr>
        <p:spPr bwMode="auto">
          <a:xfrm>
            <a:off x="-26338" y="569282"/>
            <a:ext cx="4960110"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ja-JP" altLang="en-US"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0.80,sin</a:t>
            </a:r>
            <a:r>
              <a:rPr lang="en-US" altLang="ja-JP" i="1" dirty="0">
                <a:solidFill>
                  <a:srgbClr val="000000"/>
                </a:solidFill>
                <a:latin typeface="Symbol" panose="05050102010706020507" pitchFamily="18" charset="2"/>
                <a:ea typeface="ＭＳ 明朝" panose="02020609040205080304" pitchFamily="17" charset="-128"/>
              </a:rPr>
              <a:t>q </a:t>
            </a:r>
            <a:r>
              <a:rPr lang="en-US" altLang="ja-JP" dirty="0">
                <a:solidFill>
                  <a:srgbClr val="000000"/>
                </a:solidFill>
                <a:latin typeface="Symbol" panose="05050102010706020507" pitchFamily="18" charset="2"/>
                <a:ea typeface="ＭＳ 明朝" panose="02020609040205080304" pitchFamily="17" charset="-128"/>
              </a:rPr>
              <a:t>= </a:t>
            </a:r>
            <a:r>
              <a:rPr lang="en-US" altLang="ja-JP">
                <a:solidFill>
                  <a:srgbClr val="000000"/>
                </a:solidFill>
                <a:ea typeface="ＭＳ 明朝" panose="02020609040205080304" pitchFamily="17" charset="-128"/>
              </a:rPr>
              <a:t>0.60,</a:t>
            </a:r>
            <a:r>
              <a:rPr lang="en-US" altLang="ja-JP" i="1">
                <a:solidFill>
                  <a:srgbClr val="000000"/>
                </a:solidFill>
                <a:latin typeface="Symbol" panose="05050102010706020507" pitchFamily="18" charset="2"/>
                <a:ea typeface="ＭＳ 明朝" panose="02020609040205080304" pitchFamily="17" charset="-128"/>
              </a:rPr>
              <a:t>f</a:t>
            </a:r>
            <a:r>
              <a:rPr lang="en-US" altLang="ja-JP">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90°</a:t>
            </a:r>
            <a:endParaRPr lang="en-US" altLang="ja-JP" dirty="0">
              <a:solidFill>
                <a:srgbClr val="000000"/>
              </a:solidFill>
            </a:endParaRPr>
          </a:p>
        </p:txBody>
      </p:sp>
      <p:sp>
        <p:nvSpPr>
          <p:cNvPr id="2" name="正方形/長方形 1">
            <a:extLst>
              <a:ext uri="{FF2B5EF4-FFF2-40B4-BE49-F238E27FC236}">
                <a16:creationId xmlns:a16="http://schemas.microsoft.com/office/drawing/2014/main" id="{D91C670A-170F-4331-9BFB-9E4A34AE54A0}"/>
              </a:ext>
            </a:extLst>
          </p:cNvPr>
          <p:cNvSpPr/>
          <p:nvPr/>
        </p:nvSpPr>
        <p:spPr>
          <a:xfrm>
            <a:off x="0" y="71123"/>
            <a:ext cx="4915346" cy="523220"/>
          </a:xfrm>
          <a:prstGeom prst="rect">
            <a:avLst/>
          </a:prstGeom>
          <a:solidFill>
            <a:srgbClr val="FFFFCC"/>
          </a:solidFill>
        </p:spPr>
        <p:txBody>
          <a:bodyPr wrap="square">
            <a:spAutoFit/>
          </a:bodyPr>
          <a:lstStyle/>
          <a:p>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50cm,</a:t>
            </a:r>
            <a:r>
              <a:rPr lang="en-US" altLang="ja-JP" i="1" dirty="0">
                <a:solidFill>
                  <a:srgbClr val="000000"/>
                </a:solidFill>
                <a:latin typeface="Bookman Old Style" panose="02050604050505020204" pitchFamily="18" charset="0"/>
                <a:ea typeface="ＭＳ 明朝" panose="02020609040205080304" pitchFamily="17" charset="-128"/>
              </a:rPr>
              <a:t>W</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2.5kgw,</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40cm</a:t>
            </a:r>
            <a:endParaRPr lang="ja-JP" altLang="en-US" dirty="0"/>
          </a:p>
        </p:txBody>
      </p:sp>
      <p:sp>
        <p:nvSpPr>
          <p:cNvPr id="58" name="Rectangle 19">
            <a:extLst>
              <a:ext uri="{FF2B5EF4-FFF2-40B4-BE49-F238E27FC236}">
                <a16:creationId xmlns:a16="http://schemas.microsoft.com/office/drawing/2014/main" id="{C4C7A53C-9347-4F4F-86A2-6C0DD4923844}"/>
              </a:ext>
            </a:extLst>
          </p:cNvPr>
          <p:cNvSpPr>
            <a:spLocks noChangeArrowheads="1"/>
          </p:cNvSpPr>
          <p:nvPr/>
        </p:nvSpPr>
        <p:spPr bwMode="auto">
          <a:xfrm>
            <a:off x="274979" y="5892538"/>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grpSp>
        <p:nvGrpSpPr>
          <p:cNvPr id="6" name="グループ化 5">
            <a:extLst>
              <a:ext uri="{FF2B5EF4-FFF2-40B4-BE49-F238E27FC236}">
                <a16:creationId xmlns:a16="http://schemas.microsoft.com/office/drawing/2014/main" id="{207C5D15-05E4-4F1D-8B74-82B8C780169D}"/>
              </a:ext>
            </a:extLst>
          </p:cNvPr>
          <p:cNvGrpSpPr/>
          <p:nvPr/>
        </p:nvGrpSpPr>
        <p:grpSpPr>
          <a:xfrm>
            <a:off x="800285" y="5909114"/>
            <a:ext cx="2344884" cy="544421"/>
            <a:chOff x="800285" y="5909114"/>
            <a:chExt cx="2344884" cy="544421"/>
          </a:xfrm>
        </p:grpSpPr>
        <p:sp>
          <p:nvSpPr>
            <p:cNvPr id="60" name="正方形/長方形 59">
              <a:extLst>
                <a:ext uri="{FF2B5EF4-FFF2-40B4-BE49-F238E27FC236}">
                  <a16:creationId xmlns:a16="http://schemas.microsoft.com/office/drawing/2014/main" id="{940CE307-49D3-4355-AF33-2C43A235D5BC}"/>
                </a:ext>
              </a:extLst>
            </p:cNvPr>
            <p:cNvSpPr/>
            <p:nvPr/>
          </p:nvSpPr>
          <p:spPr>
            <a:xfrm>
              <a:off x="800285" y="5922283"/>
              <a:ext cx="407484" cy="523220"/>
            </a:xfrm>
            <a:prstGeom prst="rect">
              <a:avLst/>
            </a:prstGeom>
          </p:spPr>
          <p:txBody>
            <a:bodyPr wrap="none">
              <a:spAutoFit/>
            </a:bodyPr>
            <a:lstStyle/>
            <a:p>
              <a:r>
                <a:rPr lang="en-US" altLang="ja-JP" i="1" dirty="0">
                  <a:solidFill>
                    <a:srgbClr val="000000"/>
                  </a:solidFill>
                  <a:latin typeface="Bookman Old Style" pitchFamily="18" charset="0"/>
                </a:rPr>
                <a:t>T</a:t>
              </a:r>
              <a:endParaRPr lang="ja-JP" altLang="en-US" dirty="0"/>
            </a:p>
          </p:txBody>
        </p:sp>
        <p:sp>
          <p:nvSpPr>
            <p:cNvPr id="65" name="正方形/長方形 64">
              <a:extLst>
                <a:ext uri="{FF2B5EF4-FFF2-40B4-BE49-F238E27FC236}">
                  <a16:creationId xmlns:a16="http://schemas.microsoft.com/office/drawing/2014/main" id="{6F288B13-F928-44F8-9248-45D383A823A7}"/>
                </a:ext>
              </a:extLst>
            </p:cNvPr>
            <p:cNvSpPr/>
            <p:nvPr/>
          </p:nvSpPr>
          <p:spPr>
            <a:xfrm>
              <a:off x="1159731" y="5909114"/>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66" name="Rectangle 15">
              <a:extLst>
                <a:ext uri="{FF2B5EF4-FFF2-40B4-BE49-F238E27FC236}">
                  <a16:creationId xmlns:a16="http://schemas.microsoft.com/office/drawing/2014/main" id="{9DEB819C-78D8-43EA-8846-21ABC6942A98}"/>
                </a:ext>
              </a:extLst>
            </p:cNvPr>
            <p:cNvSpPr>
              <a:spLocks noChangeArrowheads="1"/>
            </p:cNvSpPr>
            <p:nvPr/>
          </p:nvSpPr>
          <p:spPr bwMode="auto">
            <a:xfrm>
              <a:off x="1604037" y="5930315"/>
              <a:ext cx="12459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ea typeface="ＭＳ 明朝" panose="02020609040205080304" pitchFamily="17" charset="-128"/>
                </a:rPr>
                <a:t>2.5</a:t>
              </a:r>
              <a:r>
                <a:rPr lang="en-US" altLang="ja-JP" dirty="0">
                  <a:solidFill>
                    <a:srgbClr val="000000"/>
                  </a:solidFill>
                </a:rPr>
                <a:t>kgw</a:t>
              </a:r>
            </a:p>
          </p:txBody>
        </p:sp>
        <p:sp>
          <p:nvSpPr>
            <p:cNvPr id="67" name="Rectangle 42">
              <a:extLst>
                <a:ext uri="{FF2B5EF4-FFF2-40B4-BE49-F238E27FC236}">
                  <a16:creationId xmlns:a16="http://schemas.microsoft.com/office/drawing/2014/main" id="{2E671E5D-4DB7-4D40-9AC2-9BB52424344B}"/>
                </a:ext>
              </a:extLst>
            </p:cNvPr>
            <p:cNvSpPr>
              <a:spLocks noChangeArrowheads="1"/>
            </p:cNvSpPr>
            <p:nvPr/>
          </p:nvSpPr>
          <p:spPr bwMode="auto">
            <a:xfrm>
              <a:off x="1567215" y="5922283"/>
              <a:ext cx="157795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grpSp>
      <p:sp>
        <p:nvSpPr>
          <p:cNvPr id="68" name="Line 7">
            <a:extLst>
              <a:ext uri="{FF2B5EF4-FFF2-40B4-BE49-F238E27FC236}">
                <a16:creationId xmlns:a16="http://schemas.microsoft.com/office/drawing/2014/main" id="{1CDC1002-BC00-4548-B788-F1B8C7BE21BA}"/>
              </a:ext>
            </a:extLst>
          </p:cNvPr>
          <p:cNvSpPr>
            <a:spLocks noChangeShapeType="1"/>
          </p:cNvSpPr>
          <p:nvPr/>
        </p:nvSpPr>
        <p:spPr bwMode="auto">
          <a:xfrm rot="10800000" flipV="1">
            <a:off x="8234972" y="2252984"/>
            <a:ext cx="266934" cy="585337"/>
          </a:xfrm>
          <a:prstGeom prst="line">
            <a:avLst/>
          </a:prstGeom>
          <a:noFill/>
          <a:ln w="57150">
            <a:solidFill>
              <a:srgbClr val="FF3300"/>
            </a:solidFill>
            <a:prstDash val="sysDash"/>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3" name="正方形/長方形 2">
            <a:extLst>
              <a:ext uri="{FF2B5EF4-FFF2-40B4-BE49-F238E27FC236}">
                <a16:creationId xmlns:a16="http://schemas.microsoft.com/office/drawing/2014/main" id="{17F89AA7-AA75-43C3-9678-72F79175266E}"/>
              </a:ext>
            </a:extLst>
          </p:cNvPr>
          <p:cNvSpPr/>
          <p:nvPr/>
        </p:nvSpPr>
        <p:spPr>
          <a:xfrm>
            <a:off x="7531970" y="2401123"/>
            <a:ext cx="768159" cy="523220"/>
          </a:xfrm>
          <a:prstGeom prst="rect">
            <a:avLst/>
          </a:prstGeom>
        </p:spPr>
        <p:txBody>
          <a:bodyPr wrap="none">
            <a:spAutoFit/>
          </a:bodyPr>
          <a:lstStyle/>
          <a:p>
            <a:r>
              <a:rPr lang="en-US" altLang="ja-JP" i="1" dirty="0">
                <a:solidFill>
                  <a:srgbClr val="000000"/>
                </a:solidFill>
                <a:latin typeface="Bookman Old Style" pitchFamily="18" charset="0"/>
              </a:rPr>
              <a:t>W</a:t>
            </a:r>
            <a:r>
              <a:rPr lang="ja-JP" altLang="en-US" baseline="-25000" dirty="0">
                <a:solidFill>
                  <a:srgbClr val="000000"/>
                </a:solidFill>
                <a:latin typeface="Bookman Old Style" pitchFamily="18" charset="0"/>
              </a:rPr>
              <a:t>⊥</a:t>
            </a:r>
            <a:endParaRPr lang="ja-JP" altLang="en-US" dirty="0"/>
          </a:p>
        </p:txBody>
      </p:sp>
      <p:sp>
        <p:nvSpPr>
          <p:cNvPr id="95" name="正方形/長方形 94">
            <a:extLst>
              <a:ext uri="{FF2B5EF4-FFF2-40B4-BE49-F238E27FC236}">
                <a16:creationId xmlns:a16="http://schemas.microsoft.com/office/drawing/2014/main" id="{0E5A417F-0745-47D2-BE2F-FD0E2E90D604}"/>
              </a:ext>
            </a:extLst>
          </p:cNvPr>
          <p:cNvSpPr/>
          <p:nvPr/>
        </p:nvSpPr>
        <p:spPr>
          <a:xfrm>
            <a:off x="5081636" y="55702"/>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b="1" dirty="0"/>
          </a:p>
        </p:txBody>
      </p:sp>
      <p:sp>
        <p:nvSpPr>
          <p:cNvPr id="5" name="円弧 4">
            <a:extLst>
              <a:ext uri="{FF2B5EF4-FFF2-40B4-BE49-F238E27FC236}">
                <a16:creationId xmlns:a16="http://schemas.microsoft.com/office/drawing/2014/main" id="{F0774D46-BB96-4DF0-913E-8124A0CBD3E0}"/>
              </a:ext>
            </a:extLst>
          </p:cNvPr>
          <p:cNvSpPr/>
          <p:nvPr/>
        </p:nvSpPr>
        <p:spPr bwMode="auto">
          <a:xfrm>
            <a:off x="2849968" y="-2370627"/>
            <a:ext cx="5885803" cy="6489612"/>
          </a:xfrm>
          <a:prstGeom prst="arc">
            <a:avLst>
              <a:gd name="adj1" fmla="val 1644687"/>
              <a:gd name="adj2" fmla="val 4025290"/>
            </a:avLst>
          </a:prstGeom>
          <a:noFill/>
          <a:ln w="76200" cap="flat" cmpd="sng" algn="ctr">
            <a:solidFill>
              <a:srgbClr val="FF99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96" name="円弧 95">
            <a:extLst>
              <a:ext uri="{FF2B5EF4-FFF2-40B4-BE49-F238E27FC236}">
                <a16:creationId xmlns:a16="http://schemas.microsoft.com/office/drawing/2014/main" id="{9511AD3D-09F8-447E-9631-DF3E5CAF3C70}"/>
              </a:ext>
            </a:extLst>
          </p:cNvPr>
          <p:cNvSpPr/>
          <p:nvPr/>
        </p:nvSpPr>
        <p:spPr bwMode="auto">
          <a:xfrm>
            <a:off x="3424767" y="-1814146"/>
            <a:ext cx="4727498" cy="5112329"/>
          </a:xfrm>
          <a:prstGeom prst="arc">
            <a:avLst>
              <a:gd name="adj1" fmla="val 20690670"/>
              <a:gd name="adj2" fmla="val 1872682"/>
            </a:avLst>
          </a:prstGeom>
          <a:noFill/>
          <a:ln w="76200" cap="flat" cmpd="sng" algn="ctr">
            <a:solidFill>
              <a:srgbClr val="FF99FF"/>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7" name="グループ化 6">
            <a:extLst>
              <a:ext uri="{FF2B5EF4-FFF2-40B4-BE49-F238E27FC236}">
                <a16:creationId xmlns:a16="http://schemas.microsoft.com/office/drawing/2014/main" id="{4844E512-3AC5-41CE-AF2B-8FF381CF8A58}"/>
              </a:ext>
            </a:extLst>
          </p:cNvPr>
          <p:cNvGrpSpPr/>
          <p:nvPr/>
        </p:nvGrpSpPr>
        <p:grpSpPr>
          <a:xfrm>
            <a:off x="10659" y="1026739"/>
            <a:ext cx="2344884" cy="544421"/>
            <a:chOff x="10659" y="1026739"/>
            <a:chExt cx="2344884" cy="544421"/>
          </a:xfrm>
        </p:grpSpPr>
        <p:sp>
          <p:nvSpPr>
            <p:cNvPr id="97" name="正方形/長方形 96">
              <a:extLst>
                <a:ext uri="{FF2B5EF4-FFF2-40B4-BE49-F238E27FC236}">
                  <a16:creationId xmlns:a16="http://schemas.microsoft.com/office/drawing/2014/main" id="{89534711-9A7A-45F7-9D77-0B837E723DEF}"/>
                </a:ext>
              </a:extLst>
            </p:cNvPr>
            <p:cNvSpPr/>
            <p:nvPr/>
          </p:nvSpPr>
          <p:spPr>
            <a:xfrm>
              <a:off x="10659" y="1039908"/>
              <a:ext cx="407484" cy="523220"/>
            </a:xfrm>
            <a:prstGeom prst="rect">
              <a:avLst/>
            </a:prstGeom>
          </p:spPr>
          <p:txBody>
            <a:bodyPr wrap="none">
              <a:spAutoFit/>
            </a:bodyPr>
            <a:lstStyle/>
            <a:p>
              <a:r>
                <a:rPr lang="en-US" altLang="ja-JP" i="1" dirty="0">
                  <a:solidFill>
                    <a:srgbClr val="000000"/>
                  </a:solidFill>
                  <a:latin typeface="Bookman Old Style" pitchFamily="18" charset="0"/>
                </a:rPr>
                <a:t>T</a:t>
              </a:r>
              <a:endParaRPr lang="ja-JP" altLang="en-US" dirty="0"/>
            </a:p>
          </p:txBody>
        </p:sp>
        <p:sp>
          <p:nvSpPr>
            <p:cNvPr id="98" name="正方形/長方形 97">
              <a:extLst>
                <a:ext uri="{FF2B5EF4-FFF2-40B4-BE49-F238E27FC236}">
                  <a16:creationId xmlns:a16="http://schemas.microsoft.com/office/drawing/2014/main" id="{E6348ADF-D735-4F04-84B7-6868E4333B57}"/>
                </a:ext>
              </a:extLst>
            </p:cNvPr>
            <p:cNvSpPr/>
            <p:nvPr/>
          </p:nvSpPr>
          <p:spPr>
            <a:xfrm>
              <a:off x="370105" y="1026739"/>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99" name="Rectangle 15">
              <a:extLst>
                <a:ext uri="{FF2B5EF4-FFF2-40B4-BE49-F238E27FC236}">
                  <a16:creationId xmlns:a16="http://schemas.microsoft.com/office/drawing/2014/main" id="{FF1B3A1A-40FF-4F44-B676-5B7E50A6289E}"/>
                </a:ext>
              </a:extLst>
            </p:cNvPr>
            <p:cNvSpPr>
              <a:spLocks noChangeArrowheads="1"/>
            </p:cNvSpPr>
            <p:nvPr/>
          </p:nvSpPr>
          <p:spPr bwMode="auto">
            <a:xfrm>
              <a:off x="814411" y="1047940"/>
              <a:ext cx="12459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ea typeface="ＭＳ 明朝" panose="02020609040205080304" pitchFamily="17" charset="-128"/>
                </a:rPr>
                <a:t>2.5</a:t>
              </a:r>
              <a:r>
                <a:rPr lang="en-US" altLang="ja-JP" dirty="0">
                  <a:solidFill>
                    <a:srgbClr val="000000"/>
                  </a:solidFill>
                </a:rPr>
                <a:t>kgw</a:t>
              </a:r>
            </a:p>
          </p:txBody>
        </p:sp>
        <p:sp>
          <p:nvSpPr>
            <p:cNvPr id="100" name="Rectangle 42">
              <a:extLst>
                <a:ext uri="{FF2B5EF4-FFF2-40B4-BE49-F238E27FC236}">
                  <a16:creationId xmlns:a16="http://schemas.microsoft.com/office/drawing/2014/main" id="{F054D24B-6807-490B-B1E6-4694C5CF0827}"/>
                </a:ext>
              </a:extLst>
            </p:cNvPr>
            <p:cNvSpPr>
              <a:spLocks noChangeArrowheads="1"/>
            </p:cNvSpPr>
            <p:nvPr/>
          </p:nvSpPr>
          <p:spPr bwMode="auto">
            <a:xfrm>
              <a:off x="777589" y="1039908"/>
              <a:ext cx="157795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grpSp>
    </p:spTree>
    <p:extLst>
      <p:ext uri="{BB962C8B-B14F-4D97-AF65-F5344CB8AC3E}">
        <p14:creationId xmlns:p14="http://schemas.microsoft.com/office/powerpoint/2010/main" val="31621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64" presetClass="path" presetSubtype="0" fill="remove" nodeType="withEffect">
                                  <p:stCondLst>
                                    <p:cond delay="0"/>
                                  </p:stCondLst>
                                  <p:childTnLst>
                                    <p:animMotion origin="layout" path="M -2.77778E-7 -1.85185E-6 L 0.08906 0.71134 " pathEditMode="relative" rAng="0" ptsTypes="AA">
                                      <p:cBhvr>
                                        <p:cTn id="14" dur="500" spd="-100000" fill="hold"/>
                                        <p:tgtEl>
                                          <p:spTgt spid="7"/>
                                        </p:tgtEl>
                                        <p:attrNameLst>
                                          <p:attrName>ppt_x</p:attrName>
                                          <p:attrName>ppt_y</p:attrName>
                                        </p:attrNameLst>
                                      </p:cBhvr>
                                      <p:rCtr x="4444" y="3555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ectangle 4">
            <a:extLst>
              <a:ext uri="{FF2B5EF4-FFF2-40B4-BE49-F238E27FC236}">
                <a16:creationId xmlns:a16="http://schemas.microsoft.com/office/drawing/2014/main" id="{E3E1D772-0917-4EF9-B6B5-06264A62F50D}"/>
              </a:ext>
            </a:extLst>
          </p:cNvPr>
          <p:cNvSpPr>
            <a:spLocks noChangeArrowheads="1"/>
          </p:cNvSpPr>
          <p:nvPr/>
        </p:nvSpPr>
        <p:spPr bwMode="auto">
          <a:xfrm>
            <a:off x="-8766" y="1041019"/>
            <a:ext cx="4915347"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endParaRPr lang="en-US" altLang="ja-JP" dirty="0">
              <a:solidFill>
                <a:srgbClr val="000000"/>
              </a:solidFill>
            </a:endParaRPr>
          </a:p>
        </p:txBody>
      </p:sp>
      <p:grpSp>
        <p:nvGrpSpPr>
          <p:cNvPr id="4" name="グループ化 3">
            <a:extLst>
              <a:ext uri="{FF2B5EF4-FFF2-40B4-BE49-F238E27FC236}">
                <a16:creationId xmlns:a16="http://schemas.microsoft.com/office/drawing/2014/main" id="{AFF98068-CFF5-43D8-8906-56FF8C9A6574}"/>
              </a:ext>
            </a:extLst>
          </p:cNvPr>
          <p:cNvGrpSpPr/>
          <p:nvPr/>
        </p:nvGrpSpPr>
        <p:grpSpPr>
          <a:xfrm>
            <a:off x="4912652" y="138312"/>
            <a:ext cx="4242903" cy="3519108"/>
            <a:chOff x="4913342" y="137446"/>
            <a:chExt cx="4242903" cy="3519108"/>
          </a:xfrm>
        </p:grpSpPr>
        <p:grpSp>
          <p:nvGrpSpPr>
            <p:cNvPr id="69" name="グループ化 68">
              <a:extLst>
                <a:ext uri="{FF2B5EF4-FFF2-40B4-BE49-F238E27FC236}">
                  <a16:creationId xmlns:a16="http://schemas.microsoft.com/office/drawing/2014/main" id="{916AA2D3-09E6-4E26-BBCE-0BFF2A3DFFAF}"/>
                </a:ext>
              </a:extLst>
            </p:cNvPr>
            <p:cNvGrpSpPr/>
            <p:nvPr/>
          </p:nvGrpSpPr>
          <p:grpSpPr>
            <a:xfrm>
              <a:off x="4913342" y="137446"/>
              <a:ext cx="4117630" cy="3519108"/>
              <a:chOff x="4913342" y="137446"/>
              <a:chExt cx="4117630" cy="3519108"/>
            </a:xfrm>
          </p:grpSpPr>
          <p:cxnSp>
            <p:nvCxnSpPr>
              <p:cNvPr id="71" name="直線コネクタ 70">
                <a:extLst>
                  <a:ext uri="{FF2B5EF4-FFF2-40B4-BE49-F238E27FC236}">
                    <a16:creationId xmlns:a16="http://schemas.microsoft.com/office/drawing/2014/main" id="{EE1FA35D-8E42-4F9D-BDD3-4EB5B3EB40A8}"/>
                  </a:ext>
                </a:extLst>
              </p:cNvPr>
              <p:cNvCxnSpPr>
                <a:cxnSpLocks/>
              </p:cNvCxnSpPr>
              <p:nvPr/>
            </p:nvCxnSpPr>
            <p:spPr bwMode="auto">
              <a:xfrm flipH="1">
                <a:off x="7916050" y="652734"/>
                <a:ext cx="655277" cy="1302559"/>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2" name="Rectangle 6">
                <a:extLst>
                  <a:ext uri="{FF2B5EF4-FFF2-40B4-BE49-F238E27FC236}">
                    <a16:creationId xmlns:a16="http://schemas.microsoft.com/office/drawing/2014/main" id="{2449B330-008A-46A0-9B10-A67C3A96D305}"/>
                  </a:ext>
                </a:extLst>
              </p:cNvPr>
              <p:cNvSpPr>
                <a:spLocks noChangeArrowheads="1"/>
              </p:cNvSpPr>
              <p:nvPr/>
            </p:nvSpPr>
            <p:spPr bwMode="auto">
              <a:xfrm rot="17949790">
                <a:off x="7094201" y="-63517"/>
                <a:ext cx="78474" cy="3173905"/>
              </a:xfrm>
              <a:prstGeom prst="rect">
                <a:avLst/>
              </a:prstGeom>
              <a:solidFill>
                <a:srgbClr val="FFCC66"/>
              </a:solidFill>
              <a:ln w="9525">
                <a:solidFill>
                  <a:schemeClr val="tx1"/>
                </a:solidFill>
                <a:miter lim="800000"/>
                <a:headEnd/>
                <a:tailEnd/>
              </a:ln>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75" name="正方形/長方形 74">
                <a:extLst>
                  <a:ext uri="{FF2B5EF4-FFF2-40B4-BE49-F238E27FC236}">
                    <a16:creationId xmlns:a16="http://schemas.microsoft.com/office/drawing/2014/main" id="{D628277D-583A-4B22-9A7F-58802DBD1457}"/>
                  </a:ext>
                </a:extLst>
              </p:cNvPr>
              <p:cNvSpPr/>
              <p:nvPr/>
            </p:nvSpPr>
            <p:spPr bwMode="auto">
              <a:xfrm rot="16200000">
                <a:off x="6675413" y="-1624625"/>
                <a:ext cx="593488" cy="4117630"/>
              </a:xfrm>
              <a:prstGeom prst="rect">
                <a:avLst/>
              </a:prstGeom>
              <a:solidFill>
                <a:schemeClr val="bg1">
                  <a:lumMod val="85000"/>
                </a:schemeClr>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76" name="直線コネクタ 75">
                <a:extLst>
                  <a:ext uri="{FF2B5EF4-FFF2-40B4-BE49-F238E27FC236}">
                    <a16:creationId xmlns:a16="http://schemas.microsoft.com/office/drawing/2014/main" id="{41054D0B-3F2F-4146-888A-268F071121CD}"/>
                  </a:ext>
                </a:extLst>
              </p:cNvPr>
              <p:cNvCxnSpPr>
                <a:cxnSpLocks/>
                <a:endCxn id="78" idx="1"/>
              </p:cNvCxnSpPr>
              <p:nvPr/>
            </p:nvCxnSpPr>
            <p:spPr bwMode="auto">
              <a:xfrm>
                <a:off x="8511857" y="2271857"/>
                <a:ext cx="7862" cy="890647"/>
              </a:xfrm>
              <a:prstGeom prst="line">
                <a:avLst/>
              </a:prstGeom>
              <a:solidFill>
                <a:schemeClr val="accent1"/>
              </a:solidFill>
              <a:ln w="28575" cap="flat" cmpd="sng" algn="ctr">
                <a:solidFill>
                  <a:srgbClr val="000000"/>
                </a:solidFill>
                <a:prstDash val="solid"/>
                <a:round/>
                <a:headEnd type="none" w="med" len="med"/>
                <a:tailEnd type="none" w="med" len="med"/>
              </a:ln>
              <a:effectLst/>
            </p:spPr>
          </p:cxnSp>
          <p:sp>
            <p:nvSpPr>
              <p:cNvPr id="78" name="正方形/長方形 77">
                <a:extLst>
                  <a:ext uri="{FF2B5EF4-FFF2-40B4-BE49-F238E27FC236}">
                    <a16:creationId xmlns:a16="http://schemas.microsoft.com/office/drawing/2014/main" id="{0A67DD38-1D73-4D1C-835E-E567F04B6E6C}"/>
                  </a:ext>
                </a:extLst>
              </p:cNvPr>
              <p:cNvSpPr/>
              <p:nvPr/>
            </p:nvSpPr>
            <p:spPr bwMode="auto">
              <a:xfrm rot="16200000" flipH="1">
                <a:off x="8272693" y="3137659"/>
                <a:ext cx="494050" cy="543739"/>
              </a:xfrm>
              <a:prstGeom prst="rect">
                <a:avLst/>
              </a:prstGeom>
              <a:solidFill>
                <a:schemeClr val="bg1">
                  <a:lumMod val="85000"/>
                </a:schemeClr>
              </a:solidFill>
              <a:ln w="28575" cap="flat" cmpd="sng" algn="ctr">
                <a:solidFill>
                  <a:srgbClr val="0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grpSp>
        <p:grpSp>
          <p:nvGrpSpPr>
            <p:cNvPr id="86" name="グループ化 85">
              <a:extLst>
                <a:ext uri="{FF2B5EF4-FFF2-40B4-BE49-F238E27FC236}">
                  <a16:creationId xmlns:a16="http://schemas.microsoft.com/office/drawing/2014/main" id="{6ADF59EE-0B43-4723-AD9D-E576F103C88E}"/>
                </a:ext>
              </a:extLst>
            </p:cNvPr>
            <p:cNvGrpSpPr/>
            <p:nvPr/>
          </p:nvGrpSpPr>
          <p:grpSpPr>
            <a:xfrm>
              <a:off x="8299433" y="1134494"/>
              <a:ext cx="856812" cy="1879048"/>
              <a:chOff x="8299433" y="1134494"/>
              <a:chExt cx="856812" cy="1879048"/>
            </a:xfrm>
          </p:grpSpPr>
          <p:sp>
            <p:nvSpPr>
              <p:cNvPr id="88" name="Line 8">
                <a:extLst>
                  <a:ext uri="{FF2B5EF4-FFF2-40B4-BE49-F238E27FC236}">
                    <a16:creationId xmlns:a16="http://schemas.microsoft.com/office/drawing/2014/main" id="{0F8D7B5E-B001-4689-806F-3BED1E227663}"/>
                  </a:ext>
                </a:extLst>
              </p:cNvPr>
              <p:cNvSpPr>
                <a:spLocks noChangeShapeType="1"/>
              </p:cNvSpPr>
              <p:nvPr/>
            </p:nvSpPr>
            <p:spPr bwMode="auto">
              <a:xfrm flipH="1">
                <a:off x="8516729" y="2253996"/>
                <a:ext cx="5978" cy="75954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0" name="正方形/長方形 89">
                <a:extLst>
                  <a:ext uri="{FF2B5EF4-FFF2-40B4-BE49-F238E27FC236}">
                    <a16:creationId xmlns:a16="http://schemas.microsoft.com/office/drawing/2014/main" id="{723CB854-61EA-4E1F-962D-AC4A1FC0FB69}"/>
                  </a:ext>
                </a:extLst>
              </p:cNvPr>
              <p:cNvSpPr/>
              <p:nvPr/>
            </p:nvSpPr>
            <p:spPr>
              <a:xfrm>
                <a:off x="8612506" y="2215796"/>
                <a:ext cx="543739" cy="523220"/>
              </a:xfrm>
              <a:prstGeom prst="rect">
                <a:avLst/>
              </a:prstGeom>
            </p:spPr>
            <p:txBody>
              <a:bodyPr wrap="none">
                <a:spAutoFit/>
              </a:bodyPr>
              <a:lstStyle/>
              <a:p>
                <a:r>
                  <a:rPr lang="en-US" altLang="ja-JP" b="1" i="1" dirty="0">
                    <a:solidFill>
                      <a:srgbClr val="000000"/>
                    </a:solidFill>
                    <a:latin typeface="Bookman Old Style" pitchFamily="18" charset="0"/>
                  </a:rPr>
                  <a:t>W</a:t>
                </a:r>
                <a:endParaRPr lang="ja-JP" altLang="en-US" b="1" dirty="0"/>
              </a:p>
            </p:txBody>
          </p:sp>
          <p:sp>
            <p:nvSpPr>
              <p:cNvPr id="92" name="正方形/長方形 91">
                <a:extLst>
                  <a:ext uri="{FF2B5EF4-FFF2-40B4-BE49-F238E27FC236}">
                    <a16:creationId xmlns:a16="http://schemas.microsoft.com/office/drawing/2014/main" id="{81719FAB-DD76-43C4-96AB-BE08EA9692EB}"/>
                  </a:ext>
                </a:extLst>
              </p:cNvPr>
              <p:cNvSpPr/>
              <p:nvPr/>
            </p:nvSpPr>
            <p:spPr>
              <a:xfrm>
                <a:off x="8299433" y="1134494"/>
                <a:ext cx="436338" cy="523220"/>
              </a:xfrm>
              <a:prstGeom prst="rect">
                <a:avLst/>
              </a:prstGeom>
            </p:spPr>
            <p:txBody>
              <a:bodyPr wrap="none">
                <a:spAutoFit/>
              </a:bodyPr>
              <a:lstStyle/>
              <a:p>
                <a:r>
                  <a:rPr lang="en-US" altLang="ja-JP" b="1" i="1" dirty="0">
                    <a:solidFill>
                      <a:srgbClr val="000000"/>
                    </a:solidFill>
                    <a:latin typeface="Bookman Old Style" pitchFamily="18" charset="0"/>
                  </a:rPr>
                  <a:t>T</a:t>
                </a:r>
                <a:endParaRPr lang="ja-JP" altLang="en-US" b="1" dirty="0"/>
              </a:p>
            </p:txBody>
          </p:sp>
        </p:grpSp>
        <p:sp>
          <p:nvSpPr>
            <p:cNvPr id="93" name="正方形/長方形 92">
              <a:extLst>
                <a:ext uri="{FF2B5EF4-FFF2-40B4-BE49-F238E27FC236}">
                  <a16:creationId xmlns:a16="http://schemas.microsoft.com/office/drawing/2014/main" id="{FCDE128A-2815-4BEE-8281-CBEF4D064B5E}"/>
                </a:ext>
              </a:extLst>
            </p:cNvPr>
            <p:cNvSpPr/>
            <p:nvPr/>
          </p:nvSpPr>
          <p:spPr>
            <a:xfrm>
              <a:off x="6355406" y="652734"/>
              <a:ext cx="372218" cy="523220"/>
            </a:xfrm>
            <a:prstGeom prst="rect">
              <a:avLst/>
            </a:prstGeom>
          </p:spPr>
          <p:txBody>
            <a:bodyPr wrap="none">
              <a:spAutoFit/>
            </a:bodyPr>
            <a:lstStyle/>
            <a:p>
              <a:r>
                <a:rPr lang="en-US" altLang="ja-JP" i="1" dirty="0">
                  <a:solidFill>
                    <a:srgbClr val="000000"/>
                  </a:solidFill>
                  <a:latin typeface="Symbol" pitchFamily="18" charset="2"/>
                </a:rPr>
                <a:t>q</a:t>
              </a:r>
              <a:endParaRPr lang="ja-JP" altLang="en-US" dirty="0"/>
            </a:p>
          </p:txBody>
        </p:sp>
      </p:grpSp>
      <p:sp>
        <p:nvSpPr>
          <p:cNvPr id="6148" name="Rectangle 4"/>
          <p:cNvSpPr>
            <a:spLocks noChangeArrowheads="1"/>
          </p:cNvSpPr>
          <p:nvPr/>
        </p:nvSpPr>
        <p:spPr bwMode="auto">
          <a:xfrm>
            <a:off x="-26338" y="569283"/>
            <a:ext cx="4913342" cy="523220"/>
          </a:xfrm>
          <a:prstGeom prst="rect">
            <a:avLst/>
          </a:prstGeom>
          <a:solidFill>
            <a:srgbClr val="FFFFCC"/>
          </a:solidFill>
          <a:ln>
            <a:noFill/>
          </a:ln>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ja-JP" altLang="en-US"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0.80,sin</a:t>
            </a:r>
            <a:r>
              <a:rPr lang="en-US" altLang="ja-JP" i="1" dirty="0">
                <a:solidFill>
                  <a:srgbClr val="000000"/>
                </a:solidFill>
                <a:latin typeface="Symbol" panose="05050102010706020507" pitchFamily="18" charset="2"/>
                <a:ea typeface="ＭＳ 明朝" panose="02020609040205080304" pitchFamily="17" charset="-128"/>
              </a:rPr>
              <a:t>q </a:t>
            </a:r>
            <a:r>
              <a:rPr lang="en-US" altLang="ja-JP" dirty="0">
                <a:solidFill>
                  <a:srgbClr val="000000"/>
                </a:solidFill>
                <a:latin typeface="Symbol" panose="05050102010706020507" pitchFamily="18" charset="2"/>
                <a:ea typeface="ＭＳ 明朝" panose="02020609040205080304" pitchFamily="17" charset="-128"/>
              </a:rPr>
              <a:t>= </a:t>
            </a:r>
            <a:r>
              <a:rPr lang="en-US" altLang="ja-JP">
                <a:solidFill>
                  <a:srgbClr val="000000"/>
                </a:solidFill>
                <a:ea typeface="ＭＳ 明朝" panose="02020609040205080304" pitchFamily="17" charset="-128"/>
              </a:rPr>
              <a:t>0.60,</a:t>
            </a:r>
            <a:r>
              <a:rPr lang="en-US" altLang="ja-JP" i="1">
                <a:solidFill>
                  <a:srgbClr val="000000"/>
                </a:solidFill>
                <a:latin typeface="Symbol" panose="05050102010706020507" pitchFamily="18" charset="2"/>
                <a:ea typeface="ＭＳ 明朝" panose="02020609040205080304" pitchFamily="17" charset="-128"/>
              </a:rPr>
              <a:t>f</a:t>
            </a:r>
            <a:r>
              <a:rPr lang="en-US" altLang="ja-JP">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90°</a:t>
            </a:r>
            <a:endParaRPr lang="en-US" altLang="ja-JP" dirty="0">
              <a:solidFill>
                <a:srgbClr val="000000"/>
              </a:solidFill>
            </a:endParaRPr>
          </a:p>
        </p:txBody>
      </p:sp>
      <p:sp>
        <p:nvSpPr>
          <p:cNvPr id="2" name="正方形/長方形 1">
            <a:extLst>
              <a:ext uri="{FF2B5EF4-FFF2-40B4-BE49-F238E27FC236}">
                <a16:creationId xmlns:a16="http://schemas.microsoft.com/office/drawing/2014/main" id="{D91C670A-170F-4331-9BFB-9E4A34AE54A0}"/>
              </a:ext>
            </a:extLst>
          </p:cNvPr>
          <p:cNvSpPr/>
          <p:nvPr/>
        </p:nvSpPr>
        <p:spPr>
          <a:xfrm>
            <a:off x="0" y="71123"/>
            <a:ext cx="4915346" cy="523220"/>
          </a:xfrm>
          <a:prstGeom prst="rect">
            <a:avLst/>
          </a:prstGeom>
          <a:solidFill>
            <a:srgbClr val="FFFFCC"/>
          </a:solidFill>
        </p:spPr>
        <p:txBody>
          <a:bodyPr wrap="square">
            <a:spAutoFit/>
          </a:bodyPr>
          <a:lstStyle/>
          <a:p>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50cm,</a:t>
            </a:r>
            <a:r>
              <a:rPr lang="en-US" altLang="ja-JP" i="1" dirty="0">
                <a:solidFill>
                  <a:srgbClr val="000000"/>
                </a:solidFill>
                <a:latin typeface="Bookman Old Style" panose="02050604050505020204" pitchFamily="18" charset="0"/>
                <a:ea typeface="ＭＳ 明朝" panose="02020609040205080304" pitchFamily="17" charset="-128"/>
              </a:rPr>
              <a:t>W</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2.5kgw,</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40cm</a:t>
            </a:r>
            <a:endParaRPr lang="ja-JP" altLang="en-US" dirty="0"/>
          </a:p>
        </p:txBody>
      </p:sp>
      <p:sp>
        <p:nvSpPr>
          <p:cNvPr id="95" name="Line 8">
            <a:extLst>
              <a:ext uri="{FF2B5EF4-FFF2-40B4-BE49-F238E27FC236}">
                <a16:creationId xmlns:a16="http://schemas.microsoft.com/office/drawing/2014/main" id="{4CE3FD58-5288-492E-80EB-06AD94CC1ADF}"/>
              </a:ext>
            </a:extLst>
          </p:cNvPr>
          <p:cNvSpPr>
            <a:spLocks noChangeShapeType="1"/>
          </p:cNvSpPr>
          <p:nvPr/>
        </p:nvSpPr>
        <p:spPr bwMode="auto">
          <a:xfrm rot="16200000" flipH="1">
            <a:off x="8081650" y="1745542"/>
            <a:ext cx="19770" cy="415801"/>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6" name="Line 8">
            <a:extLst>
              <a:ext uri="{FF2B5EF4-FFF2-40B4-BE49-F238E27FC236}">
                <a16:creationId xmlns:a16="http://schemas.microsoft.com/office/drawing/2014/main" id="{FB621924-42C3-4D02-AB75-020B0BFE28B0}"/>
              </a:ext>
            </a:extLst>
          </p:cNvPr>
          <p:cNvSpPr>
            <a:spLocks noChangeShapeType="1"/>
          </p:cNvSpPr>
          <p:nvPr/>
        </p:nvSpPr>
        <p:spPr bwMode="auto">
          <a:xfrm flipH="1" flipV="1">
            <a:off x="7895063" y="1238236"/>
            <a:ext cx="3914" cy="695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7" name="Line 7">
            <a:extLst>
              <a:ext uri="{FF2B5EF4-FFF2-40B4-BE49-F238E27FC236}">
                <a16:creationId xmlns:a16="http://schemas.microsoft.com/office/drawing/2014/main" id="{7A4CB090-E162-48D7-867D-92D81F63F317}"/>
              </a:ext>
            </a:extLst>
          </p:cNvPr>
          <p:cNvSpPr>
            <a:spLocks noChangeShapeType="1"/>
          </p:cNvSpPr>
          <p:nvPr/>
        </p:nvSpPr>
        <p:spPr bwMode="auto">
          <a:xfrm flipV="1">
            <a:off x="7916050" y="1238236"/>
            <a:ext cx="356193" cy="695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98" name="正方形/長方形 97">
            <a:extLst>
              <a:ext uri="{FF2B5EF4-FFF2-40B4-BE49-F238E27FC236}">
                <a16:creationId xmlns:a16="http://schemas.microsoft.com/office/drawing/2014/main" id="{49BE885B-7F5B-4080-B6D2-932A95397066}"/>
              </a:ext>
            </a:extLst>
          </p:cNvPr>
          <p:cNvSpPr/>
          <p:nvPr/>
        </p:nvSpPr>
        <p:spPr>
          <a:xfrm>
            <a:off x="10659" y="1039908"/>
            <a:ext cx="407484" cy="523220"/>
          </a:xfrm>
          <a:prstGeom prst="rect">
            <a:avLst/>
          </a:prstGeom>
        </p:spPr>
        <p:txBody>
          <a:bodyPr wrap="none">
            <a:spAutoFit/>
          </a:bodyPr>
          <a:lstStyle/>
          <a:p>
            <a:r>
              <a:rPr lang="en-US" altLang="ja-JP" i="1" dirty="0">
                <a:solidFill>
                  <a:srgbClr val="000000"/>
                </a:solidFill>
                <a:latin typeface="Bookman Old Style" pitchFamily="18" charset="0"/>
              </a:rPr>
              <a:t>T</a:t>
            </a:r>
            <a:endParaRPr lang="ja-JP" altLang="en-US" dirty="0"/>
          </a:p>
        </p:txBody>
      </p:sp>
      <p:sp>
        <p:nvSpPr>
          <p:cNvPr id="99" name="正方形/長方形 98">
            <a:extLst>
              <a:ext uri="{FF2B5EF4-FFF2-40B4-BE49-F238E27FC236}">
                <a16:creationId xmlns:a16="http://schemas.microsoft.com/office/drawing/2014/main" id="{A452C663-5ED3-4CD2-8CEF-B4B4D99D8D1B}"/>
              </a:ext>
            </a:extLst>
          </p:cNvPr>
          <p:cNvSpPr/>
          <p:nvPr/>
        </p:nvSpPr>
        <p:spPr>
          <a:xfrm>
            <a:off x="370105" y="1026739"/>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00" name="Rectangle 15">
            <a:extLst>
              <a:ext uri="{FF2B5EF4-FFF2-40B4-BE49-F238E27FC236}">
                <a16:creationId xmlns:a16="http://schemas.microsoft.com/office/drawing/2014/main" id="{E5EFF145-2044-473C-840A-73A36E01432D}"/>
              </a:ext>
            </a:extLst>
          </p:cNvPr>
          <p:cNvSpPr>
            <a:spLocks noChangeArrowheads="1"/>
          </p:cNvSpPr>
          <p:nvPr/>
        </p:nvSpPr>
        <p:spPr bwMode="auto">
          <a:xfrm>
            <a:off x="814411" y="1047940"/>
            <a:ext cx="12459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ea typeface="ＭＳ 明朝" panose="02020609040205080304" pitchFamily="17" charset="-128"/>
              </a:rPr>
              <a:t>2.5</a:t>
            </a:r>
            <a:r>
              <a:rPr lang="en-US" altLang="ja-JP" dirty="0">
                <a:solidFill>
                  <a:srgbClr val="000000"/>
                </a:solidFill>
              </a:rPr>
              <a:t>kgw</a:t>
            </a:r>
          </a:p>
        </p:txBody>
      </p:sp>
      <p:sp>
        <p:nvSpPr>
          <p:cNvPr id="101" name="Rectangle 42">
            <a:extLst>
              <a:ext uri="{FF2B5EF4-FFF2-40B4-BE49-F238E27FC236}">
                <a16:creationId xmlns:a16="http://schemas.microsoft.com/office/drawing/2014/main" id="{BE554872-E244-43F6-97BB-6E85FDC44523}"/>
              </a:ext>
            </a:extLst>
          </p:cNvPr>
          <p:cNvSpPr>
            <a:spLocks noChangeArrowheads="1"/>
          </p:cNvSpPr>
          <p:nvPr/>
        </p:nvSpPr>
        <p:spPr bwMode="auto">
          <a:xfrm>
            <a:off x="777589" y="1039908"/>
            <a:ext cx="1577954"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02" name="Line 10">
            <a:extLst>
              <a:ext uri="{FF2B5EF4-FFF2-40B4-BE49-F238E27FC236}">
                <a16:creationId xmlns:a16="http://schemas.microsoft.com/office/drawing/2014/main" id="{861479FB-85D2-4105-8C84-1FC63F1C7476}"/>
              </a:ext>
            </a:extLst>
          </p:cNvPr>
          <p:cNvSpPr>
            <a:spLocks noChangeShapeType="1"/>
          </p:cNvSpPr>
          <p:nvPr/>
        </p:nvSpPr>
        <p:spPr bwMode="auto">
          <a:xfrm flipH="1" flipV="1">
            <a:off x="5148263" y="569283"/>
            <a:ext cx="641804" cy="17449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03" name="Line 8">
            <a:extLst>
              <a:ext uri="{FF2B5EF4-FFF2-40B4-BE49-F238E27FC236}">
                <a16:creationId xmlns:a16="http://schemas.microsoft.com/office/drawing/2014/main" id="{0FA135A5-E2D6-4597-BE3B-CF802FE10392}"/>
              </a:ext>
            </a:extLst>
          </p:cNvPr>
          <p:cNvSpPr>
            <a:spLocks noChangeShapeType="1"/>
          </p:cNvSpPr>
          <p:nvPr/>
        </p:nvSpPr>
        <p:spPr bwMode="auto">
          <a:xfrm rot="5400000">
            <a:off x="5469708" y="461455"/>
            <a:ext cx="12402" cy="63397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04" name="Line 8">
            <a:extLst>
              <a:ext uri="{FF2B5EF4-FFF2-40B4-BE49-F238E27FC236}">
                <a16:creationId xmlns:a16="http://schemas.microsoft.com/office/drawing/2014/main" id="{7DAF017F-DD61-4A6B-BEA7-391C9C58C040}"/>
              </a:ext>
            </a:extLst>
          </p:cNvPr>
          <p:cNvSpPr>
            <a:spLocks noChangeShapeType="1"/>
          </p:cNvSpPr>
          <p:nvPr/>
        </p:nvSpPr>
        <p:spPr bwMode="auto">
          <a:xfrm flipH="1" flipV="1">
            <a:off x="5749809" y="473455"/>
            <a:ext cx="11813" cy="284531"/>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a:solidFill>
                <a:srgbClr val="000000"/>
              </a:solidFill>
            </a:endParaRPr>
          </a:p>
        </p:txBody>
      </p:sp>
      <p:sp>
        <p:nvSpPr>
          <p:cNvPr id="105" name="正方形/長方形 104">
            <a:extLst>
              <a:ext uri="{FF2B5EF4-FFF2-40B4-BE49-F238E27FC236}">
                <a16:creationId xmlns:a16="http://schemas.microsoft.com/office/drawing/2014/main" id="{5B083F0F-009B-428E-9F04-EE275D7FE718}"/>
              </a:ext>
            </a:extLst>
          </p:cNvPr>
          <p:cNvSpPr/>
          <p:nvPr/>
        </p:nvSpPr>
        <p:spPr>
          <a:xfrm>
            <a:off x="5081636" y="55702"/>
            <a:ext cx="450764" cy="523220"/>
          </a:xfrm>
          <a:prstGeom prst="rect">
            <a:avLst/>
          </a:prstGeom>
        </p:spPr>
        <p:txBody>
          <a:bodyPr wrap="none">
            <a:spAutoFit/>
          </a:bodyPr>
          <a:lstStyle/>
          <a:p>
            <a:r>
              <a:rPr lang="en-US" altLang="ja-JP" b="1" i="1" dirty="0">
                <a:solidFill>
                  <a:srgbClr val="000000"/>
                </a:solidFill>
                <a:latin typeface="Bookman Old Style" pitchFamily="18" charset="0"/>
              </a:rPr>
              <a:t>R</a:t>
            </a:r>
            <a:endParaRPr lang="ja-JP" altLang="en-US" b="1" dirty="0"/>
          </a:p>
        </p:txBody>
      </p:sp>
      <p:sp>
        <p:nvSpPr>
          <p:cNvPr id="106" name="Rectangle 35">
            <a:extLst>
              <a:ext uri="{FF2B5EF4-FFF2-40B4-BE49-F238E27FC236}">
                <a16:creationId xmlns:a16="http://schemas.microsoft.com/office/drawing/2014/main" id="{B36A3612-4AE5-419F-8351-53B2BD01BD54}"/>
              </a:ext>
            </a:extLst>
          </p:cNvPr>
          <p:cNvSpPr>
            <a:spLocks noChangeArrowheads="1"/>
          </p:cNvSpPr>
          <p:nvPr/>
        </p:nvSpPr>
        <p:spPr bwMode="auto">
          <a:xfrm>
            <a:off x="0" y="1524899"/>
            <a:ext cx="62259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T</a:t>
            </a:r>
            <a:r>
              <a:rPr kumimoji="0" lang="en-US" altLang="ja-JP" dirty="0">
                <a:solidFill>
                  <a:srgbClr val="000000"/>
                </a:solidFill>
                <a:latin typeface="Bookman Old Style" panose="02050604050505020204" pitchFamily="18" charset="0"/>
                <a:ea typeface="ＭＳ 明朝" panose="02020609040205080304" pitchFamily="17" charset="-128"/>
              </a:rPr>
              <a:t>,</a:t>
            </a:r>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dirty="0">
                <a:solidFill>
                  <a:srgbClr val="000000"/>
                </a:solidFill>
                <a:latin typeface="ＭＳ 明朝" panose="02020609040205080304" pitchFamily="17" charset="-128"/>
                <a:ea typeface="ＭＳ 明朝" panose="02020609040205080304" pitchFamily="17" charset="-128"/>
              </a:rPr>
              <a:t>を水平成分、鉛直成分に分ける。</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64" name="正方形/長方形 163">
            <a:extLst>
              <a:ext uri="{FF2B5EF4-FFF2-40B4-BE49-F238E27FC236}">
                <a16:creationId xmlns:a16="http://schemas.microsoft.com/office/drawing/2014/main" id="{EFECACDA-FFF4-4C7D-9E15-F719B80AEB7E}"/>
              </a:ext>
            </a:extLst>
          </p:cNvPr>
          <p:cNvSpPr/>
          <p:nvPr/>
        </p:nvSpPr>
        <p:spPr>
          <a:xfrm>
            <a:off x="5185171" y="779086"/>
            <a:ext cx="566181"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endParaRPr lang="ja-JP" altLang="en-US" dirty="0"/>
          </a:p>
        </p:txBody>
      </p:sp>
      <p:sp>
        <p:nvSpPr>
          <p:cNvPr id="165" name="正方形/長方形 164">
            <a:extLst>
              <a:ext uri="{FF2B5EF4-FFF2-40B4-BE49-F238E27FC236}">
                <a16:creationId xmlns:a16="http://schemas.microsoft.com/office/drawing/2014/main" id="{3E059A93-7CC4-40F3-8629-274D69F3878F}"/>
              </a:ext>
            </a:extLst>
          </p:cNvPr>
          <p:cNvSpPr/>
          <p:nvPr/>
        </p:nvSpPr>
        <p:spPr>
          <a:xfrm>
            <a:off x="5508300" y="67717"/>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66" name="Rectangle 22">
            <a:extLst>
              <a:ext uri="{FF2B5EF4-FFF2-40B4-BE49-F238E27FC236}">
                <a16:creationId xmlns:a16="http://schemas.microsoft.com/office/drawing/2014/main" id="{FC022E4B-7D97-40B2-BD67-4EEE600A121B}"/>
              </a:ext>
            </a:extLst>
          </p:cNvPr>
          <p:cNvSpPr>
            <a:spLocks noChangeArrowheads="1"/>
          </p:cNvSpPr>
          <p:nvPr/>
        </p:nvSpPr>
        <p:spPr bwMode="auto">
          <a:xfrm>
            <a:off x="8099298" y="1657714"/>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T</a:t>
            </a:r>
            <a:r>
              <a:rPr lang="en-US" altLang="ja-JP" dirty="0" err="1">
                <a:solidFill>
                  <a:srgbClr val="000000"/>
                </a:solidFill>
              </a:rPr>
              <a:t>sin</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67" name="Rectangle 22">
            <a:extLst>
              <a:ext uri="{FF2B5EF4-FFF2-40B4-BE49-F238E27FC236}">
                <a16:creationId xmlns:a16="http://schemas.microsoft.com/office/drawing/2014/main" id="{1833211E-FAE6-47BF-959C-3D0C26BBB497}"/>
              </a:ext>
            </a:extLst>
          </p:cNvPr>
          <p:cNvSpPr>
            <a:spLocks noChangeArrowheads="1"/>
          </p:cNvSpPr>
          <p:nvPr/>
        </p:nvSpPr>
        <p:spPr bwMode="auto">
          <a:xfrm>
            <a:off x="7241941" y="802800"/>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T</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68" name="Rectangle 35">
            <a:extLst>
              <a:ext uri="{FF2B5EF4-FFF2-40B4-BE49-F238E27FC236}">
                <a16:creationId xmlns:a16="http://schemas.microsoft.com/office/drawing/2014/main" id="{D78C8FF5-ABA4-4985-A488-5C01B4784743}"/>
              </a:ext>
            </a:extLst>
          </p:cNvPr>
          <p:cNvSpPr>
            <a:spLocks noChangeArrowheads="1"/>
          </p:cNvSpPr>
          <p:nvPr/>
        </p:nvSpPr>
        <p:spPr bwMode="auto">
          <a:xfrm>
            <a:off x="8806" y="2023059"/>
            <a:ext cx="39838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水平成分の釣合いの式</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169" name="正方形/長方形 168">
            <a:extLst>
              <a:ext uri="{FF2B5EF4-FFF2-40B4-BE49-F238E27FC236}">
                <a16:creationId xmlns:a16="http://schemas.microsoft.com/office/drawing/2014/main" id="{2E0736D7-3C4B-4E47-B4DD-2F6B52116E29}"/>
              </a:ext>
            </a:extLst>
          </p:cNvPr>
          <p:cNvSpPr/>
          <p:nvPr/>
        </p:nvSpPr>
        <p:spPr>
          <a:xfrm>
            <a:off x="4264518" y="1980956"/>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70" name="Rectangle 42">
            <a:extLst>
              <a:ext uri="{FF2B5EF4-FFF2-40B4-BE49-F238E27FC236}">
                <a16:creationId xmlns:a16="http://schemas.microsoft.com/office/drawing/2014/main" id="{BA9805AE-78E5-47DD-91BC-237FE48501C7}"/>
              </a:ext>
            </a:extLst>
          </p:cNvPr>
          <p:cNvSpPr>
            <a:spLocks noChangeArrowheads="1"/>
          </p:cNvSpPr>
          <p:nvPr/>
        </p:nvSpPr>
        <p:spPr bwMode="auto">
          <a:xfrm>
            <a:off x="3715239" y="2018168"/>
            <a:ext cx="2084998"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71" name="正方形/長方形 170">
            <a:extLst>
              <a:ext uri="{FF2B5EF4-FFF2-40B4-BE49-F238E27FC236}">
                <a16:creationId xmlns:a16="http://schemas.microsoft.com/office/drawing/2014/main" id="{F8BF5E26-3E6C-4525-9073-657AA9D8A71D}"/>
              </a:ext>
            </a:extLst>
          </p:cNvPr>
          <p:cNvSpPr/>
          <p:nvPr/>
        </p:nvSpPr>
        <p:spPr>
          <a:xfrm>
            <a:off x="3715239" y="2006638"/>
            <a:ext cx="566181"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x</a:t>
            </a:r>
            <a:endParaRPr lang="ja-JP" altLang="en-US" dirty="0"/>
          </a:p>
        </p:txBody>
      </p:sp>
      <p:sp>
        <p:nvSpPr>
          <p:cNvPr id="172" name="Rectangle 22">
            <a:extLst>
              <a:ext uri="{FF2B5EF4-FFF2-40B4-BE49-F238E27FC236}">
                <a16:creationId xmlns:a16="http://schemas.microsoft.com/office/drawing/2014/main" id="{61EB56DB-96BD-4EE9-AABD-7877AD55BEE7}"/>
              </a:ext>
            </a:extLst>
          </p:cNvPr>
          <p:cNvSpPr>
            <a:spLocks noChangeArrowheads="1"/>
          </p:cNvSpPr>
          <p:nvPr/>
        </p:nvSpPr>
        <p:spPr bwMode="auto">
          <a:xfrm>
            <a:off x="4630342" y="2016488"/>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T</a:t>
            </a:r>
            <a:r>
              <a:rPr lang="en-US" altLang="ja-JP" dirty="0" err="1">
                <a:solidFill>
                  <a:srgbClr val="000000"/>
                </a:solidFill>
              </a:rPr>
              <a:t>sin</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75" name="正方形/長方形 174">
            <a:extLst>
              <a:ext uri="{FF2B5EF4-FFF2-40B4-BE49-F238E27FC236}">
                <a16:creationId xmlns:a16="http://schemas.microsoft.com/office/drawing/2014/main" id="{D2F13F27-5CEE-4C93-A8F5-D15C6B498294}"/>
              </a:ext>
            </a:extLst>
          </p:cNvPr>
          <p:cNvSpPr/>
          <p:nvPr/>
        </p:nvSpPr>
        <p:spPr>
          <a:xfrm>
            <a:off x="5665907" y="2016664"/>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78" name="Rectangle 42">
            <a:extLst>
              <a:ext uri="{FF2B5EF4-FFF2-40B4-BE49-F238E27FC236}">
                <a16:creationId xmlns:a16="http://schemas.microsoft.com/office/drawing/2014/main" id="{85F7A0ED-CAD9-4C91-A235-57CE3DBA1ACA}"/>
              </a:ext>
            </a:extLst>
          </p:cNvPr>
          <p:cNvSpPr>
            <a:spLocks noChangeArrowheads="1"/>
          </p:cNvSpPr>
          <p:nvPr/>
        </p:nvSpPr>
        <p:spPr bwMode="auto">
          <a:xfrm>
            <a:off x="5966419" y="2026982"/>
            <a:ext cx="141619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80" name="Rectangle 15">
            <a:extLst>
              <a:ext uri="{FF2B5EF4-FFF2-40B4-BE49-F238E27FC236}">
                <a16:creationId xmlns:a16="http://schemas.microsoft.com/office/drawing/2014/main" id="{3F874027-B502-4361-9B54-DC406B597D6E}"/>
              </a:ext>
            </a:extLst>
          </p:cNvPr>
          <p:cNvSpPr>
            <a:spLocks noChangeArrowheads="1"/>
          </p:cNvSpPr>
          <p:nvPr/>
        </p:nvSpPr>
        <p:spPr bwMode="auto">
          <a:xfrm>
            <a:off x="5993311" y="2021567"/>
            <a:ext cx="16916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1.5kgw</a:t>
            </a:r>
          </a:p>
        </p:txBody>
      </p:sp>
      <p:sp>
        <p:nvSpPr>
          <p:cNvPr id="181" name="Rectangle 35">
            <a:extLst>
              <a:ext uri="{FF2B5EF4-FFF2-40B4-BE49-F238E27FC236}">
                <a16:creationId xmlns:a16="http://schemas.microsoft.com/office/drawing/2014/main" id="{A81CB41E-BCB9-4DCD-8419-D043641163EC}"/>
              </a:ext>
            </a:extLst>
          </p:cNvPr>
          <p:cNvSpPr>
            <a:spLocks noChangeArrowheads="1"/>
          </p:cNvSpPr>
          <p:nvPr/>
        </p:nvSpPr>
        <p:spPr bwMode="auto">
          <a:xfrm>
            <a:off x="17610" y="2527765"/>
            <a:ext cx="41250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鉛直成分の釣合いの式</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sp>
        <p:nvSpPr>
          <p:cNvPr id="182" name="正方形/長方形 181">
            <a:extLst>
              <a:ext uri="{FF2B5EF4-FFF2-40B4-BE49-F238E27FC236}">
                <a16:creationId xmlns:a16="http://schemas.microsoft.com/office/drawing/2014/main" id="{6C9714B3-62B7-4C78-A3E8-C4EB51C92851}"/>
              </a:ext>
            </a:extLst>
          </p:cNvPr>
          <p:cNvSpPr/>
          <p:nvPr/>
        </p:nvSpPr>
        <p:spPr>
          <a:xfrm>
            <a:off x="4251212" y="2504405"/>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83" name="Rectangle 42">
            <a:extLst>
              <a:ext uri="{FF2B5EF4-FFF2-40B4-BE49-F238E27FC236}">
                <a16:creationId xmlns:a16="http://schemas.microsoft.com/office/drawing/2014/main" id="{3AB8020B-24FB-41A3-B3BD-E96A5B5A24FA}"/>
              </a:ext>
            </a:extLst>
          </p:cNvPr>
          <p:cNvSpPr>
            <a:spLocks noChangeArrowheads="1"/>
          </p:cNvSpPr>
          <p:nvPr/>
        </p:nvSpPr>
        <p:spPr bwMode="auto">
          <a:xfrm>
            <a:off x="3715239" y="2541617"/>
            <a:ext cx="4034962"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84" name="正方形/長方形 183">
            <a:extLst>
              <a:ext uri="{FF2B5EF4-FFF2-40B4-BE49-F238E27FC236}">
                <a16:creationId xmlns:a16="http://schemas.microsoft.com/office/drawing/2014/main" id="{EA06558A-80AB-4A0C-A1BD-A00A76C11528}"/>
              </a:ext>
            </a:extLst>
          </p:cNvPr>
          <p:cNvSpPr/>
          <p:nvPr/>
        </p:nvSpPr>
        <p:spPr>
          <a:xfrm>
            <a:off x="3701933" y="2530087"/>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85" name="Rectangle 22">
            <a:extLst>
              <a:ext uri="{FF2B5EF4-FFF2-40B4-BE49-F238E27FC236}">
                <a16:creationId xmlns:a16="http://schemas.microsoft.com/office/drawing/2014/main" id="{D9A2F763-188A-4260-B1B4-76EC578E1F7B}"/>
              </a:ext>
            </a:extLst>
          </p:cNvPr>
          <p:cNvSpPr>
            <a:spLocks noChangeArrowheads="1"/>
          </p:cNvSpPr>
          <p:nvPr/>
        </p:nvSpPr>
        <p:spPr bwMode="auto">
          <a:xfrm>
            <a:off x="4617036" y="2539937"/>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T</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86" name="Rectangle 19">
            <a:extLst>
              <a:ext uri="{FF2B5EF4-FFF2-40B4-BE49-F238E27FC236}">
                <a16:creationId xmlns:a16="http://schemas.microsoft.com/office/drawing/2014/main" id="{2C2EE24D-C855-45FA-A42D-8AE2196CFA52}"/>
              </a:ext>
            </a:extLst>
          </p:cNvPr>
          <p:cNvSpPr>
            <a:spLocks noChangeArrowheads="1"/>
          </p:cNvSpPr>
          <p:nvPr/>
        </p:nvSpPr>
        <p:spPr bwMode="auto">
          <a:xfrm>
            <a:off x="-1006" y="3108985"/>
            <a:ext cx="6185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ja-JP" altLang="en-US" dirty="0">
                <a:solidFill>
                  <a:srgbClr val="000000"/>
                </a:solidFill>
                <a:latin typeface="ＭＳ 明朝" panose="02020609040205080304" pitchFamily="17" charset="-128"/>
                <a:ea typeface="ＭＳ 明朝" panose="02020609040205080304" pitchFamily="17" charset="-128"/>
              </a:rPr>
              <a:t>∴</a:t>
            </a:r>
            <a:endParaRPr kumimoji="0" lang="en-US" altLang="ja-JP" dirty="0">
              <a:solidFill>
                <a:srgbClr val="000000"/>
              </a:solidFill>
              <a:latin typeface="ＭＳ 明朝" panose="02020609040205080304" pitchFamily="17" charset="-128"/>
              <a:ea typeface="ＭＳ 明朝" panose="02020609040205080304" pitchFamily="17" charset="-128"/>
            </a:endParaRPr>
          </a:p>
        </p:txBody>
      </p:sp>
      <p:sp>
        <p:nvSpPr>
          <p:cNvPr id="187" name="正方形/長方形 186">
            <a:extLst>
              <a:ext uri="{FF2B5EF4-FFF2-40B4-BE49-F238E27FC236}">
                <a16:creationId xmlns:a16="http://schemas.microsoft.com/office/drawing/2014/main" id="{B4633A28-A1AE-4251-8DBF-55EE26913E2F}"/>
              </a:ext>
            </a:extLst>
          </p:cNvPr>
          <p:cNvSpPr/>
          <p:nvPr/>
        </p:nvSpPr>
        <p:spPr>
          <a:xfrm>
            <a:off x="991323" y="3085220"/>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88" name="正方形/長方形 187">
            <a:extLst>
              <a:ext uri="{FF2B5EF4-FFF2-40B4-BE49-F238E27FC236}">
                <a16:creationId xmlns:a16="http://schemas.microsoft.com/office/drawing/2014/main" id="{4251425F-D11A-4530-A0A0-2AB16A4E481B}"/>
              </a:ext>
            </a:extLst>
          </p:cNvPr>
          <p:cNvSpPr/>
          <p:nvPr/>
        </p:nvSpPr>
        <p:spPr>
          <a:xfrm>
            <a:off x="3559711" y="3098667"/>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89" name="Rectangle 42">
            <a:extLst>
              <a:ext uri="{FF2B5EF4-FFF2-40B4-BE49-F238E27FC236}">
                <a16:creationId xmlns:a16="http://schemas.microsoft.com/office/drawing/2014/main" id="{8D31AB2C-839D-433D-8BC1-EF2F2196C2BB}"/>
              </a:ext>
            </a:extLst>
          </p:cNvPr>
          <p:cNvSpPr>
            <a:spLocks noChangeArrowheads="1"/>
          </p:cNvSpPr>
          <p:nvPr/>
        </p:nvSpPr>
        <p:spPr bwMode="auto">
          <a:xfrm>
            <a:off x="1316808" y="3135879"/>
            <a:ext cx="22994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90" name="Rectangle 42">
            <a:extLst>
              <a:ext uri="{FF2B5EF4-FFF2-40B4-BE49-F238E27FC236}">
                <a16:creationId xmlns:a16="http://schemas.microsoft.com/office/drawing/2014/main" id="{ABCE909C-F83D-4AB0-A1EB-1014A78030B8}"/>
              </a:ext>
            </a:extLst>
          </p:cNvPr>
          <p:cNvSpPr>
            <a:spLocks noChangeArrowheads="1"/>
          </p:cNvSpPr>
          <p:nvPr/>
        </p:nvSpPr>
        <p:spPr bwMode="auto">
          <a:xfrm>
            <a:off x="3925537" y="3108985"/>
            <a:ext cx="18422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191" name="正方形/長方形 190">
            <a:extLst>
              <a:ext uri="{FF2B5EF4-FFF2-40B4-BE49-F238E27FC236}">
                <a16:creationId xmlns:a16="http://schemas.microsoft.com/office/drawing/2014/main" id="{5C0F2EA4-3315-4AEE-8EE0-4A9B9C29656A}"/>
              </a:ext>
            </a:extLst>
          </p:cNvPr>
          <p:cNvSpPr/>
          <p:nvPr/>
        </p:nvSpPr>
        <p:spPr>
          <a:xfrm>
            <a:off x="509280" y="3110902"/>
            <a:ext cx="580608" cy="523220"/>
          </a:xfrm>
          <a:prstGeom prst="rect">
            <a:avLst/>
          </a:prstGeom>
        </p:spPr>
        <p:txBody>
          <a:bodyPr wrap="none">
            <a:spAutoFit/>
          </a:bodyPr>
          <a:lstStyle/>
          <a:p>
            <a:r>
              <a:rPr lang="en-US" altLang="ja-JP" i="1" dirty="0">
                <a:solidFill>
                  <a:srgbClr val="000000"/>
                </a:solidFill>
                <a:latin typeface="Bookman Old Style" pitchFamily="18" charset="0"/>
              </a:rPr>
              <a:t>R</a:t>
            </a:r>
            <a:r>
              <a:rPr lang="en-US" altLang="ja-JP" i="1" baseline="-25000" dirty="0">
                <a:solidFill>
                  <a:srgbClr val="000000"/>
                </a:solidFill>
                <a:latin typeface="Bookman Old Style" pitchFamily="18" charset="0"/>
              </a:rPr>
              <a:t>y</a:t>
            </a:r>
            <a:endParaRPr lang="ja-JP" altLang="en-US" dirty="0"/>
          </a:p>
        </p:txBody>
      </p:sp>
      <p:sp>
        <p:nvSpPr>
          <p:cNvPr id="192" name="Rectangle 15">
            <a:extLst>
              <a:ext uri="{FF2B5EF4-FFF2-40B4-BE49-F238E27FC236}">
                <a16:creationId xmlns:a16="http://schemas.microsoft.com/office/drawing/2014/main" id="{3D2FC872-0348-4149-AD7E-627FCA55AAF3}"/>
              </a:ext>
            </a:extLst>
          </p:cNvPr>
          <p:cNvSpPr>
            <a:spLocks noChangeArrowheads="1"/>
          </p:cNvSpPr>
          <p:nvPr/>
        </p:nvSpPr>
        <p:spPr bwMode="auto">
          <a:xfrm>
            <a:off x="4102863" y="3103361"/>
            <a:ext cx="21649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0.50kgw</a:t>
            </a:r>
          </a:p>
        </p:txBody>
      </p:sp>
      <p:sp>
        <p:nvSpPr>
          <p:cNvPr id="193" name="正方形/長方形 192">
            <a:extLst>
              <a:ext uri="{FF2B5EF4-FFF2-40B4-BE49-F238E27FC236}">
                <a16:creationId xmlns:a16="http://schemas.microsoft.com/office/drawing/2014/main" id="{6007A3E4-BCC9-4A66-9844-A777A1AF783F}"/>
              </a:ext>
            </a:extLst>
          </p:cNvPr>
          <p:cNvSpPr/>
          <p:nvPr/>
        </p:nvSpPr>
        <p:spPr>
          <a:xfrm>
            <a:off x="5690047" y="2490958"/>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94" name="正方形/長方形 193">
            <a:extLst>
              <a:ext uri="{FF2B5EF4-FFF2-40B4-BE49-F238E27FC236}">
                <a16:creationId xmlns:a16="http://schemas.microsoft.com/office/drawing/2014/main" id="{49A53AC1-564B-428C-A4AD-BD955D89CB38}"/>
              </a:ext>
            </a:extLst>
          </p:cNvPr>
          <p:cNvSpPr/>
          <p:nvPr/>
        </p:nvSpPr>
        <p:spPr>
          <a:xfrm>
            <a:off x="6070188" y="2512158"/>
            <a:ext cx="529312" cy="523220"/>
          </a:xfrm>
          <a:prstGeom prst="rect">
            <a:avLst/>
          </a:prstGeom>
        </p:spPr>
        <p:txBody>
          <a:bodyPr wrap="none">
            <a:spAutoFit/>
          </a:bodyPr>
          <a:lstStyle/>
          <a:p>
            <a:r>
              <a:rPr lang="en-US" altLang="ja-JP" i="1" dirty="0">
                <a:solidFill>
                  <a:srgbClr val="000000"/>
                </a:solidFill>
                <a:latin typeface="Bookman Old Style" pitchFamily="18" charset="0"/>
              </a:rPr>
              <a:t>W</a:t>
            </a:r>
            <a:endParaRPr lang="ja-JP" altLang="en-US" dirty="0"/>
          </a:p>
        </p:txBody>
      </p:sp>
      <p:sp>
        <p:nvSpPr>
          <p:cNvPr id="195" name="正方形/長方形 194">
            <a:extLst>
              <a:ext uri="{FF2B5EF4-FFF2-40B4-BE49-F238E27FC236}">
                <a16:creationId xmlns:a16="http://schemas.microsoft.com/office/drawing/2014/main" id="{8F8C602A-DB18-4FB7-A409-84584FE83B4F}"/>
              </a:ext>
            </a:extLst>
          </p:cNvPr>
          <p:cNvSpPr/>
          <p:nvPr/>
        </p:nvSpPr>
        <p:spPr>
          <a:xfrm>
            <a:off x="1411805" y="3106421"/>
            <a:ext cx="529312" cy="523220"/>
          </a:xfrm>
          <a:prstGeom prst="rect">
            <a:avLst/>
          </a:prstGeom>
        </p:spPr>
        <p:txBody>
          <a:bodyPr wrap="none">
            <a:spAutoFit/>
          </a:bodyPr>
          <a:lstStyle/>
          <a:p>
            <a:r>
              <a:rPr lang="en-US" altLang="ja-JP" i="1" dirty="0">
                <a:solidFill>
                  <a:srgbClr val="000000"/>
                </a:solidFill>
                <a:latin typeface="Bookman Old Style" pitchFamily="18" charset="0"/>
              </a:rPr>
              <a:t>W</a:t>
            </a:r>
            <a:endParaRPr lang="ja-JP" altLang="en-US" dirty="0"/>
          </a:p>
        </p:txBody>
      </p:sp>
      <p:sp>
        <p:nvSpPr>
          <p:cNvPr id="196" name="正方形/長方形 195">
            <a:extLst>
              <a:ext uri="{FF2B5EF4-FFF2-40B4-BE49-F238E27FC236}">
                <a16:creationId xmlns:a16="http://schemas.microsoft.com/office/drawing/2014/main" id="{DF165AAF-1AAC-4171-9040-A595737304C4}"/>
              </a:ext>
            </a:extLst>
          </p:cNvPr>
          <p:cNvSpPr/>
          <p:nvPr/>
        </p:nvSpPr>
        <p:spPr>
          <a:xfrm>
            <a:off x="1919171" y="3085221"/>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197" name="Rectangle 22">
            <a:extLst>
              <a:ext uri="{FF2B5EF4-FFF2-40B4-BE49-F238E27FC236}">
                <a16:creationId xmlns:a16="http://schemas.microsoft.com/office/drawing/2014/main" id="{E3B424C1-4DB1-403C-AB1A-8BCBADDCBA7F}"/>
              </a:ext>
            </a:extLst>
          </p:cNvPr>
          <p:cNvSpPr>
            <a:spLocks noChangeArrowheads="1"/>
          </p:cNvSpPr>
          <p:nvPr/>
        </p:nvSpPr>
        <p:spPr bwMode="auto">
          <a:xfrm>
            <a:off x="2258101" y="3134200"/>
            <a:ext cx="1425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T</a:t>
            </a:r>
            <a:r>
              <a:rPr lang="en-US" altLang="ja-JP" dirty="0" err="1">
                <a:solidFill>
                  <a:srgbClr val="000000"/>
                </a:solidFill>
              </a:rPr>
              <a:t>cos</a:t>
            </a:r>
            <a:r>
              <a:rPr lang="en-US" altLang="ja-JP" i="1" dirty="0" err="1">
                <a:solidFill>
                  <a:srgbClr val="000000"/>
                </a:solidFill>
                <a:latin typeface="Symbol" pitchFamily="18" charset="2"/>
              </a:rPr>
              <a:t>q</a:t>
            </a:r>
            <a:endParaRPr lang="en-US" altLang="ja-JP" i="1" dirty="0">
              <a:solidFill>
                <a:srgbClr val="000000"/>
              </a:solidFill>
              <a:latin typeface="Bookman Old Style" pitchFamily="18" charset="0"/>
            </a:endParaRPr>
          </a:p>
        </p:txBody>
      </p:sp>
      <p:sp>
        <p:nvSpPr>
          <p:cNvPr id="198" name="Rectangle 35">
            <a:extLst>
              <a:ext uri="{FF2B5EF4-FFF2-40B4-BE49-F238E27FC236}">
                <a16:creationId xmlns:a16="http://schemas.microsoft.com/office/drawing/2014/main" id="{26E5640A-28E5-49A3-BC62-CA10DFEFD3DF}"/>
              </a:ext>
            </a:extLst>
          </p:cNvPr>
          <p:cNvSpPr>
            <a:spLocks noChangeArrowheads="1"/>
          </p:cNvSpPr>
          <p:nvPr/>
        </p:nvSpPr>
        <p:spPr bwMode="auto">
          <a:xfrm>
            <a:off x="17374" y="3727434"/>
            <a:ext cx="29652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kumimoji="0" lang="en-US" altLang="ja-JP" b="1" i="1" dirty="0">
                <a:solidFill>
                  <a:srgbClr val="000000"/>
                </a:solidFill>
                <a:latin typeface="Bookman Old Style" panose="02050604050505020204" pitchFamily="18" charset="0"/>
                <a:ea typeface="ＭＳ 明朝" panose="02020609040205080304" pitchFamily="17" charset="-128"/>
              </a:rPr>
              <a:t>R</a:t>
            </a:r>
            <a:r>
              <a:rPr kumimoji="0" lang="ja-JP" altLang="en-US">
                <a:solidFill>
                  <a:srgbClr val="000000"/>
                </a:solidFill>
                <a:latin typeface="ＭＳ 明朝" panose="02020609040205080304" pitchFamily="17" charset="-128"/>
                <a:ea typeface="ＭＳ 明朝" panose="02020609040205080304" pitchFamily="17" charset="-128"/>
              </a:rPr>
              <a:t>の大きさ</a:t>
            </a:r>
            <a:r>
              <a:rPr kumimoji="0" lang="en-US" altLang="ja-JP" i="1">
                <a:solidFill>
                  <a:srgbClr val="000000"/>
                </a:solidFill>
                <a:latin typeface="Bookman Old Style" panose="02050604050505020204" pitchFamily="18" charset="0"/>
                <a:ea typeface="ＭＳ 明朝" panose="02020609040205080304" pitchFamily="17" charset="-128"/>
              </a:rPr>
              <a:t>R</a:t>
            </a:r>
            <a:r>
              <a:rPr kumimoji="0" lang="ja-JP" altLang="en-US" i="1">
                <a:solidFill>
                  <a:srgbClr val="000000"/>
                </a:solidFill>
                <a:latin typeface="Bookman Old Style" panose="02050604050505020204" pitchFamily="18" charset="0"/>
                <a:ea typeface="ＭＳ 明朝" panose="02020609040205080304" pitchFamily="17" charset="-128"/>
              </a:rPr>
              <a:t> </a:t>
            </a:r>
            <a:r>
              <a:rPr lang="en-US" altLang="ja-JP">
                <a:solidFill>
                  <a:srgbClr val="000000"/>
                </a:solidFill>
                <a:latin typeface="Symbol" pitchFamily="18" charset="2"/>
              </a:rPr>
              <a:t>=</a:t>
            </a:r>
            <a:endParaRPr kumimoji="0" lang="ja-JP" altLang="en-US" dirty="0">
              <a:solidFill>
                <a:srgbClr val="000000"/>
              </a:solidFill>
              <a:ea typeface="ＭＳ 明朝" panose="02020609040205080304" pitchFamily="17" charset="-128"/>
              <a:cs typeface="Times New Roman" panose="02020603050405020304" pitchFamily="18" charset="0"/>
            </a:endParaRPr>
          </a:p>
        </p:txBody>
      </p:sp>
      <p:graphicFrame>
        <p:nvGraphicFramePr>
          <p:cNvPr id="199" name="オブジェクト 198">
            <a:extLst>
              <a:ext uri="{FF2B5EF4-FFF2-40B4-BE49-F238E27FC236}">
                <a16:creationId xmlns:a16="http://schemas.microsoft.com/office/drawing/2014/main" id="{88D60EB2-4D6C-472E-8344-5E1A10C65097}"/>
              </a:ext>
            </a:extLst>
          </p:cNvPr>
          <p:cNvGraphicFramePr>
            <a:graphicFrameLocks noChangeAspect="1"/>
          </p:cNvGraphicFramePr>
          <p:nvPr>
            <p:extLst>
              <p:ext uri="{D42A27DB-BD31-4B8C-83A1-F6EECF244321}">
                <p14:modId xmlns:p14="http://schemas.microsoft.com/office/powerpoint/2010/main" val="847524771"/>
              </p:ext>
            </p:extLst>
          </p:nvPr>
        </p:nvGraphicFramePr>
        <p:xfrm>
          <a:off x="2431191" y="3640938"/>
          <a:ext cx="1822450" cy="752475"/>
        </p:xfrm>
        <a:graphic>
          <a:graphicData uri="http://schemas.openxmlformats.org/presentationml/2006/ole">
            <mc:AlternateContent xmlns:mc="http://schemas.openxmlformats.org/markup-compatibility/2006">
              <mc:Choice xmlns:v="urn:schemas-microsoft-com:vml" Requires="v">
                <p:oleObj spid="_x0000_s110660" name="数式" r:id="rId3" imgW="774360" imgH="317160" progId="Equation.3">
                  <p:embed/>
                </p:oleObj>
              </mc:Choice>
              <mc:Fallback>
                <p:oleObj name="数式" r:id="rId3" imgW="774360" imgH="317160" progId="Equation.3">
                  <p:embed/>
                  <p:pic>
                    <p:nvPicPr>
                      <p:cNvPr id="159" name="オブジェクト 158">
                        <a:extLst>
                          <a:ext uri="{FF2B5EF4-FFF2-40B4-BE49-F238E27FC236}">
                            <a16:creationId xmlns:a16="http://schemas.microsoft.com/office/drawing/2014/main" id="{72FEE31F-BE01-4B5C-A485-DBAB70132212}"/>
                          </a:ext>
                        </a:extLst>
                      </p:cNvPr>
                      <p:cNvPicPr>
                        <a:picLocks noChangeAspect="1" noChangeArrowheads="1"/>
                      </p:cNvPicPr>
                      <p:nvPr/>
                    </p:nvPicPr>
                    <p:blipFill>
                      <a:blip r:embed="rId4"/>
                      <a:srcRect/>
                      <a:stretch>
                        <a:fillRect/>
                      </a:stretch>
                    </p:blipFill>
                    <p:spPr bwMode="auto">
                      <a:xfrm>
                        <a:off x="2431191" y="3640938"/>
                        <a:ext cx="18224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0" name="Rectangle 42">
            <a:extLst>
              <a:ext uri="{FF2B5EF4-FFF2-40B4-BE49-F238E27FC236}">
                <a16:creationId xmlns:a16="http://schemas.microsoft.com/office/drawing/2014/main" id="{63B8589B-4F2B-467C-A7FE-C1CEA1F4D85A}"/>
              </a:ext>
            </a:extLst>
          </p:cNvPr>
          <p:cNvSpPr>
            <a:spLocks noChangeArrowheads="1"/>
          </p:cNvSpPr>
          <p:nvPr/>
        </p:nvSpPr>
        <p:spPr bwMode="auto">
          <a:xfrm>
            <a:off x="2378295" y="3661928"/>
            <a:ext cx="2145765" cy="70536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01" name="正方形/長方形 200">
            <a:extLst>
              <a:ext uri="{FF2B5EF4-FFF2-40B4-BE49-F238E27FC236}">
                <a16:creationId xmlns:a16="http://schemas.microsoft.com/office/drawing/2014/main" id="{E7FF634E-520F-4112-8806-32B848C1C77E}"/>
              </a:ext>
            </a:extLst>
          </p:cNvPr>
          <p:cNvSpPr/>
          <p:nvPr/>
        </p:nvSpPr>
        <p:spPr>
          <a:xfrm>
            <a:off x="4477507" y="3781471"/>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202" name="Rectangle 42">
            <a:extLst>
              <a:ext uri="{FF2B5EF4-FFF2-40B4-BE49-F238E27FC236}">
                <a16:creationId xmlns:a16="http://schemas.microsoft.com/office/drawing/2014/main" id="{AD87DCE2-430F-469E-BF42-B57684AE6403}"/>
              </a:ext>
            </a:extLst>
          </p:cNvPr>
          <p:cNvSpPr>
            <a:spLocks noChangeArrowheads="1"/>
          </p:cNvSpPr>
          <p:nvPr/>
        </p:nvSpPr>
        <p:spPr bwMode="auto">
          <a:xfrm>
            <a:off x="4843333" y="3791789"/>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03" name="Rectangle 15">
            <a:extLst>
              <a:ext uri="{FF2B5EF4-FFF2-40B4-BE49-F238E27FC236}">
                <a16:creationId xmlns:a16="http://schemas.microsoft.com/office/drawing/2014/main" id="{F2AC69C4-27D0-49C3-845A-9160924A2ADD}"/>
              </a:ext>
            </a:extLst>
          </p:cNvPr>
          <p:cNvSpPr>
            <a:spLocks noChangeArrowheads="1"/>
          </p:cNvSpPr>
          <p:nvPr/>
        </p:nvSpPr>
        <p:spPr bwMode="auto">
          <a:xfrm>
            <a:off x="4870225" y="3786374"/>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1.58kgw</a:t>
            </a:r>
          </a:p>
        </p:txBody>
      </p:sp>
      <p:sp>
        <p:nvSpPr>
          <p:cNvPr id="205" name="Rectangle 42">
            <a:extLst>
              <a:ext uri="{FF2B5EF4-FFF2-40B4-BE49-F238E27FC236}">
                <a16:creationId xmlns:a16="http://schemas.microsoft.com/office/drawing/2014/main" id="{9287E58C-D8D9-4026-98BB-2589F445E05C}"/>
              </a:ext>
            </a:extLst>
          </p:cNvPr>
          <p:cNvSpPr>
            <a:spLocks noChangeArrowheads="1"/>
          </p:cNvSpPr>
          <p:nvPr/>
        </p:nvSpPr>
        <p:spPr bwMode="auto">
          <a:xfrm>
            <a:off x="6709016" y="3786886"/>
            <a:ext cx="1546410"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06" name="Rectangle 15">
            <a:extLst>
              <a:ext uri="{FF2B5EF4-FFF2-40B4-BE49-F238E27FC236}">
                <a16:creationId xmlns:a16="http://schemas.microsoft.com/office/drawing/2014/main" id="{0253FC24-BAEC-4F38-B95D-F4092E1F6608}"/>
              </a:ext>
            </a:extLst>
          </p:cNvPr>
          <p:cNvSpPr>
            <a:spLocks noChangeArrowheads="1"/>
          </p:cNvSpPr>
          <p:nvPr/>
        </p:nvSpPr>
        <p:spPr bwMode="auto">
          <a:xfrm>
            <a:off x="6735908" y="3781471"/>
            <a:ext cx="1519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1.6kgw</a:t>
            </a:r>
          </a:p>
        </p:txBody>
      </p:sp>
      <p:sp>
        <p:nvSpPr>
          <p:cNvPr id="5" name="正方形/長方形 4">
            <a:extLst>
              <a:ext uri="{FF2B5EF4-FFF2-40B4-BE49-F238E27FC236}">
                <a16:creationId xmlns:a16="http://schemas.microsoft.com/office/drawing/2014/main" id="{F4BEC401-D5B3-4206-A3B2-F876819680CE}"/>
              </a:ext>
            </a:extLst>
          </p:cNvPr>
          <p:cNvSpPr/>
          <p:nvPr/>
        </p:nvSpPr>
        <p:spPr>
          <a:xfrm>
            <a:off x="6290707" y="3813146"/>
            <a:ext cx="543739" cy="523220"/>
          </a:xfrm>
          <a:prstGeom prst="rect">
            <a:avLst/>
          </a:prstGeom>
        </p:spPr>
        <p:txBody>
          <a:bodyPr wrap="square">
            <a:spAutoFit/>
          </a:bodyPr>
          <a:lstStyle/>
          <a:p>
            <a:r>
              <a:rPr lang="ja-JP" altLang="en-US" dirty="0">
                <a:solidFill>
                  <a:srgbClr val="000000"/>
                </a:solidFill>
              </a:rPr>
              <a:t>≒</a:t>
            </a:r>
            <a:endParaRPr lang="ja-JP" altLang="en-US" dirty="0"/>
          </a:p>
        </p:txBody>
      </p:sp>
      <p:sp>
        <p:nvSpPr>
          <p:cNvPr id="207" name="Rectangle 4">
            <a:extLst>
              <a:ext uri="{FF2B5EF4-FFF2-40B4-BE49-F238E27FC236}">
                <a16:creationId xmlns:a16="http://schemas.microsoft.com/office/drawing/2014/main" id="{09B0403E-D977-4A46-8A5A-D008949FDE13}"/>
              </a:ext>
            </a:extLst>
          </p:cNvPr>
          <p:cNvSpPr>
            <a:spLocks noChangeArrowheads="1"/>
          </p:cNvSpPr>
          <p:nvPr/>
        </p:nvSpPr>
        <p:spPr bwMode="auto">
          <a:xfrm>
            <a:off x="27191" y="4501436"/>
            <a:ext cx="35890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ja-JP" altLang="en-US" dirty="0">
                <a:solidFill>
                  <a:srgbClr val="000000"/>
                </a:solidFill>
                <a:ea typeface="ＭＳ 明朝" panose="02020609040205080304" pitchFamily="17" charset="-128"/>
              </a:rPr>
              <a:t>天井の受けるトルク</a:t>
            </a:r>
            <a:endParaRPr lang="en-US" altLang="ja-JP" dirty="0">
              <a:solidFill>
                <a:srgbClr val="000000"/>
              </a:solidFill>
            </a:endParaRPr>
          </a:p>
        </p:txBody>
      </p:sp>
      <p:sp>
        <p:nvSpPr>
          <p:cNvPr id="208" name="Rectangle 4">
            <a:extLst>
              <a:ext uri="{FF2B5EF4-FFF2-40B4-BE49-F238E27FC236}">
                <a16:creationId xmlns:a16="http://schemas.microsoft.com/office/drawing/2014/main" id="{C6BF679A-231E-46FF-AA78-B0C65AC6F721}"/>
              </a:ext>
            </a:extLst>
          </p:cNvPr>
          <p:cNvSpPr>
            <a:spLocks noChangeArrowheads="1"/>
          </p:cNvSpPr>
          <p:nvPr/>
        </p:nvSpPr>
        <p:spPr bwMode="auto">
          <a:xfrm>
            <a:off x="3380515" y="4485829"/>
            <a:ext cx="45741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rPr>
              <a:t>(</a:t>
            </a:r>
            <a:r>
              <a:rPr lang="ja-JP" altLang="en-US" dirty="0">
                <a:solidFill>
                  <a:srgbClr val="000000"/>
                </a:solidFill>
                <a:ea typeface="ＭＳ 明朝" panose="02020609040205080304" pitchFamily="17" charset="-128"/>
              </a:rPr>
              <a:t>棒の上端を支点とする</a:t>
            </a:r>
            <a:r>
              <a:rPr lang="en-US" altLang="ja-JP" dirty="0">
                <a:solidFill>
                  <a:srgbClr val="000000"/>
                </a:solidFill>
                <a:ea typeface="ＭＳ 明朝" panose="02020609040205080304" pitchFamily="17" charset="-128"/>
              </a:rPr>
              <a:t>)</a:t>
            </a:r>
            <a:endParaRPr lang="en-US" altLang="ja-JP" dirty="0">
              <a:solidFill>
                <a:srgbClr val="000000"/>
              </a:solidFill>
            </a:endParaRPr>
          </a:p>
        </p:txBody>
      </p:sp>
      <p:sp>
        <p:nvSpPr>
          <p:cNvPr id="209" name="正方形/長方形 208">
            <a:extLst>
              <a:ext uri="{FF2B5EF4-FFF2-40B4-BE49-F238E27FC236}">
                <a16:creationId xmlns:a16="http://schemas.microsoft.com/office/drawing/2014/main" id="{619D55F5-3E24-4D94-9E55-79ABA4A889FD}"/>
              </a:ext>
            </a:extLst>
          </p:cNvPr>
          <p:cNvSpPr/>
          <p:nvPr/>
        </p:nvSpPr>
        <p:spPr>
          <a:xfrm>
            <a:off x="6937995" y="1025993"/>
            <a:ext cx="413896" cy="523220"/>
          </a:xfrm>
          <a:prstGeom prst="rect">
            <a:avLst/>
          </a:prstGeom>
        </p:spPr>
        <p:txBody>
          <a:bodyPr wrap="none">
            <a:spAutoFit/>
          </a:bodyPr>
          <a:lstStyle/>
          <a:p>
            <a:r>
              <a:rPr lang="en-US" altLang="ja-JP" i="1" dirty="0">
                <a:solidFill>
                  <a:srgbClr val="000000"/>
                </a:solidFill>
                <a:latin typeface="Bookman Old Style" pitchFamily="18" charset="0"/>
              </a:rPr>
              <a:t>a</a:t>
            </a:r>
            <a:endParaRPr lang="ja-JP" altLang="en-US" dirty="0"/>
          </a:p>
        </p:txBody>
      </p:sp>
      <p:sp>
        <p:nvSpPr>
          <p:cNvPr id="210" name="Rectangle 4">
            <a:extLst>
              <a:ext uri="{FF2B5EF4-FFF2-40B4-BE49-F238E27FC236}">
                <a16:creationId xmlns:a16="http://schemas.microsoft.com/office/drawing/2014/main" id="{37102588-9580-464E-956C-F65BBCAD9D89}"/>
              </a:ext>
            </a:extLst>
          </p:cNvPr>
          <p:cNvSpPr>
            <a:spLocks noChangeArrowheads="1"/>
          </p:cNvSpPr>
          <p:nvPr/>
        </p:nvSpPr>
        <p:spPr bwMode="auto">
          <a:xfrm>
            <a:off x="352483" y="5024656"/>
            <a:ext cx="41250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kumimoji="0" lang="en-US" altLang="ja-JP" b="1" i="1" dirty="0">
                <a:solidFill>
                  <a:srgbClr val="000000"/>
                </a:solidFill>
                <a:latin typeface="Bookman Old Style" panose="02050604050505020204" pitchFamily="18" charset="0"/>
                <a:ea typeface="ＭＳ 明朝" panose="02020609040205080304" pitchFamily="17" charset="-128"/>
              </a:rPr>
              <a:t>T</a:t>
            </a:r>
            <a:r>
              <a:rPr lang="ja-JP" altLang="en-US" dirty="0">
                <a:solidFill>
                  <a:srgbClr val="000000"/>
                </a:solidFill>
                <a:ea typeface="ＭＳ 明朝" panose="02020609040205080304" pitchFamily="17" charset="-128"/>
              </a:rPr>
              <a:t>の反作用によるトルク</a:t>
            </a:r>
            <a:endParaRPr lang="en-US" altLang="ja-JP" dirty="0">
              <a:solidFill>
                <a:srgbClr val="000000"/>
              </a:solidFill>
            </a:endParaRPr>
          </a:p>
        </p:txBody>
      </p:sp>
      <p:sp>
        <p:nvSpPr>
          <p:cNvPr id="212" name="正方形/長方形 211">
            <a:extLst>
              <a:ext uri="{FF2B5EF4-FFF2-40B4-BE49-F238E27FC236}">
                <a16:creationId xmlns:a16="http://schemas.microsoft.com/office/drawing/2014/main" id="{A4AB9D76-2777-4A70-AA10-1195717ACD4E}"/>
              </a:ext>
            </a:extLst>
          </p:cNvPr>
          <p:cNvSpPr/>
          <p:nvPr/>
        </p:nvSpPr>
        <p:spPr>
          <a:xfrm>
            <a:off x="4222264" y="5001730"/>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213" name="正方形/長方形 212">
            <a:extLst>
              <a:ext uri="{FF2B5EF4-FFF2-40B4-BE49-F238E27FC236}">
                <a16:creationId xmlns:a16="http://schemas.microsoft.com/office/drawing/2014/main" id="{FC3ABC52-796D-482C-8660-FA5AC4DB68AE}"/>
              </a:ext>
            </a:extLst>
          </p:cNvPr>
          <p:cNvSpPr/>
          <p:nvPr/>
        </p:nvSpPr>
        <p:spPr>
          <a:xfrm>
            <a:off x="5278656" y="5027474"/>
            <a:ext cx="381836" cy="523220"/>
          </a:xfrm>
          <a:prstGeom prst="rect">
            <a:avLst/>
          </a:prstGeom>
        </p:spPr>
        <p:txBody>
          <a:bodyPr wrap="none">
            <a:spAutoFit/>
          </a:bodyPr>
          <a:lstStyle/>
          <a:p>
            <a:r>
              <a:rPr lang="en-US" altLang="ja-JP" dirty="0">
                <a:solidFill>
                  <a:srgbClr val="000000"/>
                </a:solidFill>
                <a:latin typeface="Symbol" pitchFamily="18" charset="2"/>
              </a:rPr>
              <a:t>=</a:t>
            </a:r>
            <a:endParaRPr lang="ja-JP" altLang="en-US" dirty="0"/>
          </a:p>
        </p:txBody>
      </p:sp>
      <p:sp>
        <p:nvSpPr>
          <p:cNvPr id="214" name="Rectangle 42">
            <a:extLst>
              <a:ext uri="{FF2B5EF4-FFF2-40B4-BE49-F238E27FC236}">
                <a16:creationId xmlns:a16="http://schemas.microsoft.com/office/drawing/2014/main" id="{9862F9EA-9F5C-4510-B55D-AFF37BECE46C}"/>
              </a:ext>
            </a:extLst>
          </p:cNvPr>
          <p:cNvSpPr>
            <a:spLocks noChangeArrowheads="1"/>
          </p:cNvSpPr>
          <p:nvPr/>
        </p:nvSpPr>
        <p:spPr bwMode="auto">
          <a:xfrm>
            <a:off x="4547749" y="5052389"/>
            <a:ext cx="828849"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15" name="Rectangle 42">
            <a:extLst>
              <a:ext uri="{FF2B5EF4-FFF2-40B4-BE49-F238E27FC236}">
                <a16:creationId xmlns:a16="http://schemas.microsoft.com/office/drawing/2014/main" id="{F2812C64-26DA-4EA6-83D9-05FDD36FD386}"/>
              </a:ext>
            </a:extLst>
          </p:cNvPr>
          <p:cNvSpPr>
            <a:spLocks noChangeArrowheads="1"/>
          </p:cNvSpPr>
          <p:nvPr/>
        </p:nvSpPr>
        <p:spPr bwMode="auto">
          <a:xfrm>
            <a:off x="5597322" y="5034647"/>
            <a:ext cx="1842246"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17" name="Rectangle 15">
            <a:extLst>
              <a:ext uri="{FF2B5EF4-FFF2-40B4-BE49-F238E27FC236}">
                <a16:creationId xmlns:a16="http://schemas.microsoft.com/office/drawing/2014/main" id="{4E1EA62C-5A80-43CD-BB8E-C8B5089855DB}"/>
              </a:ext>
            </a:extLst>
          </p:cNvPr>
          <p:cNvSpPr>
            <a:spLocks noChangeArrowheads="1"/>
          </p:cNvSpPr>
          <p:nvPr/>
        </p:nvSpPr>
        <p:spPr bwMode="auto">
          <a:xfrm>
            <a:off x="5774560" y="4993098"/>
            <a:ext cx="15749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dirty="0">
                <a:solidFill>
                  <a:srgbClr val="000000"/>
                </a:solidFill>
              </a:rPr>
              <a:t>2.0kgwm</a:t>
            </a:r>
          </a:p>
        </p:txBody>
      </p:sp>
      <p:sp>
        <p:nvSpPr>
          <p:cNvPr id="220" name="Rectangle 22">
            <a:extLst>
              <a:ext uri="{FF2B5EF4-FFF2-40B4-BE49-F238E27FC236}">
                <a16:creationId xmlns:a16="http://schemas.microsoft.com/office/drawing/2014/main" id="{E60E040E-CAEE-4662-BDF3-60CF7DD994CD}"/>
              </a:ext>
            </a:extLst>
          </p:cNvPr>
          <p:cNvSpPr>
            <a:spLocks noChangeArrowheads="1"/>
          </p:cNvSpPr>
          <p:nvPr/>
        </p:nvSpPr>
        <p:spPr bwMode="auto">
          <a:xfrm>
            <a:off x="4614982" y="4993098"/>
            <a:ext cx="6900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en-US" altLang="ja-JP" i="1" dirty="0" err="1">
                <a:solidFill>
                  <a:srgbClr val="000000"/>
                </a:solidFill>
                <a:latin typeface="Bookman Old Style" pitchFamily="18" charset="0"/>
              </a:rPr>
              <a:t>aT</a:t>
            </a:r>
            <a:endParaRPr lang="en-US" altLang="ja-JP" i="1" dirty="0">
              <a:solidFill>
                <a:srgbClr val="000000"/>
              </a:solidFill>
              <a:latin typeface="Bookman Old Style" pitchFamily="18" charset="0"/>
            </a:endParaRPr>
          </a:p>
        </p:txBody>
      </p:sp>
      <p:sp>
        <p:nvSpPr>
          <p:cNvPr id="221" name="Rectangle 4">
            <a:extLst>
              <a:ext uri="{FF2B5EF4-FFF2-40B4-BE49-F238E27FC236}">
                <a16:creationId xmlns:a16="http://schemas.microsoft.com/office/drawing/2014/main" id="{137EEEDB-830E-411E-9A2C-F34962CFCF47}"/>
              </a:ext>
            </a:extLst>
          </p:cNvPr>
          <p:cNvSpPr>
            <a:spLocks noChangeArrowheads="1"/>
          </p:cNvSpPr>
          <p:nvPr/>
        </p:nvSpPr>
        <p:spPr bwMode="auto">
          <a:xfrm>
            <a:off x="404019" y="5540924"/>
            <a:ext cx="41250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ja-JP" altLang="en-US" dirty="0">
                <a:solidFill>
                  <a:srgbClr val="000000"/>
                </a:solidFill>
                <a:ea typeface="ＭＳ 明朝" panose="02020609040205080304" pitchFamily="17" charset="-128"/>
              </a:rPr>
              <a:t>トルクベクトルの方向</a:t>
            </a:r>
            <a:endParaRPr lang="en-US" altLang="ja-JP" dirty="0">
              <a:solidFill>
                <a:srgbClr val="000000"/>
              </a:solidFill>
            </a:endParaRPr>
          </a:p>
        </p:txBody>
      </p:sp>
      <p:sp>
        <p:nvSpPr>
          <p:cNvPr id="222" name="Rectangle 42">
            <a:extLst>
              <a:ext uri="{FF2B5EF4-FFF2-40B4-BE49-F238E27FC236}">
                <a16:creationId xmlns:a16="http://schemas.microsoft.com/office/drawing/2014/main" id="{319B9324-6AAF-4583-8F55-FE89C6EAC064}"/>
              </a:ext>
            </a:extLst>
          </p:cNvPr>
          <p:cNvSpPr>
            <a:spLocks noChangeArrowheads="1"/>
          </p:cNvSpPr>
          <p:nvPr/>
        </p:nvSpPr>
        <p:spPr bwMode="auto">
          <a:xfrm>
            <a:off x="814411" y="6064144"/>
            <a:ext cx="3375081" cy="5032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algn="ctr" eaLnBrk="1" hangingPunct="1"/>
            <a:endParaRPr lang="ja-JP" altLang="en-US" i="1">
              <a:solidFill>
                <a:srgbClr val="000000"/>
              </a:solidFill>
            </a:endParaRPr>
          </a:p>
        </p:txBody>
      </p:sp>
      <p:sp>
        <p:nvSpPr>
          <p:cNvPr id="223" name="Rectangle 15">
            <a:extLst>
              <a:ext uri="{FF2B5EF4-FFF2-40B4-BE49-F238E27FC236}">
                <a16:creationId xmlns:a16="http://schemas.microsoft.com/office/drawing/2014/main" id="{AE03AFD6-4F18-44A6-BD8C-F64BD67213C8}"/>
              </a:ext>
            </a:extLst>
          </p:cNvPr>
          <p:cNvSpPr>
            <a:spLocks noChangeArrowheads="1"/>
          </p:cNvSpPr>
          <p:nvPr/>
        </p:nvSpPr>
        <p:spPr bwMode="auto">
          <a:xfrm>
            <a:off x="910034" y="6001239"/>
            <a:ext cx="31106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r>
              <a:rPr lang="ja-JP" altLang="en-US" dirty="0">
                <a:solidFill>
                  <a:srgbClr val="000000"/>
                </a:solidFill>
                <a:latin typeface="ＭＳ Ｐ明朝" panose="02020600040205080304" pitchFamily="18" charset="-128"/>
                <a:ea typeface="ＭＳ Ｐ明朝" panose="02020600040205080304" pitchFamily="18" charset="-128"/>
              </a:rPr>
              <a:t>紙面、表から裏へ</a:t>
            </a:r>
            <a:endParaRPr lang="en-US" altLang="ja-JP" dirty="0">
              <a:solidFill>
                <a:srgbClr val="000000"/>
              </a:solidFill>
              <a:latin typeface="ＭＳ Ｐ明朝" panose="02020600040205080304" pitchFamily="18" charset="-128"/>
              <a:ea typeface="ＭＳ Ｐ明朝" panose="02020600040205080304" pitchFamily="18" charset="-128"/>
            </a:endParaRPr>
          </a:p>
        </p:txBody>
      </p:sp>
      <p:sp>
        <p:nvSpPr>
          <p:cNvPr id="224" name="円形吹き出し 183">
            <a:extLst>
              <a:ext uri="{FF2B5EF4-FFF2-40B4-BE49-F238E27FC236}">
                <a16:creationId xmlns:a16="http://schemas.microsoft.com/office/drawing/2014/main" id="{C9447318-E9D3-4450-A501-C0DE3F8F8D37}"/>
              </a:ext>
            </a:extLst>
          </p:cNvPr>
          <p:cNvSpPr>
            <a:spLocks noChangeArrowheads="1"/>
          </p:cNvSpPr>
          <p:nvPr/>
        </p:nvSpPr>
        <p:spPr bwMode="auto">
          <a:xfrm>
            <a:off x="4633048" y="5652942"/>
            <a:ext cx="1763602" cy="914440"/>
          </a:xfrm>
          <a:prstGeom prst="wedgeEllipseCallout">
            <a:avLst>
              <a:gd name="adj1" fmla="val -80810"/>
              <a:gd name="adj2" fmla="val -32766"/>
            </a:avLst>
          </a:prstGeom>
          <a:noFill/>
          <a:ln w="9525"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nchorCtr="1"/>
          <a:lstStyle/>
          <a:p>
            <a:pPr algn="ctr" fontAlgn="base">
              <a:spcBef>
                <a:spcPts val="0"/>
              </a:spcBef>
              <a:spcAft>
                <a:spcPct val="0"/>
              </a:spcAft>
            </a:pPr>
            <a:r>
              <a:rPr lang="ja-JP" altLang="en-US" sz="2400" dirty="0">
                <a:solidFill>
                  <a:schemeClr val="accent1">
                    <a:lumMod val="75000"/>
                  </a:schemeClr>
                </a:solidFill>
                <a:cs typeface="Times New Roman" pitchFamily="18" charset="0"/>
              </a:rPr>
              <a:t>右ねじの</a:t>
            </a:r>
            <a:endParaRPr lang="en-US" altLang="ja-JP" sz="2400" dirty="0">
              <a:solidFill>
                <a:schemeClr val="accent1">
                  <a:lumMod val="75000"/>
                </a:schemeClr>
              </a:solidFill>
              <a:cs typeface="Times New Roman" pitchFamily="18" charset="0"/>
            </a:endParaRPr>
          </a:p>
          <a:p>
            <a:pPr algn="ctr" fontAlgn="base">
              <a:spcBef>
                <a:spcPts val="0"/>
              </a:spcBef>
              <a:spcAft>
                <a:spcPct val="0"/>
              </a:spcAft>
            </a:pPr>
            <a:r>
              <a:rPr lang="ja-JP" altLang="en-US" sz="2400" dirty="0">
                <a:solidFill>
                  <a:schemeClr val="accent1">
                    <a:lumMod val="75000"/>
                  </a:schemeClr>
                </a:solidFill>
                <a:cs typeface="Times New Roman" pitchFamily="18" charset="0"/>
              </a:rPr>
              <a:t>進む方向</a:t>
            </a:r>
          </a:p>
        </p:txBody>
      </p:sp>
      <p:sp>
        <p:nvSpPr>
          <p:cNvPr id="80" name="AutoShape 3">
            <a:extLst>
              <a:ext uri="{FF2B5EF4-FFF2-40B4-BE49-F238E27FC236}">
                <a16:creationId xmlns:a16="http://schemas.microsoft.com/office/drawing/2014/main" id="{A2252358-2AFF-4B56-9B03-CDEBECFC9EB1}"/>
              </a:ext>
            </a:extLst>
          </p:cNvPr>
          <p:cNvSpPr>
            <a:spLocks noChangeArrowheads="1"/>
          </p:cNvSpPr>
          <p:nvPr/>
        </p:nvSpPr>
        <p:spPr bwMode="auto">
          <a:xfrm>
            <a:off x="5013705" y="662851"/>
            <a:ext cx="882056" cy="60240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1" name="Line 6">
            <a:extLst>
              <a:ext uri="{FF2B5EF4-FFF2-40B4-BE49-F238E27FC236}">
                <a16:creationId xmlns:a16="http://schemas.microsoft.com/office/drawing/2014/main" id="{3A0CAB6B-AD23-4380-B36C-A7B422BB19AC}"/>
              </a:ext>
            </a:extLst>
          </p:cNvPr>
          <p:cNvSpPr>
            <a:spLocks noChangeShapeType="1"/>
          </p:cNvSpPr>
          <p:nvPr/>
        </p:nvSpPr>
        <p:spPr bwMode="auto">
          <a:xfrm flipH="1">
            <a:off x="4082355" y="1238203"/>
            <a:ext cx="1075625" cy="90552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2" name="AutoShape 45">
            <a:extLst>
              <a:ext uri="{FF2B5EF4-FFF2-40B4-BE49-F238E27FC236}">
                <a16:creationId xmlns:a16="http://schemas.microsoft.com/office/drawing/2014/main" id="{7B98F36B-54CE-479A-B1D4-231B4283DD8B}"/>
              </a:ext>
            </a:extLst>
          </p:cNvPr>
          <p:cNvSpPr>
            <a:spLocks noChangeArrowheads="1"/>
          </p:cNvSpPr>
          <p:nvPr/>
        </p:nvSpPr>
        <p:spPr bwMode="auto">
          <a:xfrm>
            <a:off x="7774658" y="1726833"/>
            <a:ext cx="1360536"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3" name="Line 48">
            <a:extLst>
              <a:ext uri="{FF2B5EF4-FFF2-40B4-BE49-F238E27FC236}">
                <a16:creationId xmlns:a16="http://schemas.microsoft.com/office/drawing/2014/main" id="{A947912E-F224-4607-9FA2-025D9C97AC91}"/>
              </a:ext>
            </a:extLst>
          </p:cNvPr>
          <p:cNvSpPr>
            <a:spLocks noChangeShapeType="1"/>
          </p:cNvSpPr>
          <p:nvPr/>
        </p:nvSpPr>
        <p:spPr bwMode="auto">
          <a:xfrm flipH="1">
            <a:off x="5573287" y="1976911"/>
            <a:ext cx="2202094" cy="12420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4" name="AutoShape 3">
            <a:extLst>
              <a:ext uri="{FF2B5EF4-FFF2-40B4-BE49-F238E27FC236}">
                <a16:creationId xmlns:a16="http://schemas.microsoft.com/office/drawing/2014/main" id="{E2CFE715-184E-448F-AB97-56E3549A59CD}"/>
              </a:ext>
            </a:extLst>
          </p:cNvPr>
          <p:cNvSpPr>
            <a:spLocks noChangeArrowheads="1"/>
          </p:cNvSpPr>
          <p:nvPr/>
        </p:nvSpPr>
        <p:spPr bwMode="auto">
          <a:xfrm>
            <a:off x="5436925" y="122011"/>
            <a:ext cx="708110" cy="75562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5" name="Line 6">
            <a:extLst>
              <a:ext uri="{FF2B5EF4-FFF2-40B4-BE49-F238E27FC236}">
                <a16:creationId xmlns:a16="http://schemas.microsoft.com/office/drawing/2014/main" id="{EFB7B66A-5B68-49ED-B9EA-E608F5D25441}"/>
              </a:ext>
            </a:extLst>
          </p:cNvPr>
          <p:cNvSpPr>
            <a:spLocks noChangeShapeType="1"/>
          </p:cNvSpPr>
          <p:nvPr/>
        </p:nvSpPr>
        <p:spPr bwMode="auto">
          <a:xfrm flipH="1">
            <a:off x="4174362" y="796041"/>
            <a:ext cx="1352654" cy="185958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7" name="AutoShape 45">
            <a:extLst>
              <a:ext uri="{FF2B5EF4-FFF2-40B4-BE49-F238E27FC236}">
                <a16:creationId xmlns:a16="http://schemas.microsoft.com/office/drawing/2014/main" id="{3101A831-4D5C-448B-912D-3EF261E8A7AA}"/>
              </a:ext>
            </a:extLst>
          </p:cNvPr>
          <p:cNvSpPr>
            <a:spLocks noChangeArrowheads="1"/>
          </p:cNvSpPr>
          <p:nvPr/>
        </p:nvSpPr>
        <p:spPr bwMode="auto">
          <a:xfrm>
            <a:off x="7309223" y="847759"/>
            <a:ext cx="1011062" cy="1131078"/>
          </a:xfrm>
          <a:custGeom>
            <a:avLst/>
            <a:gdLst>
              <a:gd name="connsiteX0" fmla="*/ 0 w 1167031"/>
              <a:gd name="connsiteY0" fmla="*/ 405964 h 1103554"/>
              <a:gd name="connsiteX1" fmla="*/ 405964 w 1167031"/>
              <a:gd name="connsiteY1" fmla="*/ 0 h 1103554"/>
              <a:gd name="connsiteX2" fmla="*/ 761067 w 1167031"/>
              <a:gd name="connsiteY2" fmla="*/ 0 h 1103554"/>
              <a:gd name="connsiteX3" fmla="*/ 1167031 w 1167031"/>
              <a:gd name="connsiteY3" fmla="*/ 405964 h 1103554"/>
              <a:gd name="connsiteX4" fmla="*/ 1167031 w 1167031"/>
              <a:gd name="connsiteY4" fmla="*/ 697590 h 1103554"/>
              <a:gd name="connsiteX5" fmla="*/ 761067 w 1167031"/>
              <a:gd name="connsiteY5" fmla="*/ 1103554 h 1103554"/>
              <a:gd name="connsiteX6" fmla="*/ 405964 w 1167031"/>
              <a:gd name="connsiteY6" fmla="*/ 1103554 h 1103554"/>
              <a:gd name="connsiteX7" fmla="*/ 0 w 1167031"/>
              <a:gd name="connsiteY7" fmla="*/ 697590 h 1103554"/>
              <a:gd name="connsiteX8" fmla="*/ 0 w 1167031"/>
              <a:gd name="connsiteY8" fmla="*/ 405964 h 1103554"/>
              <a:gd name="connsiteX0" fmla="*/ 0 w 1167031"/>
              <a:gd name="connsiteY0" fmla="*/ 405964 h 1121904"/>
              <a:gd name="connsiteX1" fmla="*/ 405964 w 1167031"/>
              <a:gd name="connsiteY1" fmla="*/ 0 h 1121904"/>
              <a:gd name="connsiteX2" fmla="*/ 761067 w 1167031"/>
              <a:gd name="connsiteY2" fmla="*/ 0 h 1121904"/>
              <a:gd name="connsiteX3" fmla="*/ 1167031 w 1167031"/>
              <a:gd name="connsiteY3" fmla="*/ 405964 h 1121904"/>
              <a:gd name="connsiteX4" fmla="*/ 1167031 w 1167031"/>
              <a:gd name="connsiteY4" fmla="*/ 697590 h 1121904"/>
              <a:gd name="connsiteX5" fmla="*/ 761067 w 1167031"/>
              <a:gd name="connsiteY5" fmla="*/ 1103554 h 1121904"/>
              <a:gd name="connsiteX6" fmla="*/ 546641 w 1167031"/>
              <a:gd name="connsiteY6" fmla="*/ 1121904 h 1121904"/>
              <a:gd name="connsiteX7" fmla="*/ 0 w 1167031"/>
              <a:gd name="connsiteY7" fmla="*/ 697590 h 1121904"/>
              <a:gd name="connsiteX8" fmla="*/ 0 w 1167031"/>
              <a:gd name="connsiteY8" fmla="*/ 405964 h 1121904"/>
              <a:gd name="connsiteX0" fmla="*/ 0 w 1167031"/>
              <a:gd name="connsiteY0" fmla="*/ 405964 h 1103554"/>
              <a:gd name="connsiteX1" fmla="*/ 405964 w 1167031"/>
              <a:gd name="connsiteY1" fmla="*/ 0 h 1103554"/>
              <a:gd name="connsiteX2" fmla="*/ 761067 w 1167031"/>
              <a:gd name="connsiteY2" fmla="*/ 0 h 1103554"/>
              <a:gd name="connsiteX3" fmla="*/ 1167031 w 1167031"/>
              <a:gd name="connsiteY3" fmla="*/ 405964 h 1103554"/>
              <a:gd name="connsiteX4" fmla="*/ 1167031 w 1167031"/>
              <a:gd name="connsiteY4" fmla="*/ 697590 h 1103554"/>
              <a:gd name="connsiteX5" fmla="*/ 761067 w 1167031"/>
              <a:gd name="connsiteY5" fmla="*/ 1103554 h 1103554"/>
              <a:gd name="connsiteX6" fmla="*/ 0 w 1167031"/>
              <a:gd name="connsiteY6" fmla="*/ 697590 h 1103554"/>
              <a:gd name="connsiteX7" fmla="*/ 0 w 1167031"/>
              <a:gd name="connsiteY7" fmla="*/ 405964 h 1103554"/>
              <a:gd name="connsiteX0" fmla="*/ 0 w 1167031"/>
              <a:gd name="connsiteY0" fmla="*/ 405964 h 1103554"/>
              <a:gd name="connsiteX1" fmla="*/ 405964 w 1167031"/>
              <a:gd name="connsiteY1" fmla="*/ 0 h 1103554"/>
              <a:gd name="connsiteX2" fmla="*/ 761067 w 1167031"/>
              <a:gd name="connsiteY2" fmla="*/ 0 h 1103554"/>
              <a:gd name="connsiteX3" fmla="*/ 1167031 w 1167031"/>
              <a:gd name="connsiteY3" fmla="*/ 405964 h 1103554"/>
              <a:gd name="connsiteX4" fmla="*/ 1167031 w 1167031"/>
              <a:gd name="connsiteY4" fmla="*/ 697590 h 1103554"/>
              <a:gd name="connsiteX5" fmla="*/ 761067 w 1167031"/>
              <a:gd name="connsiteY5" fmla="*/ 1103554 h 1103554"/>
              <a:gd name="connsiteX6" fmla="*/ 211015 w 1167031"/>
              <a:gd name="connsiteY6" fmla="*/ 700648 h 1103554"/>
              <a:gd name="connsiteX7" fmla="*/ 0 w 1167031"/>
              <a:gd name="connsiteY7" fmla="*/ 405964 h 1103554"/>
              <a:gd name="connsiteX0" fmla="*/ 0 w 1167031"/>
              <a:gd name="connsiteY0" fmla="*/ 405964 h 1131078"/>
              <a:gd name="connsiteX1" fmla="*/ 405964 w 1167031"/>
              <a:gd name="connsiteY1" fmla="*/ 0 h 1131078"/>
              <a:gd name="connsiteX2" fmla="*/ 761067 w 1167031"/>
              <a:gd name="connsiteY2" fmla="*/ 0 h 1131078"/>
              <a:gd name="connsiteX3" fmla="*/ 1167031 w 1167031"/>
              <a:gd name="connsiteY3" fmla="*/ 405964 h 1131078"/>
              <a:gd name="connsiteX4" fmla="*/ 1167031 w 1167031"/>
              <a:gd name="connsiteY4" fmla="*/ 697590 h 1131078"/>
              <a:gd name="connsiteX5" fmla="*/ 635681 w 1167031"/>
              <a:gd name="connsiteY5" fmla="*/ 1131078 h 1131078"/>
              <a:gd name="connsiteX6" fmla="*/ 211015 w 1167031"/>
              <a:gd name="connsiteY6" fmla="*/ 700648 h 1131078"/>
              <a:gd name="connsiteX7" fmla="*/ 0 w 1167031"/>
              <a:gd name="connsiteY7" fmla="*/ 405964 h 1131078"/>
              <a:gd name="connsiteX0" fmla="*/ 0 w 1167031"/>
              <a:gd name="connsiteY0" fmla="*/ 405964 h 1131078"/>
              <a:gd name="connsiteX1" fmla="*/ 405964 w 1167031"/>
              <a:gd name="connsiteY1" fmla="*/ 0 h 1131078"/>
              <a:gd name="connsiteX2" fmla="*/ 761067 w 1167031"/>
              <a:gd name="connsiteY2" fmla="*/ 0 h 1131078"/>
              <a:gd name="connsiteX3" fmla="*/ 1167031 w 1167031"/>
              <a:gd name="connsiteY3" fmla="*/ 405964 h 1131078"/>
              <a:gd name="connsiteX4" fmla="*/ 635681 w 1167031"/>
              <a:gd name="connsiteY4" fmla="*/ 1131078 h 1131078"/>
              <a:gd name="connsiteX5" fmla="*/ 211015 w 1167031"/>
              <a:gd name="connsiteY5" fmla="*/ 700648 h 1131078"/>
              <a:gd name="connsiteX6" fmla="*/ 0 w 1167031"/>
              <a:gd name="connsiteY6" fmla="*/ 405964 h 1131078"/>
              <a:gd name="connsiteX0" fmla="*/ 0 w 1167031"/>
              <a:gd name="connsiteY0" fmla="*/ 405964 h 1131078"/>
              <a:gd name="connsiteX1" fmla="*/ 405964 w 1167031"/>
              <a:gd name="connsiteY1" fmla="*/ 0 h 1131078"/>
              <a:gd name="connsiteX2" fmla="*/ 761067 w 1167031"/>
              <a:gd name="connsiteY2" fmla="*/ 0 h 1131078"/>
              <a:gd name="connsiteX3" fmla="*/ 1167031 w 1167031"/>
              <a:gd name="connsiteY3" fmla="*/ 405964 h 1131078"/>
              <a:gd name="connsiteX4" fmla="*/ 972368 w 1167031"/>
              <a:gd name="connsiteY4" fmla="*/ 843422 h 1131078"/>
              <a:gd name="connsiteX5" fmla="*/ 635681 w 1167031"/>
              <a:gd name="connsiteY5" fmla="*/ 1131078 h 1131078"/>
              <a:gd name="connsiteX6" fmla="*/ 211015 w 1167031"/>
              <a:gd name="connsiteY6" fmla="*/ 700648 h 1131078"/>
              <a:gd name="connsiteX7" fmla="*/ 0 w 1167031"/>
              <a:gd name="connsiteY7" fmla="*/ 405964 h 1131078"/>
              <a:gd name="connsiteX0" fmla="*/ 0 w 1167031"/>
              <a:gd name="connsiteY0" fmla="*/ 405964 h 1131078"/>
              <a:gd name="connsiteX1" fmla="*/ 405964 w 1167031"/>
              <a:gd name="connsiteY1" fmla="*/ 0 h 1131078"/>
              <a:gd name="connsiteX2" fmla="*/ 761067 w 1167031"/>
              <a:gd name="connsiteY2" fmla="*/ 0 h 1131078"/>
              <a:gd name="connsiteX3" fmla="*/ 1167031 w 1167031"/>
              <a:gd name="connsiteY3" fmla="*/ 405964 h 1131078"/>
              <a:gd name="connsiteX4" fmla="*/ 972368 w 1167031"/>
              <a:gd name="connsiteY4" fmla="*/ 843422 h 1131078"/>
              <a:gd name="connsiteX5" fmla="*/ 635681 w 1167031"/>
              <a:gd name="connsiteY5" fmla="*/ 1131078 h 1131078"/>
              <a:gd name="connsiteX6" fmla="*/ 211015 w 1167031"/>
              <a:gd name="connsiteY6" fmla="*/ 700648 h 1131078"/>
              <a:gd name="connsiteX7" fmla="*/ 0 w 1167031"/>
              <a:gd name="connsiteY7" fmla="*/ 405964 h 1131078"/>
              <a:gd name="connsiteX0" fmla="*/ 0 w 1167031"/>
              <a:gd name="connsiteY0" fmla="*/ 405964 h 1131078"/>
              <a:gd name="connsiteX1" fmla="*/ 405964 w 1167031"/>
              <a:gd name="connsiteY1" fmla="*/ 0 h 1131078"/>
              <a:gd name="connsiteX2" fmla="*/ 761067 w 1167031"/>
              <a:gd name="connsiteY2" fmla="*/ 0 h 1131078"/>
              <a:gd name="connsiteX3" fmla="*/ 1167031 w 1167031"/>
              <a:gd name="connsiteY3" fmla="*/ 405964 h 1131078"/>
              <a:gd name="connsiteX4" fmla="*/ 770527 w 1167031"/>
              <a:gd name="connsiteY4" fmla="*/ 1112543 h 1131078"/>
              <a:gd name="connsiteX5" fmla="*/ 635681 w 1167031"/>
              <a:gd name="connsiteY5" fmla="*/ 1131078 h 1131078"/>
              <a:gd name="connsiteX6" fmla="*/ 211015 w 1167031"/>
              <a:gd name="connsiteY6" fmla="*/ 700648 h 1131078"/>
              <a:gd name="connsiteX7" fmla="*/ 0 w 1167031"/>
              <a:gd name="connsiteY7" fmla="*/ 405964 h 1131078"/>
              <a:gd name="connsiteX0" fmla="*/ 0 w 1090576"/>
              <a:gd name="connsiteY0" fmla="*/ 393731 h 1131078"/>
              <a:gd name="connsiteX1" fmla="*/ 329509 w 1090576"/>
              <a:gd name="connsiteY1" fmla="*/ 0 h 1131078"/>
              <a:gd name="connsiteX2" fmla="*/ 684612 w 1090576"/>
              <a:gd name="connsiteY2" fmla="*/ 0 h 1131078"/>
              <a:gd name="connsiteX3" fmla="*/ 1090576 w 1090576"/>
              <a:gd name="connsiteY3" fmla="*/ 405964 h 1131078"/>
              <a:gd name="connsiteX4" fmla="*/ 694072 w 1090576"/>
              <a:gd name="connsiteY4" fmla="*/ 1112543 h 1131078"/>
              <a:gd name="connsiteX5" fmla="*/ 559226 w 1090576"/>
              <a:gd name="connsiteY5" fmla="*/ 1131078 h 1131078"/>
              <a:gd name="connsiteX6" fmla="*/ 134560 w 1090576"/>
              <a:gd name="connsiteY6" fmla="*/ 700648 h 1131078"/>
              <a:gd name="connsiteX7" fmla="*/ 0 w 1090576"/>
              <a:gd name="connsiteY7" fmla="*/ 393731 h 1131078"/>
              <a:gd name="connsiteX0" fmla="*/ 0 w 1090576"/>
              <a:gd name="connsiteY0" fmla="*/ 378440 h 1131078"/>
              <a:gd name="connsiteX1" fmla="*/ 329509 w 1090576"/>
              <a:gd name="connsiteY1" fmla="*/ 0 h 1131078"/>
              <a:gd name="connsiteX2" fmla="*/ 684612 w 1090576"/>
              <a:gd name="connsiteY2" fmla="*/ 0 h 1131078"/>
              <a:gd name="connsiteX3" fmla="*/ 1090576 w 1090576"/>
              <a:gd name="connsiteY3" fmla="*/ 405964 h 1131078"/>
              <a:gd name="connsiteX4" fmla="*/ 694072 w 1090576"/>
              <a:gd name="connsiteY4" fmla="*/ 1112543 h 1131078"/>
              <a:gd name="connsiteX5" fmla="*/ 559226 w 1090576"/>
              <a:gd name="connsiteY5" fmla="*/ 1131078 h 1131078"/>
              <a:gd name="connsiteX6" fmla="*/ 134560 w 1090576"/>
              <a:gd name="connsiteY6" fmla="*/ 700648 h 1131078"/>
              <a:gd name="connsiteX7" fmla="*/ 0 w 1090576"/>
              <a:gd name="connsiteY7" fmla="*/ 378440 h 1131078"/>
              <a:gd name="connsiteX0" fmla="*/ 0 w 1099750"/>
              <a:gd name="connsiteY0" fmla="*/ 262229 h 1131078"/>
              <a:gd name="connsiteX1" fmla="*/ 338683 w 1099750"/>
              <a:gd name="connsiteY1" fmla="*/ 0 h 1131078"/>
              <a:gd name="connsiteX2" fmla="*/ 693786 w 1099750"/>
              <a:gd name="connsiteY2" fmla="*/ 0 h 1131078"/>
              <a:gd name="connsiteX3" fmla="*/ 1099750 w 1099750"/>
              <a:gd name="connsiteY3" fmla="*/ 405964 h 1131078"/>
              <a:gd name="connsiteX4" fmla="*/ 703246 w 1099750"/>
              <a:gd name="connsiteY4" fmla="*/ 1112543 h 1131078"/>
              <a:gd name="connsiteX5" fmla="*/ 568400 w 1099750"/>
              <a:gd name="connsiteY5" fmla="*/ 1131078 h 1131078"/>
              <a:gd name="connsiteX6" fmla="*/ 143734 w 1099750"/>
              <a:gd name="connsiteY6" fmla="*/ 700648 h 1131078"/>
              <a:gd name="connsiteX7" fmla="*/ 0 w 1099750"/>
              <a:gd name="connsiteY7" fmla="*/ 262229 h 1131078"/>
              <a:gd name="connsiteX0" fmla="*/ 0 w 1011062"/>
              <a:gd name="connsiteY0" fmla="*/ 262229 h 1131078"/>
              <a:gd name="connsiteX1" fmla="*/ 338683 w 1011062"/>
              <a:gd name="connsiteY1" fmla="*/ 0 h 1131078"/>
              <a:gd name="connsiteX2" fmla="*/ 693786 w 1011062"/>
              <a:gd name="connsiteY2" fmla="*/ 0 h 1131078"/>
              <a:gd name="connsiteX3" fmla="*/ 1011062 w 1011062"/>
              <a:gd name="connsiteY3" fmla="*/ 225530 h 1131078"/>
              <a:gd name="connsiteX4" fmla="*/ 703246 w 1011062"/>
              <a:gd name="connsiteY4" fmla="*/ 1112543 h 1131078"/>
              <a:gd name="connsiteX5" fmla="*/ 568400 w 1011062"/>
              <a:gd name="connsiteY5" fmla="*/ 1131078 h 1131078"/>
              <a:gd name="connsiteX6" fmla="*/ 143734 w 1011062"/>
              <a:gd name="connsiteY6" fmla="*/ 700648 h 1131078"/>
              <a:gd name="connsiteX7" fmla="*/ 0 w 1011062"/>
              <a:gd name="connsiteY7" fmla="*/ 262229 h 1131078"/>
              <a:gd name="connsiteX0" fmla="*/ 0 w 1011062"/>
              <a:gd name="connsiteY0" fmla="*/ 262229 h 1131078"/>
              <a:gd name="connsiteX1" fmla="*/ 338683 w 1011062"/>
              <a:gd name="connsiteY1" fmla="*/ 0 h 1131078"/>
              <a:gd name="connsiteX2" fmla="*/ 693786 w 1011062"/>
              <a:gd name="connsiteY2" fmla="*/ 0 h 1131078"/>
              <a:gd name="connsiteX3" fmla="*/ 1011062 w 1011062"/>
              <a:gd name="connsiteY3" fmla="*/ 225530 h 1131078"/>
              <a:gd name="connsiteX4" fmla="*/ 703246 w 1011062"/>
              <a:gd name="connsiteY4" fmla="*/ 1112543 h 1131078"/>
              <a:gd name="connsiteX5" fmla="*/ 568400 w 1011062"/>
              <a:gd name="connsiteY5" fmla="*/ 1131078 h 1131078"/>
              <a:gd name="connsiteX6" fmla="*/ 143734 w 1011062"/>
              <a:gd name="connsiteY6" fmla="*/ 700648 h 1131078"/>
              <a:gd name="connsiteX7" fmla="*/ 0 w 1011062"/>
              <a:gd name="connsiteY7" fmla="*/ 262229 h 113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1062" h="1131078">
                <a:moveTo>
                  <a:pt x="0" y="262229"/>
                </a:moveTo>
                <a:cubicBezTo>
                  <a:pt x="0" y="38021"/>
                  <a:pt x="114475" y="0"/>
                  <a:pt x="338683" y="0"/>
                </a:cubicBezTo>
                <a:lnTo>
                  <a:pt x="693786" y="0"/>
                </a:lnTo>
                <a:cubicBezTo>
                  <a:pt x="917994" y="0"/>
                  <a:pt x="1011062" y="1322"/>
                  <a:pt x="1011062" y="225530"/>
                </a:cubicBezTo>
                <a:cubicBezTo>
                  <a:pt x="999183" y="469211"/>
                  <a:pt x="785463" y="1003422"/>
                  <a:pt x="703246" y="1112543"/>
                </a:cubicBezTo>
                <a:lnTo>
                  <a:pt x="568400" y="1131078"/>
                </a:lnTo>
                <a:cubicBezTo>
                  <a:pt x="373895" y="1131078"/>
                  <a:pt x="224706" y="847495"/>
                  <a:pt x="143734" y="700648"/>
                </a:cubicBezTo>
                <a:lnTo>
                  <a:pt x="0" y="262229"/>
                </a:ln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9" name="Line 48">
            <a:extLst>
              <a:ext uri="{FF2B5EF4-FFF2-40B4-BE49-F238E27FC236}">
                <a16:creationId xmlns:a16="http://schemas.microsoft.com/office/drawing/2014/main" id="{06930A69-6405-491F-A2CA-EFE16BF39B3A}"/>
              </a:ext>
            </a:extLst>
          </p:cNvPr>
          <p:cNvSpPr>
            <a:spLocks noChangeShapeType="1"/>
          </p:cNvSpPr>
          <p:nvPr/>
        </p:nvSpPr>
        <p:spPr bwMode="auto">
          <a:xfrm flipH="1">
            <a:off x="5369657" y="1399215"/>
            <a:ext cx="2110864" cy="131623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1" name="AutoShape 3">
            <a:extLst>
              <a:ext uri="{FF2B5EF4-FFF2-40B4-BE49-F238E27FC236}">
                <a16:creationId xmlns:a16="http://schemas.microsoft.com/office/drawing/2014/main" id="{F9C5D924-F18C-437E-91FB-3A8CC4C0C3BA}"/>
              </a:ext>
            </a:extLst>
          </p:cNvPr>
          <p:cNvSpPr>
            <a:spLocks noChangeArrowheads="1"/>
          </p:cNvSpPr>
          <p:nvPr/>
        </p:nvSpPr>
        <p:spPr bwMode="auto">
          <a:xfrm>
            <a:off x="8304362" y="2061977"/>
            <a:ext cx="822027" cy="1001180"/>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4" name="Line 6">
            <a:extLst>
              <a:ext uri="{FF2B5EF4-FFF2-40B4-BE49-F238E27FC236}">
                <a16:creationId xmlns:a16="http://schemas.microsoft.com/office/drawing/2014/main" id="{7D9A22EF-0113-48E6-9549-32B32FEA38E6}"/>
              </a:ext>
            </a:extLst>
          </p:cNvPr>
          <p:cNvSpPr>
            <a:spLocks noChangeShapeType="1"/>
          </p:cNvSpPr>
          <p:nvPr/>
        </p:nvSpPr>
        <p:spPr bwMode="auto">
          <a:xfrm flipH="1">
            <a:off x="6572126" y="2637329"/>
            <a:ext cx="1876511" cy="1282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86912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mph" presetSubtype="0" grpId="0" nodeType="clickEffect">
                                  <p:stCondLst>
                                    <p:cond delay="0"/>
                                  </p:stCondLst>
                                  <p:childTnLst>
                                    <p:set>
                                      <p:cBhvr>
                                        <p:cTn id="10" dur="indefinite"/>
                                        <p:tgtEl>
                                          <p:spTgt spid="97"/>
                                        </p:tgtEl>
                                        <p:attrNameLst>
                                          <p:attrName>style.opacity</p:attrName>
                                        </p:attrNameLst>
                                      </p:cBhvr>
                                      <p:to>
                                        <p:strVal val="0.25"/>
                                      </p:to>
                                    </p:set>
                                    <p:animEffect filter="image" prLst="opacity: 0.25">
                                      <p:cBhvr rctx="IE">
                                        <p:cTn id="11" dur="indefinite"/>
                                        <p:tgtEl>
                                          <p:spTgt spid="97"/>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9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9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66"/>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6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9" presetClass="emph" presetSubtype="0" grpId="0" nodeType="clickEffect">
                                  <p:stCondLst>
                                    <p:cond delay="0"/>
                                  </p:stCondLst>
                                  <p:childTnLst>
                                    <p:set>
                                      <p:cBhvr>
                                        <p:cTn id="25" dur="indefinite"/>
                                        <p:tgtEl>
                                          <p:spTgt spid="102"/>
                                        </p:tgtEl>
                                        <p:attrNameLst>
                                          <p:attrName>style.opacity</p:attrName>
                                        </p:attrNameLst>
                                      </p:cBhvr>
                                      <p:to>
                                        <p:strVal val="0.25"/>
                                      </p:to>
                                    </p:set>
                                    <p:animEffect filter="image" prLst="opacity: 0.25">
                                      <p:cBhvr rctx="IE">
                                        <p:cTn id="26" dur="indefinite"/>
                                        <p:tgtEl>
                                          <p:spTgt spid="102"/>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0"/>
                                        </p:tgtEl>
                                        <p:attrNameLst>
                                          <p:attrName>style.visibility</p:attrName>
                                        </p:attrNameLst>
                                      </p:cBhvr>
                                      <p:to>
                                        <p:strVal val="visible"/>
                                      </p:to>
                                    </p:set>
                                  </p:childTnLst>
                                </p:cTn>
                              </p:par>
                              <p:par>
                                <p:cTn id="47" presetID="35" presetClass="emph" presetSubtype="0" repeatCount="10000" fill="hold" grpId="1" nodeType="withEffect">
                                  <p:stCondLst>
                                    <p:cond delay="0"/>
                                  </p:stCondLst>
                                  <p:childTnLst>
                                    <p:anim calcmode="discrete" valueType="str">
                                      <p:cBhvr>
                                        <p:cTn id="48" dur="500" fill="hold"/>
                                        <p:tgtEl>
                                          <p:spTgt spid="80"/>
                                        </p:tgtEl>
                                        <p:attrNameLst>
                                          <p:attrName>style.visibility</p:attrName>
                                        </p:attrNameLst>
                                      </p:cBhvr>
                                      <p:tavLst>
                                        <p:tav tm="0">
                                          <p:val>
                                            <p:strVal val="hidden"/>
                                          </p:val>
                                        </p:tav>
                                        <p:tav tm="50000">
                                          <p:val>
                                            <p:strVal val="visible"/>
                                          </p:val>
                                        </p:tav>
                                      </p:tavLst>
                                    </p:anim>
                                  </p:childTnLst>
                                </p:cTn>
                              </p:par>
                              <p:par>
                                <p:cTn id="49" presetID="1" presetClass="entr" presetSubtype="0" fill="hold" grpId="0" nodeType="with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par>
                                <p:cTn id="51" presetID="35" presetClass="emph" presetSubtype="0" repeatCount="10000" fill="hold" grpId="1" nodeType="withEffect">
                                  <p:stCondLst>
                                    <p:cond delay="0"/>
                                  </p:stCondLst>
                                  <p:childTnLst>
                                    <p:anim calcmode="discrete" valueType="str">
                                      <p:cBhvr>
                                        <p:cTn id="52" dur="500" fill="hold"/>
                                        <p:tgtEl>
                                          <p:spTgt spid="82"/>
                                        </p:tgtEl>
                                        <p:attrNameLst>
                                          <p:attrName>style.visibility</p:attrName>
                                        </p:attrNameLst>
                                      </p:cBhvr>
                                      <p:tavLst>
                                        <p:tav tm="0">
                                          <p:val>
                                            <p:strVal val="hidden"/>
                                          </p:val>
                                        </p:tav>
                                        <p:tav tm="50000">
                                          <p:val>
                                            <p:strVal val="visible"/>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wipe(right)">
                                      <p:cBhvr>
                                        <p:cTn id="57" dur="500"/>
                                        <p:tgtEl>
                                          <p:spTgt spid="81"/>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171"/>
                                        </p:tgtEl>
                                        <p:attrNameLst>
                                          <p:attrName>style.visibility</p:attrName>
                                        </p:attrNameLst>
                                      </p:cBhvr>
                                      <p:to>
                                        <p:strVal val="visible"/>
                                      </p:to>
                                    </p:set>
                                  </p:childTnLst>
                                </p:cTn>
                              </p:par>
                              <p:par>
                                <p:cTn id="60" presetID="64" presetClass="path" presetSubtype="0" fill="remove" grpId="1" nodeType="withEffect">
                                  <p:stCondLst>
                                    <p:cond delay="0"/>
                                  </p:stCondLst>
                                  <p:childTnLst>
                                    <p:animMotion origin="layout" path="M -2.77778E-6 2.96296E-6 L 0.1632 -0.17824 " pathEditMode="relative" rAng="0" ptsTypes="AA">
                                      <p:cBhvr>
                                        <p:cTn id="61" dur="500" spd="-100000" fill="hold"/>
                                        <p:tgtEl>
                                          <p:spTgt spid="171"/>
                                        </p:tgtEl>
                                        <p:attrNameLst>
                                          <p:attrName>ppt_x</p:attrName>
                                          <p:attrName>ppt_y</p:attrName>
                                        </p:attrNameLst>
                                      </p:cBhvr>
                                      <p:rCtr x="8160" y="-8912"/>
                                    </p:animMotion>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83"/>
                                        </p:tgtEl>
                                        <p:attrNameLst>
                                          <p:attrName>style.visibility</p:attrName>
                                        </p:attrNameLst>
                                      </p:cBhvr>
                                      <p:to>
                                        <p:strVal val="visible"/>
                                      </p:to>
                                    </p:set>
                                    <p:animEffect transition="in" filter="wipe(right)">
                                      <p:cBhvr>
                                        <p:cTn id="66" dur="500"/>
                                        <p:tgtEl>
                                          <p:spTgt spid="83"/>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172"/>
                                        </p:tgtEl>
                                        <p:attrNameLst>
                                          <p:attrName>style.visibility</p:attrName>
                                        </p:attrNameLst>
                                      </p:cBhvr>
                                      <p:to>
                                        <p:strVal val="visible"/>
                                      </p:to>
                                    </p:set>
                                  </p:childTnLst>
                                </p:cTn>
                              </p:par>
                              <p:par>
                                <p:cTn id="69" presetID="64" presetClass="path" presetSubtype="0" fill="remove" grpId="1" nodeType="withEffect">
                                  <p:stCondLst>
                                    <p:cond delay="0"/>
                                  </p:stCondLst>
                                  <p:childTnLst>
                                    <p:animMotion origin="layout" path="M 5E-6 4.07407E-6 L 0.37709 -0.05024 " pathEditMode="relative" rAng="0" ptsTypes="AA">
                                      <p:cBhvr>
                                        <p:cTn id="70" dur="500" spd="-100000" fill="hold"/>
                                        <p:tgtEl>
                                          <p:spTgt spid="172"/>
                                        </p:tgtEl>
                                        <p:attrNameLst>
                                          <p:attrName>ppt_x</p:attrName>
                                          <p:attrName>ppt_y</p:attrName>
                                        </p:attrNameLst>
                                      </p:cBhvr>
                                      <p:rCtr x="18854" y="-2523"/>
                                    </p:animMotion>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2" nodeType="clickEffect">
                                  <p:stCondLst>
                                    <p:cond delay="0"/>
                                  </p:stCondLst>
                                  <p:childTnLst>
                                    <p:set>
                                      <p:cBhvr>
                                        <p:cTn id="78" dur="1" fill="hold">
                                          <p:stCondLst>
                                            <p:cond delay="0"/>
                                          </p:stCondLst>
                                        </p:cTn>
                                        <p:tgtEl>
                                          <p:spTgt spid="80"/>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81"/>
                                        </p:tgtEl>
                                        <p:attrNameLst>
                                          <p:attrName>style.visibility</p:attrName>
                                        </p:attrNameLst>
                                      </p:cBhvr>
                                      <p:to>
                                        <p:strVal val="hidden"/>
                                      </p:to>
                                    </p:set>
                                  </p:childTnLst>
                                </p:cTn>
                              </p:par>
                              <p:par>
                                <p:cTn id="81" presetID="1" presetClass="exit" presetSubtype="0" fill="hold" grpId="2" nodeType="withEffect">
                                  <p:stCondLst>
                                    <p:cond delay="0"/>
                                  </p:stCondLst>
                                  <p:childTnLst>
                                    <p:set>
                                      <p:cBhvr>
                                        <p:cTn id="82" dur="1" fill="hold">
                                          <p:stCondLst>
                                            <p:cond delay="0"/>
                                          </p:stCondLst>
                                        </p:cTn>
                                        <p:tgtEl>
                                          <p:spTgt spid="82"/>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83"/>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7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7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8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8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83"/>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4"/>
                                        </p:tgtEl>
                                        <p:attrNameLst>
                                          <p:attrName>style.visibility</p:attrName>
                                        </p:attrNameLst>
                                      </p:cBhvr>
                                      <p:to>
                                        <p:strVal val="visible"/>
                                      </p:to>
                                    </p:set>
                                  </p:childTnLst>
                                </p:cTn>
                              </p:par>
                              <p:par>
                                <p:cTn id="105" presetID="35" presetClass="emph" presetSubtype="0" repeatCount="10000" fill="hold" grpId="1" nodeType="withEffect">
                                  <p:stCondLst>
                                    <p:cond delay="0"/>
                                  </p:stCondLst>
                                  <p:childTnLst>
                                    <p:anim calcmode="discrete" valueType="str">
                                      <p:cBhvr>
                                        <p:cTn id="106" dur="500" fill="hold"/>
                                        <p:tgtEl>
                                          <p:spTgt spid="84"/>
                                        </p:tgtEl>
                                        <p:attrNameLst>
                                          <p:attrName>style.visibility</p:attrName>
                                        </p:attrNameLst>
                                      </p:cBhvr>
                                      <p:tavLst>
                                        <p:tav tm="0">
                                          <p:val>
                                            <p:strVal val="hidden"/>
                                          </p:val>
                                        </p:tav>
                                        <p:tav tm="50000">
                                          <p:val>
                                            <p:strVal val="visible"/>
                                          </p:val>
                                        </p:tav>
                                      </p:tavLst>
                                    </p:anim>
                                  </p:childTnLst>
                                </p:cTn>
                              </p:par>
                              <p:par>
                                <p:cTn id="107" presetID="1" presetClass="entr" presetSubtype="0" fill="hold" grpId="0" nodeType="withEffect">
                                  <p:stCondLst>
                                    <p:cond delay="0"/>
                                  </p:stCondLst>
                                  <p:childTnLst>
                                    <p:set>
                                      <p:cBhvr>
                                        <p:cTn id="108" dur="1" fill="hold">
                                          <p:stCondLst>
                                            <p:cond delay="0"/>
                                          </p:stCondLst>
                                        </p:cTn>
                                        <p:tgtEl>
                                          <p:spTgt spid="87"/>
                                        </p:tgtEl>
                                        <p:attrNameLst>
                                          <p:attrName>style.visibility</p:attrName>
                                        </p:attrNameLst>
                                      </p:cBhvr>
                                      <p:to>
                                        <p:strVal val="visible"/>
                                      </p:to>
                                    </p:set>
                                  </p:childTnLst>
                                </p:cTn>
                              </p:par>
                              <p:par>
                                <p:cTn id="109" presetID="35" presetClass="emph" presetSubtype="0" repeatCount="10000" fill="hold" grpId="1" nodeType="withEffect">
                                  <p:stCondLst>
                                    <p:cond delay="0"/>
                                  </p:stCondLst>
                                  <p:childTnLst>
                                    <p:anim calcmode="discrete" valueType="str">
                                      <p:cBhvr>
                                        <p:cTn id="110" dur="500" fill="hold"/>
                                        <p:tgtEl>
                                          <p:spTgt spid="87"/>
                                        </p:tgtEl>
                                        <p:attrNameLst>
                                          <p:attrName>style.visibility</p:attrName>
                                        </p:attrNameLst>
                                      </p:cBhvr>
                                      <p:tavLst>
                                        <p:tav tm="0">
                                          <p:val>
                                            <p:strVal val="hidden"/>
                                          </p:val>
                                        </p:tav>
                                        <p:tav tm="50000">
                                          <p:val>
                                            <p:strVal val="visible"/>
                                          </p:val>
                                        </p:tav>
                                      </p:tavLst>
                                    </p:anim>
                                  </p:childTnLst>
                                </p:cTn>
                              </p:par>
                              <p:par>
                                <p:cTn id="111" presetID="1" presetClass="entr" presetSubtype="0" fill="hold" grpId="0" nodeType="withEffect">
                                  <p:stCondLst>
                                    <p:cond delay="0"/>
                                  </p:stCondLst>
                                  <p:childTnLst>
                                    <p:set>
                                      <p:cBhvr>
                                        <p:cTn id="112" dur="1" fill="hold">
                                          <p:stCondLst>
                                            <p:cond delay="0"/>
                                          </p:stCondLst>
                                        </p:cTn>
                                        <p:tgtEl>
                                          <p:spTgt spid="91"/>
                                        </p:tgtEl>
                                        <p:attrNameLst>
                                          <p:attrName>style.visibility</p:attrName>
                                        </p:attrNameLst>
                                      </p:cBhvr>
                                      <p:to>
                                        <p:strVal val="visible"/>
                                      </p:to>
                                    </p:set>
                                  </p:childTnLst>
                                </p:cTn>
                              </p:par>
                              <p:par>
                                <p:cTn id="113" presetID="35" presetClass="emph" presetSubtype="0" repeatCount="10000" fill="hold" grpId="1" nodeType="withEffect">
                                  <p:stCondLst>
                                    <p:cond delay="0"/>
                                  </p:stCondLst>
                                  <p:childTnLst>
                                    <p:anim calcmode="discrete" valueType="str">
                                      <p:cBhvr>
                                        <p:cTn id="114" dur="500" fill="hold"/>
                                        <p:tgtEl>
                                          <p:spTgt spid="91"/>
                                        </p:tgtEl>
                                        <p:attrNameLst>
                                          <p:attrName>style.visibility</p:attrName>
                                        </p:attrNameLst>
                                      </p:cBhvr>
                                      <p:tavLst>
                                        <p:tav tm="0">
                                          <p:val>
                                            <p:strVal val="hidden"/>
                                          </p:val>
                                        </p:tav>
                                        <p:tav tm="50000">
                                          <p:val>
                                            <p:strVal val="visible"/>
                                          </p:val>
                                        </p:tav>
                                      </p:tavLst>
                                    </p:anim>
                                  </p:childTnLst>
                                </p:cTn>
                              </p:par>
                            </p:childTnLst>
                          </p:cTn>
                        </p:par>
                      </p:childTnLst>
                    </p:cTn>
                  </p:par>
                  <p:par>
                    <p:cTn id="115" fill="hold">
                      <p:stCondLst>
                        <p:cond delay="indefinite"/>
                      </p:stCondLst>
                      <p:childTnLst>
                        <p:par>
                          <p:cTn id="116" fill="hold">
                            <p:stCondLst>
                              <p:cond delay="0"/>
                            </p:stCondLst>
                            <p:childTnLst>
                              <p:par>
                                <p:cTn id="117" presetID="22" presetClass="entr" presetSubtype="2" fill="hold" grpId="0" nodeType="clickEffect">
                                  <p:stCondLst>
                                    <p:cond delay="0"/>
                                  </p:stCondLst>
                                  <p:childTnLst>
                                    <p:set>
                                      <p:cBhvr>
                                        <p:cTn id="118" dur="1" fill="hold">
                                          <p:stCondLst>
                                            <p:cond delay="0"/>
                                          </p:stCondLst>
                                        </p:cTn>
                                        <p:tgtEl>
                                          <p:spTgt spid="85"/>
                                        </p:tgtEl>
                                        <p:attrNameLst>
                                          <p:attrName>style.visibility</p:attrName>
                                        </p:attrNameLst>
                                      </p:cBhvr>
                                      <p:to>
                                        <p:strVal val="visible"/>
                                      </p:to>
                                    </p:set>
                                    <p:animEffect transition="in" filter="wipe(right)">
                                      <p:cBhvr>
                                        <p:cTn id="119" dur="500"/>
                                        <p:tgtEl>
                                          <p:spTgt spid="85"/>
                                        </p:tgtEl>
                                      </p:cBhvr>
                                    </p:animEffect>
                                  </p:childTnLst>
                                </p:cTn>
                              </p:par>
                              <p:par>
                                <p:cTn id="120" presetID="1" presetClass="entr" presetSubtype="0" fill="hold" grpId="0" nodeType="withEffect">
                                  <p:stCondLst>
                                    <p:cond delay="0"/>
                                  </p:stCondLst>
                                  <p:childTnLst>
                                    <p:set>
                                      <p:cBhvr>
                                        <p:cTn id="121" dur="1" fill="hold">
                                          <p:stCondLst>
                                            <p:cond delay="0"/>
                                          </p:stCondLst>
                                        </p:cTn>
                                        <p:tgtEl>
                                          <p:spTgt spid="184"/>
                                        </p:tgtEl>
                                        <p:attrNameLst>
                                          <p:attrName>style.visibility</p:attrName>
                                        </p:attrNameLst>
                                      </p:cBhvr>
                                      <p:to>
                                        <p:strVal val="visible"/>
                                      </p:to>
                                    </p:set>
                                  </p:childTnLst>
                                </p:cTn>
                              </p:par>
                              <p:par>
                                <p:cTn id="122" presetID="64" presetClass="path" presetSubtype="0" fill="remove" grpId="1" nodeType="withEffect">
                                  <p:stCondLst>
                                    <p:cond delay="0"/>
                                  </p:stCondLst>
                                  <p:childTnLst>
                                    <p:animMotion origin="layout" path="M -1.94444E-6 -4.44444E-6 L 0.19636 -0.35833 " pathEditMode="relative" rAng="0" ptsTypes="AA">
                                      <p:cBhvr>
                                        <p:cTn id="123" dur="500" spd="-100000" fill="hold"/>
                                        <p:tgtEl>
                                          <p:spTgt spid="184"/>
                                        </p:tgtEl>
                                        <p:attrNameLst>
                                          <p:attrName>ppt_x</p:attrName>
                                          <p:attrName>ppt_y</p:attrName>
                                        </p:attrNameLst>
                                      </p:cBhvr>
                                      <p:rCtr x="9809" y="-17917"/>
                                    </p:animMotion>
                                  </p:childTnLst>
                                </p:cTn>
                              </p:par>
                            </p:childTnLst>
                          </p:cTn>
                        </p:par>
                      </p:childTnLst>
                    </p:cTn>
                  </p:par>
                  <p:par>
                    <p:cTn id="124" fill="hold">
                      <p:stCondLst>
                        <p:cond delay="indefinite"/>
                      </p:stCondLst>
                      <p:childTnLst>
                        <p:par>
                          <p:cTn id="125" fill="hold">
                            <p:stCondLst>
                              <p:cond delay="0"/>
                            </p:stCondLst>
                            <p:childTnLst>
                              <p:par>
                                <p:cTn id="126" presetID="22" presetClass="entr" presetSubtype="2" fill="hold" grpId="0" nodeType="clickEffect">
                                  <p:stCondLst>
                                    <p:cond delay="0"/>
                                  </p:stCondLst>
                                  <p:childTnLst>
                                    <p:set>
                                      <p:cBhvr>
                                        <p:cTn id="127" dur="1" fill="hold">
                                          <p:stCondLst>
                                            <p:cond delay="0"/>
                                          </p:stCondLst>
                                        </p:cTn>
                                        <p:tgtEl>
                                          <p:spTgt spid="89"/>
                                        </p:tgtEl>
                                        <p:attrNameLst>
                                          <p:attrName>style.visibility</p:attrName>
                                        </p:attrNameLst>
                                      </p:cBhvr>
                                      <p:to>
                                        <p:strVal val="visible"/>
                                      </p:to>
                                    </p:set>
                                    <p:animEffect transition="in" filter="wipe(right)">
                                      <p:cBhvr>
                                        <p:cTn id="128" dur="500"/>
                                        <p:tgtEl>
                                          <p:spTgt spid="89"/>
                                        </p:tgtEl>
                                      </p:cBhvr>
                                    </p:animEffect>
                                  </p:childTnLst>
                                </p:cTn>
                              </p:par>
                              <p:par>
                                <p:cTn id="129" presetID="1" presetClass="entr" presetSubtype="0" fill="hold" grpId="0" nodeType="withEffect">
                                  <p:stCondLst>
                                    <p:cond delay="0"/>
                                  </p:stCondLst>
                                  <p:childTnLst>
                                    <p:set>
                                      <p:cBhvr>
                                        <p:cTn id="130" dur="1" fill="hold">
                                          <p:stCondLst>
                                            <p:cond delay="0"/>
                                          </p:stCondLst>
                                        </p:cTn>
                                        <p:tgtEl>
                                          <p:spTgt spid="185"/>
                                        </p:tgtEl>
                                        <p:attrNameLst>
                                          <p:attrName>style.visibility</p:attrName>
                                        </p:attrNameLst>
                                      </p:cBhvr>
                                      <p:to>
                                        <p:strVal val="visible"/>
                                      </p:to>
                                    </p:set>
                                  </p:childTnLst>
                                </p:cTn>
                              </p:par>
                              <p:par>
                                <p:cTn id="131" presetID="64" presetClass="path" presetSubtype="0" fill="remove" grpId="1" nodeType="withEffect">
                                  <p:stCondLst>
                                    <p:cond delay="0"/>
                                  </p:stCondLst>
                                  <p:childTnLst>
                                    <p:animMotion origin="layout" path="M -2.5E-6 -4.81481E-6 L 0.28629 -0.25578 " pathEditMode="relative" rAng="0" ptsTypes="AA">
                                      <p:cBhvr>
                                        <p:cTn id="132" dur="500" spd="-100000" fill="hold"/>
                                        <p:tgtEl>
                                          <p:spTgt spid="185"/>
                                        </p:tgtEl>
                                        <p:attrNameLst>
                                          <p:attrName>ppt_x</p:attrName>
                                          <p:attrName>ppt_y</p:attrName>
                                        </p:attrNameLst>
                                      </p:cBhvr>
                                      <p:rCtr x="14306" y="-12801"/>
                                    </p:animMotion>
                                  </p:childTnLst>
                                </p:cTn>
                              </p:par>
                            </p:childTnLst>
                          </p:cTn>
                        </p:par>
                      </p:childTnLst>
                    </p:cTn>
                  </p:par>
                  <p:par>
                    <p:cTn id="133" fill="hold">
                      <p:stCondLst>
                        <p:cond delay="indefinite"/>
                      </p:stCondLst>
                      <p:childTnLst>
                        <p:par>
                          <p:cTn id="134" fill="hold">
                            <p:stCondLst>
                              <p:cond delay="0"/>
                            </p:stCondLst>
                            <p:childTnLst>
                              <p:par>
                                <p:cTn id="135" presetID="22" presetClass="entr" presetSubtype="2" fill="hold" grpId="0" nodeType="clickEffect">
                                  <p:stCondLst>
                                    <p:cond delay="0"/>
                                  </p:stCondLst>
                                  <p:childTnLst>
                                    <p:set>
                                      <p:cBhvr>
                                        <p:cTn id="136" dur="1" fill="hold">
                                          <p:stCondLst>
                                            <p:cond delay="0"/>
                                          </p:stCondLst>
                                        </p:cTn>
                                        <p:tgtEl>
                                          <p:spTgt spid="94"/>
                                        </p:tgtEl>
                                        <p:attrNameLst>
                                          <p:attrName>style.visibility</p:attrName>
                                        </p:attrNameLst>
                                      </p:cBhvr>
                                      <p:to>
                                        <p:strVal val="visible"/>
                                      </p:to>
                                    </p:set>
                                    <p:animEffect transition="in" filter="wipe(right)">
                                      <p:cBhvr>
                                        <p:cTn id="137" dur="500"/>
                                        <p:tgtEl>
                                          <p:spTgt spid="94"/>
                                        </p:tgtEl>
                                      </p:cBhvr>
                                    </p:animEffect>
                                  </p:childTnLst>
                                </p:cTn>
                              </p:par>
                              <p:par>
                                <p:cTn id="138" presetID="1" presetClass="entr" presetSubtype="0" fill="hold" grpId="0" nodeType="withEffect">
                                  <p:stCondLst>
                                    <p:cond delay="0"/>
                                  </p:stCondLst>
                                  <p:childTnLst>
                                    <p:set>
                                      <p:cBhvr>
                                        <p:cTn id="139" dur="1" fill="hold">
                                          <p:stCondLst>
                                            <p:cond delay="0"/>
                                          </p:stCondLst>
                                        </p:cTn>
                                        <p:tgtEl>
                                          <p:spTgt spid="194"/>
                                        </p:tgtEl>
                                        <p:attrNameLst>
                                          <p:attrName>style.visibility</p:attrName>
                                        </p:attrNameLst>
                                      </p:cBhvr>
                                      <p:to>
                                        <p:strVal val="visible"/>
                                      </p:to>
                                    </p:set>
                                  </p:childTnLst>
                                </p:cTn>
                              </p:par>
                              <p:par>
                                <p:cTn id="140" presetID="64" presetClass="path" presetSubtype="0" fill="remove" grpId="1" nodeType="withEffect">
                                  <p:stCondLst>
                                    <p:cond delay="0"/>
                                  </p:stCondLst>
                                  <p:childTnLst>
                                    <p:animMotion origin="layout" path="M 1.66667E-6 1.85185E-6 L 0.28038 -0.04005 " pathEditMode="relative" rAng="0" ptsTypes="AA">
                                      <p:cBhvr>
                                        <p:cTn id="141" dur="500" spd="-100000" fill="hold"/>
                                        <p:tgtEl>
                                          <p:spTgt spid="194"/>
                                        </p:tgtEl>
                                        <p:attrNameLst>
                                          <p:attrName>ppt_x</p:attrName>
                                          <p:attrName>ppt_y</p:attrName>
                                        </p:attrNameLst>
                                      </p:cBhvr>
                                      <p:rCtr x="14010" y="-2014"/>
                                    </p:animMotion>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182"/>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0"/>
                                          </p:stCondLst>
                                        </p:cTn>
                                        <p:tgtEl>
                                          <p:spTgt spid="193"/>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2" nodeType="clickEffect">
                                  <p:stCondLst>
                                    <p:cond delay="0"/>
                                  </p:stCondLst>
                                  <p:childTnLst>
                                    <p:set>
                                      <p:cBhvr>
                                        <p:cTn id="153" dur="1" fill="hold">
                                          <p:stCondLst>
                                            <p:cond delay="0"/>
                                          </p:stCondLst>
                                        </p:cTn>
                                        <p:tgtEl>
                                          <p:spTgt spid="84"/>
                                        </p:tgtEl>
                                        <p:attrNameLst>
                                          <p:attrName>style.visibility</p:attrName>
                                        </p:attrNameLst>
                                      </p:cBhvr>
                                      <p:to>
                                        <p:strVal val="hidden"/>
                                      </p:to>
                                    </p:set>
                                  </p:childTnLst>
                                </p:cTn>
                              </p:par>
                              <p:par>
                                <p:cTn id="154" presetID="1" presetClass="exit" presetSubtype="0" fill="hold" grpId="1" nodeType="withEffect">
                                  <p:stCondLst>
                                    <p:cond delay="0"/>
                                  </p:stCondLst>
                                  <p:childTnLst>
                                    <p:set>
                                      <p:cBhvr>
                                        <p:cTn id="155" dur="1" fill="hold">
                                          <p:stCondLst>
                                            <p:cond delay="0"/>
                                          </p:stCondLst>
                                        </p:cTn>
                                        <p:tgtEl>
                                          <p:spTgt spid="85"/>
                                        </p:tgtEl>
                                        <p:attrNameLst>
                                          <p:attrName>style.visibility</p:attrName>
                                        </p:attrNameLst>
                                      </p:cBhvr>
                                      <p:to>
                                        <p:strVal val="hidden"/>
                                      </p:to>
                                    </p:set>
                                  </p:childTnLst>
                                </p:cTn>
                              </p:par>
                              <p:par>
                                <p:cTn id="156" presetID="1" presetClass="exit" presetSubtype="0" fill="hold" grpId="2" nodeType="withEffect">
                                  <p:stCondLst>
                                    <p:cond delay="0"/>
                                  </p:stCondLst>
                                  <p:childTnLst>
                                    <p:set>
                                      <p:cBhvr>
                                        <p:cTn id="157" dur="1" fill="hold">
                                          <p:stCondLst>
                                            <p:cond delay="0"/>
                                          </p:stCondLst>
                                        </p:cTn>
                                        <p:tgtEl>
                                          <p:spTgt spid="87"/>
                                        </p:tgtEl>
                                        <p:attrNameLst>
                                          <p:attrName>style.visibility</p:attrName>
                                        </p:attrNameLst>
                                      </p:cBhvr>
                                      <p:to>
                                        <p:strVal val="hidden"/>
                                      </p:to>
                                    </p:set>
                                  </p:childTnLst>
                                </p:cTn>
                              </p:par>
                              <p:par>
                                <p:cTn id="158" presetID="1" presetClass="exit" presetSubtype="0" fill="hold" grpId="1" nodeType="withEffect">
                                  <p:stCondLst>
                                    <p:cond delay="0"/>
                                  </p:stCondLst>
                                  <p:childTnLst>
                                    <p:set>
                                      <p:cBhvr>
                                        <p:cTn id="159" dur="1" fill="hold">
                                          <p:stCondLst>
                                            <p:cond delay="0"/>
                                          </p:stCondLst>
                                        </p:cTn>
                                        <p:tgtEl>
                                          <p:spTgt spid="89"/>
                                        </p:tgtEl>
                                        <p:attrNameLst>
                                          <p:attrName>style.visibility</p:attrName>
                                        </p:attrNameLst>
                                      </p:cBhvr>
                                      <p:to>
                                        <p:strVal val="hidden"/>
                                      </p:to>
                                    </p:set>
                                  </p:childTnLst>
                                </p:cTn>
                              </p:par>
                              <p:par>
                                <p:cTn id="160" presetID="1" presetClass="exit" presetSubtype="0" fill="hold" grpId="2" nodeType="withEffect">
                                  <p:stCondLst>
                                    <p:cond delay="0"/>
                                  </p:stCondLst>
                                  <p:childTnLst>
                                    <p:set>
                                      <p:cBhvr>
                                        <p:cTn id="161" dur="1" fill="hold">
                                          <p:stCondLst>
                                            <p:cond delay="0"/>
                                          </p:stCondLst>
                                        </p:cTn>
                                        <p:tgtEl>
                                          <p:spTgt spid="91"/>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94"/>
                                        </p:tgtEl>
                                        <p:attrNameLst>
                                          <p:attrName>style.visibility</p:attrName>
                                        </p:attrNameLst>
                                      </p:cBhvr>
                                      <p:to>
                                        <p:strVal val="hidden"/>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186"/>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191"/>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187"/>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189"/>
                                        </p:tgtEl>
                                        <p:attrNameLst>
                                          <p:attrName>style.visibility</p:attrName>
                                        </p:attrNameLst>
                                      </p:cBhvr>
                                      <p:to>
                                        <p:strVal val="visible"/>
                                      </p:to>
                                    </p:set>
                                  </p:childTnLst>
                                </p:cTn>
                              </p:par>
                            </p:childTnLst>
                          </p:cTn>
                        </p:par>
                      </p:childTnLst>
                    </p:cTn>
                  </p:par>
                  <p:par>
                    <p:cTn id="174" fill="hold">
                      <p:stCondLst>
                        <p:cond delay="indefinite"/>
                      </p:stCondLst>
                      <p:childTnLst>
                        <p:par>
                          <p:cTn id="175" fill="hold">
                            <p:stCondLst>
                              <p:cond delay="0"/>
                            </p:stCondLst>
                            <p:childTnLst>
                              <p:par>
                                <p:cTn id="176" presetID="1" presetClass="entr" presetSubtype="0" fill="hold" grpId="0" nodeType="clickEffect">
                                  <p:stCondLst>
                                    <p:cond delay="0"/>
                                  </p:stCondLst>
                                  <p:childTnLst>
                                    <p:set>
                                      <p:cBhvr>
                                        <p:cTn id="177" dur="1" fill="hold">
                                          <p:stCondLst>
                                            <p:cond delay="0"/>
                                          </p:stCondLst>
                                        </p:cTn>
                                        <p:tgtEl>
                                          <p:spTgt spid="195"/>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196"/>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197"/>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188"/>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190"/>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192"/>
                                        </p:tgtEl>
                                        <p:attrNameLst>
                                          <p:attrName>style.visibility</p:attrName>
                                        </p:attrNameLst>
                                      </p:cBhvr>
                                      <p:to>
                                        <p:strVal val="visible"/>
                                      </p:to>
                                    </p:se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198"/>
                                        </p:tgtEl>
                                        <p:attrNameLst>
                                          <p:attrName>style.visibility</p:attrName>
                                        </p:attrNameLst>
                                      </p:cBhvr>
                                      <p:to>
                                        <p:strVal val="visible"/>
                                      </p:to>
                                    </p:set>
                                  </p:childTnLst>
                                </p:cTn>
                              </p:par>
                              <p:par>
                                <p:cTn id="200" presetID="1" presetClass="entr" presetSubtype="0" fill="hold" grpId="0" nodeType="withEffect">
                                  <p:stCondLst>
                                    <p:cond delay="0"/>
                                  </p:stCondLst>
                                  <p:childTnLst>
                                    <p:set>
                                      <p:cBhvr>
                                        <p:cTn id="201" dur="1" fill="hold">
                                          <p:stCondLst>
                                            <p:cond delay="0"/>
                                          </p:stCondLst>
                                        </p:cTn>
                                        <p:tgtEl>
                                          <p:spTgt spid="200"/>
                                        </p:tgtEl>
                                        <p:attrNameLst>
                                          <p:attrName>style.visibility</p:attrName>
                                        </p:attrNameLst>
                                      </p:cBhvr>
                                      <p:to>
                                        <p:strVal val="visible"/>
                                      </p:to>
                                    </p:set>
                                  </p:childTnLst>
                                </p:cTn>
                              </p:par>
                            </p:childTnLst>
                          </p:cTn>
                        </p:par>
                      </p:childTnLst>
                    </p:cTn>
                  </p:par>
                  <p:par>
                    <p:cTn id="202" fill="hold">
                      <p:stCondLst>
                        <p:cond delay="indefinite"/>
                      </p:stCondLst>
                      <p:childTnLst>
                        <p:par>
                          <p:cTn id="203" fill="hold">
                            <p:stCondLst>
                              <p:cond delay="0"/>
                            </p:stCondLst>
                            <p:childTnLst>
                              <p:par>
                                <p:cTn id="204" presetID="1" presetClass="entr" presetSubtype="0" fill="hold" nodeType="clickEffect">
                                  <p:stCondLst>
                                    <p:cond delay="0"/>
                                  </p:stCondLst>
                                  <p:childTnLst>
                                    <p:set>
                                      <p:cBhvr>
                                        <p:cTn id="205" dur="1" fill="hold">
                                          <p:stCondLst>
                                            <p:cond delay="0"/>
                                          </p:stCondLst>
                                        </p:cTn>
                                        <p:tgtEl>
                                          <p:spTgt spid="199"/>
                                        </p:tgtEl>
                                        <p:attrNameLst>
                                          <p:attrName>style.visibility</p:attrName>
                                        </p:attrNameLst>
                                      </p:cBhvr>
                                      <p:to>
                                        <p:strVal val="visible"/>
                                      </p:to>
                                    </p:set>
                                  </p:childTnLst>
                                </p:cTn>
                              </p:par>
                            </p:childTnLst>
                          </p:cTn>
                        </p:par>
                      </p:childTnLst>
                    </p:cTn>
                  </p:par>
                  <p:par>
                    <p:cTn id="206" fill="hold">
                      <p:stCondLst>
                        <p:cond delay="indefinite"/>
                      </p:stCondLst>
                      <p:childTnLst>
                        <p:par>
                          <p:cTn id="207" fill="hold">
                            <p:stCondLst>
                              <p:cond delay="0"/>
                            </p:stCondLst>
                            <p:childTnLst>
                              <p:par>
                                <p:cTn id="208" presetID="1" presetClass="entr" presetSubtype="0" fill="hold" grpId="0" nodeType="clickEffect">
                                  <p:stCondLst>
                                    <p:cond delay="0"/>
                                  </p:stCondLst>
                                  <p:childTnLst>
                                    <p:set>
                                      <p:cBhvr>
                                        <p:cTn id="209" dur="1" fill="hold">
                                          <p:stCondLst>
                                            <p:cond delay="0"/>
                                          </p:stCondLst>
                                        </p:cTn>
                                        <p:tgtEl>
                                          <p:spTgt spid="201"/>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202"/>
                                        </p:tgtEl>
                                        <p:attrNameLst>
                                          <p:attrName>style.visibility</p:attrName>
                                        </p:attrNameLst>
                                      </p:cBhvr>
                                      <p:to>
                                        <p:strVal val="visible"/>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203"/>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grpId="0" nodeType="clickEffect">
                                  <p:stCondLst>
                                    <p:cond delay="0"/>
                                  </p:stCondLst>
                                  <p:childTnLst>
                                    <p:set>
                                      <p:cBhvr>
                                        <p:cTn id="219" dur="1" fill="hold">
                                          <p:stCondLst>
                                            <p:cond delay="0"/>
                                          </p:stCondLst>
                                        </p:cTn>
                                        <p:tgtEl>
                                          <p:spTgt spid="5"/>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205"/>
                                        </p:tgtEl>
                                        <p:attrNameLst>
                                          <p:attrName>style.visibility</p:attrName>
                                        </p:attrNameLst>
                                      </p:cBhvr>
                                      <p:to>
                                        <p:strVal val="visible"/>
                                      </p:to>
                                    </p:set>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grpId="0" nodeType="clickEffect">
                                  <p:stCondLst>
                                    <p:cond delay="0"/>
                                  </p:stCondLst>
                                  <p:childTnLst>
                                    <p:set>
                                      <p:cBhvr>
                                        <p:cTn id="225" dur="1" fill="hold">
                                          <p:stCondLst>
                                            <p:cond delay="0"/>
                                          </p:stCondLst>
                                        </p:cTn>
                                        <p:tgtEl>
                                          <p:spTgt spid="206"/>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207"/>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208"/>
                                        </p:tgtEl>
                                        <p:attrNameLst>
                                          <p:attrName>style.visibility</p:attrName>
                                        </p:attrNameLst>
                                      </p:cBhvr>
                                      <p:to>
                                        <p:strVal val="visible"/>
                                      </p:to>
                                    </p:set>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grpId="0" nodeType="clickEffect">
                                  <p:stCondLst>
                                    <p:cond delay="0"/>
                                  </p:stCondLst>
                                  <p:childTnLst>
                                    <p:set>
                                      <p:cBhvr>
                                        <p:cTn id="237" dur="1" fill="hold">
                                          <p:stCondLst>
                                            <p:cond delay="0"/>
                                          </p:stCondLst>
                                        </p:cTn>
                                        <p:tgtEl>
                                          <p:spTgt spid="210"/>
                                        </p:tgtEl>
                                        <p:attrNameLst>
                                          <p:attrName>style.visibility</p:attrName>
                                        </p:attrNameLst>
                                      </p:cBhvr>
                                      <p:to>
                                        <p:strVal val="visible"/>
                                      </p:to>
                                    </p:set>
                                  </p:childTnLst>
                                </p:cTn>
                              </p:par>
                              <p:par>
                                <p:cTn id="238" presetID="1" presetClass="entr" presetSubtype="0" fill="hold" grpId="0" nodeType="withEffect">
                                  <p:stCondLst>
                                    <p:cond delay="0"/>
                                  </p:stCondLst>
                                  <p:childTnLst>
                                    <p:set>
                                      <p:cBhvr>
                                        <p:cTn id="239" dur="1" fill="hold">
                                          <p:stCondLst>
                                            <p:cond delay="0"/>
                                          </p:stCondLst>
                                        </p:cTn>
                                        <p:tgtEl>
                                          <p:spTgt spid="212"/>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214"/>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220"/>
                                        </p:tgtEl>
                                        <p:attrNameLst>
                                          <p:attrName>style.visibility</p:attrName>
                                        </p:attrNameLst>
                                      </p:cBhvr>
                                      <p:to>
                                        <p:strVal val="visible"/>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213"/>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215"/>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217"/>
                                        </p:tgtEl>
                                        <p:attrNameLst>
                                          <p:attrName>style.visibility</p:attrName>
                                        </p:attrNameLst>
                                      </p:cBhvr>
                                      <p:to>
                                        <p:strVal val="visible"/>
                                      </p:to>
                                    </p:se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221"/>
                                        </p:tgtEl>
                                        <p:attrNameLst>
                                          <p:attrName>style.visibility</p:attrName>
                                        </p:attrNameLst>
                                      </p:cBhvr>
                                      <p:to>
                                        <p:strVal val="visible"/>
                                      </p:to>
                                    </p:set>
                                  </p:childTnLst>
                                </p:cTn>
                              </p:par>
                              <p:par>
                                <p:cTn id="260" presetID="1" presetClass="entr" presetSubtype="0" fill="hold" grpId="0" nodeType="withEffect">
                                  <p:stCondLst>
                                    <p:cond delay="0"/>
                                  </p:stCondLst>
                                  <p:childTnLst>
                                    <p:set>
                                      <p:cBhvr>
                                        <p:cTn id="261" dur="1" fill="hold">
                                          <p:stCondLst>
                                            <p:cond delay="0"/>
                                          </p:stCondLst>
                                        </p:cTn>
                                        <p:tgtEl>
                                          <p:spTgt spid="222"/>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1" presetClass="entr" presetSubtype="0" fill="hold" grpId="0" nodeType="clickEffect">
                                  <p:stCondLst>
                                    <p:cond delay="0"/>
                                  </p:stCondLst>
                                  <p:childTnLst>
                                    <p:set>
                                      <p:cBhvr>
                                        <p:cTn id="265" dur="1" fill="hold">
                                          <p:stCondLst>
                                            <p:cond delay="0"/>
                                          </p:stCondLst>
                                        </p:cTn>
                                        <p:tgtEl>
                                          <p:spTgt spid="224"/>
                                        </p:tgtEl>
                                        <p:attrNameLst>
                                          <p:attrName>style.visibility</p:attrName>
                                        </p:attrNameLst>
                                      </p:cBhvr>
                                      <p:to>
                                        <p:strVal val="visible"/>
                                      </p:to>
                                    </p:se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6" grpId="0" animBg="1"/>
      <p:bldP spid="97" grpId="0" animBg="1"/>
      <p:bldP spid="102" grpId="0" animBg="1"/>
      <p:bldP spid="103" grpId="0" animBg="1"/>
      <p:bldP spid="104" grpId="0" animBg="1"/>
      <p:bldP spid="106" grpId="0"/>
      <p:bldP spid="164" grpId="0"/>
      <p:bldP spid="165" grpId="0"/>
      <p:bldP spid="166" grpId="0"/>
      <p:bldP spid="167" grpId="0"/>
      <p:bldP spid="168" grpId="0"/>
      <p:bldP spid="169" grpId="0"/>
      <p:bldP spid="170" grpId="0" animBg="1"/>
      <p:bldP spid="171" grpId="0"/>
      <p:bldP spid="171" grpId="1"/>
      <p:bldP spid="172" grpId="0"/>
      <p:bldP spid="172" grpId="1"/>
      <p:bldP spid="175" grpId="0"/>
      <p:bldP spid="178" grpId="0" animBg="1"/>
      <p:bldP spid="180" grpId="0"/>
      <p:bldP spid="181" grpId="0"/>
      <p:bldP spid="182" grpId="0"/>
      <p:bldP spid="183" grpId="0" animBg="1"/>
      <p:bldP spid="184" grpId="0"/>
      <p:bldP spid="184" grpId="1"/>
      <p:bldP spid="185" grpId="0"/>
      <p:bldP spid="185" grpId="1"/>
      <p:bldP spid="186" grpId="0"/>
      <p:bldP spid="187" grpId="0"/>
      <p:bldP spid="188" grpId="0"/>
      <p:bldP spid="189" grpId="0" animBg="1"/>
      <p:bldP spid="190" grpId="0" animBg="1"/>
      <p:bldP spid="191" grpId="0"/>
      <p:bldP spid="192" grpId="0"/>
      <p:bldP spid="193" grpId="0"/>
      <p:bldP spid="194" grpId="0"/>
      <p:bldP spid="194" grpId="1"/>
      <p:bldP spid="195" grpId="0"/>
      <p:bldP spid="196" grpId="0"/>
      <p:bldP spid="197" grpId="0"/>
      <p:bldP spid="198" grpId="0"/>
      <p:bldP spid="200" grpId="0" animBg="1"/>
      <p:bldP spid="201" grpId="0"/>
      <p:bldP spid="202" grpId="0" animBg="1"/>
      <p:bldP spid="203" grpId="0"/>
      <p:bldP spid="205" grpId="0" animBg="1"/>
      <p:bldP spid="206" grpId="0"/>
      <p:bldP spid="5" grpId="0"/>
      <p:bldP spid="207" grpId="0"/>
      <p:bldP spid="208" grpId="0"/>
      <p:bldP spid="210" grpId="0"/>
      <p:bldP spid="212" grpId="0"/>
      <p:bldP spid="213" grpId="0"/>
      <p:bldP spid="214" grpId="0" animBg="1"/>
      <p:bldP spid="215" grpId="0" animBg="1"/>
      <p:bldP spid="217" grpId="0"/>
      <p:bldP spid="220" grpId="0"/>
      <p:bldP spid="221" grpId="0"/>
      <p:bldP spid="222" grpId="0" animBg="1"/>
      <p:bldP spid="223" grpId="0"/>
      <p:bldP spid="224" grpId="0" animBg="1"/>
      <p:bldP spid="80" grpId="0" animBg="1"/>
      <p:bldP spid="80" grpId="1" animBg="1"/>
      <p:bldP spid="80" grpId="2" animBg="1"/>
      <p:bldP spid="81" grpId="0" animBg="1"/>
      <p:bldP spid="81" grpId="1" animBg="1"/>
      <p:bldP spid="82" grpId="0" animBg="1"/>
      <p:bldP spid="82" grpId="1" animBg="1"/>
      <p:bldP spid="82" grpId="2" animBg="1"/>
      <p:bldP spid="83" grpId="0" animBg="1"/>
      <p:bldP spid="83" grpId="1" animBg="1"/>
      <p:bldP spid="84" grpId="0" animBg="1"/>
      <p:bldP spid="84" grpId="1" animBg="1"/>
      <p:bldP spid="84" grpId="2" animBg="1"/>
      <p:bldP spid="85" grpId="0" animBg="1"/>
      <p:bldP spid="85" grpId="1" animBg="1"/>
      <p:bldP spid="87" grpId="0" animBg="1"/>
      <p:bldP spid="87" grpId="1" animBg="1"/>
      <p:bldP spid="87" grpId="2" animBg="1"/>
      <p:bldP spid="89" grpId="0" animBg="1"/>
      <p:bldP spid="89" grpId="1" animBg="1"/>
      <p:bldP spid="91" grpId="0" animBg="1"/>
      <p:bldP spid="91" grpId="1" animBg="1"/>
      <p:bldP spid="91" grpId="2" animBg="1"/>
      <p:bldP spid="94" grpId="0" animBg="1"/>
      <p:bldP spid="9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630E583E-8263-4131-84E0-1380B59AC5AC}"/>
              </a:ext>
            </a:extLst>
          </p:cNvPr>
          <p:cNvGrpSpPr/>
          <p:nvPr/>
        </p:nvGrpSpPr>
        <p:grpSpPr>
          <a:xfrm>
            <a:off x="7639909" y="217100"/>
            <a:ext cx="1210309" cy="1914722"/>
            <a:chOff x="0" y="0"/>
            <a:chExt cx="813460" cy="1229303"/>
          </a:xfrm>
        </p:grpSpPr>
        <p:sp>
          <p:nvSpPr>
            <p:cNvPr id="32" name="円/楕円 57">
              <a:extLst>
                <a:ext uri="{FF2B5EF4-FFF2-40B4-BE49-F238E27FC236}">
                  <a16:creationId xmlns:a16="http://schemas.microsoft.com/office/drawing/2014/main" id="{F407C291-6882-41F7-BD32-FE811D89D0B0}"/>
                </a:ext>
              </a:extLst>
            </p:cNvPr>
            <p:cNvSpPr/>
            <p:nvPr/>
          </p:nvSpPr>
          <p:spPr>
            <a:xfrm>
              <a:off x="148441" y="267195"/>
              <a:ext cx="571445" cy="545653"/>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33" name="直線コネクタ 32">
              <a:extLst>
                <a:ext uri="{FF2B5EF4-FFF2-40B4-BE49-F238E27FC236}">
                  <a16:creationId xmlns:a16="http://schemas.microsoft.com/office/drawing/2014/main" id="{8A5D524C-D63F-4608-B839-E2F408D8F616}"/>
                </a:ext>
              </a:extLst>
            </p:cNvPr>
            <p:cNvCxnSpPr/>
            <p:nvPr/>
          </p:nvCxnSpPr>
          <p:spPr>
            <a:xfrm>
              <a:off x="148441" y="528452"/>
              <a:ext cx="0" cy="519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5B08ECC6-2497-405E-BD75-2013C988D83A}"/>
                </a:ext>
              </a:extLst>
            </p:cNvPr>
            <p:cNvSpPr/>
            <p:nvPr/>
          </p:nvSpPr>
          <p:spPr>
            <a:xfrm>
              <a:off x="0" y="926275"/>
              <a:ext cx="302791" cy="303028"/>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角丸四角形 62">
              <a:extLst>
                <a:ext uri="{FF2B5EF4-FFF2-40B4-BE49-F238E27FC236}">
                  <a16:creationId xmlns:a16="http://schemas.microsoft.com/office/drawing/2014/main" id="{680C572F-60DC-4E88-8FBA-8FEC909C9B03}"/>
                </a:ext>
              </a:extLst>
            </p:cNvPr>
            <p:cNvSpPr/>
            <p:nvPr/>
          </p:nvSpPr>
          <p:spPr>
            <a:xfrm>
              <a:off x="362197" y="65314"/>
              <a:ext cx="135890" cy="527685"/>
            </a:xfrm>
            <a:prstGeom prst="roundRect">
              <a:avLst>
                <a:gd name="adj" fmla="val 45328"/>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6" name="正方形/長方形 35">
              <a:extLst>
                <a:ext uri="{FF2B5EF4-FFF2-40B4-BE49-F238E27FC236}">
                  <a16:creationId xmlns:a16="http://schemas.microsoft.com/office/drawing/2014/main" id="{0EC133F7-545B-45F7-9E6D-4582631A9959}"/>
                </a:ext>
              </a:extLst>
            </p:cNvPr>
            <p:cNvSpPr/>
            <p:nvPr/>
          </p:nvSpPr>
          <p:spPr>
            <a:xfrm>
              <a:off x="0" y="0"/>
              <a:ext cx="813460" cy="1245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7" name="正方形/長方形 36">
            <a:extLst>
              <a:ext uri="{FF2B5EF4-FFF2-40B4-BE49-F238E27FC236}">
                <a16:creationId xmlns:a16="http://schemas.microsoft.com/office/drawing/2014/main" id="{90B66EBE-85BB-40A5-9FD3-67370A175C8D}"/>
              </a:ext>
            </a:extLst>
          </p:cNvPr>
          <p:cNvSpPr/>
          <p:nvPr/>
        </p:nvSpPr>
        <p:spPr>
          <a:xfrm>
            <a:off x="2091" y="4543742"/>
            <a:ext cx="6220920" cy="523220"/>
          </a:xfrm>
          <a:prstGeom prst="rect">
            <a:avLst/>
          </a:prstGeom>
        </p:spPr>
        <p:txBody>
          <a:bodyPr wrap="square">
            <a:spAutoFit/>
          </a:bodyPr>
          <a:lstStyle/>
          <a:p>
            <a:pPr>
              <a:spcBef>
                <a:spcPts val="0"/>
              </a:spcBef>
            </a:pPr>
            <a:r>
              <a:rPr lang="en-US" altLang="ja-JP" dirty="0">
                <a:ea typeface="ＭＳ 明朝" panose="02020609040205080304" pitchFamily="17" charset="-128"/>
              </a:rPr>
              <a:t>(4) (3)</a:t>
            </a:r>
            <a:r>
              <a:rPr lang="ja-JP" altLang="en-US" dirty="0">
                <a:ea typeface="ＭＳ 明朝" panose="02020609040205080304" pitchFamily="17" charset="-128"/>
                <a:cs typeface="Times New Roman" panose="02020603050405020304" pitchFamily="18" charset="0"/>
              </a:rPr>
              <a:t>の答を積分。初速度は</a:t>
            </a:r>
            <a:r>
              <a:rPr lang="en-US" altLang="ja-JP" dirty="0">
                <a:ea typeface="ＭＳ 明朝" panose="02020609040205080304" pitchFamily="17" charset="-128"/>
                <a:cs typeface="Times New Roman" panose="02020603050405020304" pitchFamily="18" charset="0"/>
              </a:rPr>
              <a:t>0</a:t>
            </a:r>
            <a:r>
              <a:rPr lang="ja-JP" altLang="en-US" dirty="0">
                <a:ea typeface="ＭＳ 明朝" panose="02020609040205080304" pitchFamily="17" charset="-128"/>
                <a:cs typeface="Times New Roman" panose="02020603050405020304" pitchFamily="18" charset="0"/>
              </a:rPr>
              <a:t>なので</a:t>
            </a:r>
            <a:endParaRPr lang="en-US" altLang="ja-JP" dirty="0">
              <a:ea typeface="ＭＳ 明朝" panose="02020609040205080304" pitchFamily="17" charset="-128"/>
              <a:cs typeface="Times New Roman" panose="02020603050405020304" pitchFamily="18" charset="0"/>
            </a:endParaRPr>
          </a:p>
        </p:txBody>
      </p:sp>
      <p:graphicFrame>
        <p:nvGraphicFramePr>
          <p:cNvPr id="20" name="オブジェクト 19">
            <a:extLst>
              <a:ext uri="{FF2B5EF4-FFF2-40B4-BE49-F238E27FC236}">
                <a16:creationId xmlns:a16="http://schemas.microsoft.com/office/drawing/2014/main" id="{0BBDEA90-280C-4382-BC26-A8C86EB1FD4C}"/>
              </a:ext>
            </a:extLst>
          </p:cNvPr>
          <p:cNvGraphicFramePr>
            <a:graphicFrameLocks noChangeAspect="1"/>
          </p:cNvGraphicFramePr>
          <p:nvPr>
            <p:extLst>
              <p:ext uri="{D42A27DB-BD31-4B8C-83A1-F6EECF244321}">
                <p14:modId xmlns:p14="http://schemas.microsoft.com/office/powerpoint/2010/main" val="1556403256"/>
              </p:ext>
            </p:extLst>
          </p:nvPr>
        </p:nvGraphicFramePr>
        <p:xfrm>
          <a:off x="4068773" y="497837"/>
          <a:ext cx="2154238" cy="623888"/>
        </p:xfrm>
        <a:graphic>
          <a:graphicData uri="http://schemas.openxmlformats.org/presentationml/2006/ole">
            <mc:AlternateContent xmlns:mc="http://schemas.openxmlformats.org/markup-compatibility/2006">
              <mc:Choice xmlns:v="urn:schemas-microsoft-com:vml" Requires="v">
                <p:oleObj spid="_x0000_s117128" name="Equation" r:id="rId4" imgW="977760" imgH="253800" progId="Equation.DSMT4">
                  <p:embed/>
                </p:oleObj>
              </mc:Choice>
              <mc:Fallback>
                <p:oleObj name="Equation" r:id="rId4" imgW="977760" imgH="253800" progId="Equation.DSMT4">
                  <p:embed/>
                  <p:pic>
                    <p:nvPicPr>
                      <p:cNvPr id="3" name="オブジェクト 2">
                        <a:extLst>
                          <a:ext uri="{FF2B5EF4-FFF2-40B4-BE49-F238E27FC236}">
                            <a16:creationId xmlns:a16="http://schemas.microsoft.com/office/drawing/2014/main" id="{94BF4065-6714-472B-86E5-3B686B4C2491}"/>
                          </a:ext>
                        </a:extLst>
                      </p:cNvPr>
                      <p:cNvPicPr>
                        <a:picLocks noChangeAspect="1" noChangeArrowheads="1"/>
                      </p:cNvPicPr>
                      <p:nvPr/>
                    </p:nvPicPr>
                    <p:blipFill>
                      <a:blip r:embed="rId5"/>
                      <a:srcRect/>
                      <a:stretch>
                        <a:fillRect/>
                      </a:stretch>
                    </p:blipFill>
                    <p:spPr bwMode="auto">
                      <a:xfrm>
                        <a:off x="4068773" y="497837"/>
                        <a:ext cx="2154238" cy="623888"/>
                      </a:xfrm>
                      <a:prstGeom prst="rect">
                        <a:avLst/>
                      </a:prstGeom>
                      <a:noFill/>
                    </p:spPr>
                  </p:pic>
                </p:oleObj>
              </mc:Fallback>
            </mc:AlternateContent>
          </a:graphicData>
        </a:graphic>
      </p:graphicFrame>
      <p:sp>
        <p:nvSpPr>
          <p:cNvPr id="24" name="正方形/長方形 23">
            <a:extLst>
              <a:ext uri="{FF2B5EF4-FFF2-40B4-BE49-F238E27FC236}">
                <a16:creationId xmlns:a16="http://schemas.microsoft.com/office/drawing/2014/main" id="{C6004BD1-C6D9-41CC-AF24-8BA594B9CE93}"/>
              </a:ext>
            </a:extLst>
          </p:cNvPr>
          <p:cNvSpPr/>
          <p:nvPr/>
        </p:nvSpPr>
        <p:spPr>
          <a:xfrm>
            <a:off x="4" y="1475132"/>
            <a:ext cx="4191856" cy="523220"/>
          </a:xfrm>
          <a:prstGeom prst="rect">
            <a:avLst/>
          </a:prstGeom>
        </p:spPr>
        <p:txBody>
          <a:bodyPr wrap="square">
            <a:spAutoFit/>
          </a:bodyPr>
          <a:lstStyle/>
          <a:p>
            <a:pPr>
              <a:spcBef>
                <a:spcPts val="0"/>
              </a:spcBef>
            </a:pPr>
            <a:r>
              <a:rPr lang="en-US" altLang="ja-JP" dirty="0">
                <a:solidFill>
                  <a:srgbClr val="000000"/>
                </a:solidFill>
                <a:latin typeface="+mn-lt"/>
                <a:ea typeface="+mn-ea"/>
                <a:cs typeface="Times New Roman" pitchFamily="18" charset="0"/>
              </a:rPr>
              <a:t>(2)</a:t>
            </a:r>
            <a:r>
              <a:rPr lang="ja-JP" altLang="ja-JP" dirty="0">
                <a:ea typeface="ＭＳ 明朝" panose="02020609040205080304" pitchFamily="17" charset="-128"/>
                <a:cs typeface="Times New Roman" panose="02020603050405020304" pitchFamily="18" charset="0"/>
              </a:rPr>
              <a:t> </a:t>
            </a:r>
            <a:r>
              <a:rPr lang="ja-JP" altLang="en-US" dirty="0">
                <a:ea typeface="ＭＳ 明朝" panose="02020609040205080304" pitchFamily="17" charset="-128"/>
                <a:cs typeface="Times New Roman" panose="02020603050405020304" pitchFamily="18" charset="0"/>
              </a:rPr>
              <a:t>回転の</a:t>
            </a:r>
            <a:r>
              <a:rPr lang="ja-JP" altLang="ja-JP" dirty="0">
                <a:ea typeface="ＭＳ 明朝" panose="02020609040205080304" pitchFamily="17" charset="-128"/>
                <a:cs typeface="Times New Roman" panose="02020603050405020304" pitchFamily="18" charset="0"/>
              </a:rPr>
              <a:t>運動方程式</a:t>
            </a:r>
            <a:r>
              <a:rPr lang="ja-JP" altLang="en-US" dirty="0">
                <a:ea typeface="ＭＳ 明朝" panose="02020609040205080304" pitchFamily="17" charset="-128"/>
                <a:cs typeface="Times New Roman" panose="02020603050405020304" pitchFamily="18" charset="0"/>
              </a:rPr>
              <a:t>は</a:t>
            </a:r>
            <a:endParaRPr lang="en-US" altLang="ja-JP" dirty="0"/>
          </a:p>
        </p:txBody>
      </p:sp>
      <p:graphicFrame>
        <p:nvGraphicFramePr>
          <p:cNvPr id="25" name="オブジェクト 24">
            <a:extLst>
              <a:ext uri="{FF2B5EF4-FFF2-40B4-BE49-F238E27FC236}">
                <a16:creationId xmlns:a16="http://schemas.microsoft.com/office/drawing/2014/main" id="{74B58EE1-BAD9-465E-8861-F49629BB598A}"/>
              </a:ext>
            </a:extLst>
          </p:cNvPr>
          <p:cNvGraphicFramePr>
            <a:graphicFrameLocks noChangeAspect="1"/>
          </p:cNvGraphicFramePr>
          <p:nvPr>
            <p:extLst>
              <p:ext uri="{D42A27DB-BD31-4B8C-83A1-F6EECF244321}">
                <p14:modId xmlns:p14="http://schemas.microsoft.com/office/powerpoint/2010/main" val="2041810361"/>
              </p:ext>
            </p:extLst>
          </p:nvPr>
        </p:nvGraphicFramePr>
        <p:xfrm>
          <a:off x="3844928" y="1174461"/>
          <a:ext cx="1985963" cy="1123950"/>
        </p:xfrm>
        <a:graphic>
          <a:graphicData uri="http://schemas.openxmlformats.org/presentationml/2006/ole">
            <mc:AlternateContent xmlns:mc="http://schemas.openxmlformats.org/markup-compatibility/2006">
              <mc:Choice xmlns:v="urn:schemas-microsoft-com:vml" Requires="v">
                <p:oleObj spid="_x0000_s117129" name="Equation" r:id="rId6" imgW="901440" imgH="457200" progId="Equation.DSMT4">
                  <p:embed/>
                </p:oleObj>
              </mc:Choice>
              <mc:Fallback>
                <p:oleObj name="Equation" r:id="rId6" imgW="901440" imgH="457200" progId="Equation.DSMT4">
                  <p:embed/>
                  <p:pic>
                    <p:nvPicPr>
                      <p:cNvPr id="20" name="オブジェクト 19">
                        <a:extLst>
                          <a:ext uri="{FF2B5EF4-FFF2-40B4-BE49-F238E27FC236}">
                            <a16:creationId xmlns:a16="http://schemas.microsoft.com/office/drawing/2014/main" id="{0BBDEA90-280C-4382-BC26-A8C86EB1FD4C}"/>
                          </a:ext>
                        </a:extLst>
                      </p:cNvPr>
                      <p:cNvPicPr>
                        <a:picLocks noChangeAspect="1" noChangeArrowheads="1"/>
                      </p:cNvPicPr>
                      <p:nvPr/>
                    </p:nvPicPr>
                    <p:blipFill>
                      <a:blip r:embed="rId7"/>
                      <a:srcRect/>
                      <a:stretch>
                        <a:fillRect/>
                      </a:stretch>
                    </p:blipFill>
                    <p:spPr bwMode="auto">
                      <a:xfrm>
                        <a:off x="3844928" y="1174461"/>
                        <a:ext cx="1985963" cy="1123950"/>
                      </a:xfrm>
                      <a:prstGeom prst="rect">
                        <a:avLst/>
                      </a:prstGeom>
                      <a:noFill/>
                    </p:spPr>
                  </p:pic>
                </p:oleObj>
              </mc:Fallback>
            </mc:AlternateContent>
          </a:graphicData>
        </a:graphic>
      </p:graphicFrame>
      <p:sp>
        <p:nvSpPr>
          <p:cNvPr id="26" name="正方形/長方形 25">
            <a:extLst>
              <a:ext uri="{FF2B5EF4-FFF2-40B4-BE49-F238E27FC236}">
                <a16:creationId xmlns:a16="http://schemas.microsoft.com/office/drawing/2014/main" id="{98A33291-F07C-42A7-A52D-70A871117BD3}"/>
              </a:ext>
            </a:extLst>
          </p:cNvPr>
          <p:cNvSpPr/>
          <p:nvPr/>
        </p:nvSpPr>
        <p:spPr>
          <a:xfrm>
            <a:off x="2" y="2471922"/>
            <a:ext cx="4191856" cy="523220"/>
          </a:xfrm>
          <a:prstGeom prst="rect">
            <a:avLst/>
          </a:prstGeom>
        </p:spPr>
        <p:txBody>
          <a:bodyPr wrap="square">
            <a:spAutoFit/>
          </a:bodyPr>
          <a:lstStyle/>
          <a:p>
            <a:pPr>
              <a:spcBef>
                <a:spcPts val="0"/>
              </a:spcBef>
            </a:pPr>
            <a:r>
              <a:rPr lang="en-US" altLang="ja-JP" dirty="0">
                <a:solidFill>
                  <a:srgbClr val="000000"/>
                </a:solidFill>
                <a:latin typeface="+mn-lt"/>
                <a:ea typeface="+mn-ea"/>
                <a:cs typeface="Times New Roman" pitchFamily="18" charset="0"/>
              </a:rPr>
              <a:t>(3)</a:t>
            </a:r>
            <a:r>
              <a:rPr lang="ja-JP" altLang="ja-JP" dirty="0">
                <a:ea typeface="ＭＳ 明朝" panose="02020609040205080304" pitchFamily="17" charset="-128"/>
                <a:cs typeface="Times New Roman" panose="02020603050405020304" pitchFamily="18" charset="0"/>
              </a:rPr>
              <a:t> </a:t>
            </a:r>
            <a:r>
              <a:rPr lang="ja-JP" altLang="en-US" dirty="0">
                <a:ea typeface="ＭＳ 明朝" panose="02020609040205080304" pitchFamily="17" charset="-128"/>
                <a:cs typeface="Times New Roman" panose="02020603050405020304" pitchFamily="18" charset="0"/>
              </a:rPr>
              <a:t>　　　と</a:t>
            </a:r>
            <a:r>
              <a:rPr lang="en-US" altLang="ja-JP" dirty="0">
                <a:ea typeface="ＭＳ 明朝" panose="02020609040205080304" pitchFamily="17" charset="-128"/>
                <a:cs typeface="Times New Roman" panose="02020603050405020304" pitchFamily="18" charset="0"/>
              </a:rPr>
              <a:t>(2)</a:t>
            </a:r>
            <a:r>
              <a:rPr lang="ja-JP" altLang="en-US" dirty="0">
                <a:ea typeface="ＭＳ 明朝" panose="02020609040205080304" pitchFamily="17" charset="-128"/>
                <a:cs typeface="Times New Roman" panose="02020603050405020304" pitchFamily="18" charset="0"/>
              </a:rPr>
              <a:t>の答より</a:t>
            </a:r>
            <a:endParaRPr lang="en-US" altLang="ja-JP" dirty="0"/>
          </a:p>
        </p:txBody>
      </p:sp>
      <p:graphicFrame>
        <p:nvGraphicFramePr>
          <p:cNvPr id="27" name="オブジェクト 26">
            <a:extLst>
              <a:ext uri="{FF2B5EF4-FFF2-40B4-BE49-F238E27FC236}">
                <a16:creationId xmlns:a16="http://schemas.microsoft.com/office/drawing/2014/main" id="{03F1A569-4336-4748-99EE-12C944944C92}"/>
              </a:ext>
            </a:extLst>
          </p:cNvPr>
          <p:cNvGraphicFramePr>
            <a:graphicFrameLocks noChangeAspect="1"/>
          </p:cNvGraphicFramePr>
          <p:nvPr>
            <p:extLst>
              <p:ext uri="{D42A27DB-BD31-4B8C-83A1-F6EECF244321}">
                <p14:modId xmlns:p14="http://schemas.microsoft.com/office/powerpoint/2010/main" val="1215032240"/>
              </p:ext>
            </p:extLst>
          </p:nvPr>
        </p:nvGraphicFramePr>
        <p:xfrm>
          <a:off x="2271311" y="3212296"/>
          <a:ext cx="2713038" cy="966788"/>
        </p:xfrm>
        <a:graphic>
          <a:graphicData uri="http://schemas.openxmlformats.org/presentationml/2006/ole">
            <mc:AlternateContent xmlns:mc="http://schemas.openxmlformats.org/markup-compatibility/2006">
              <mc:Choice xmlns:v="urn:schemas-microsoft-com:vml" Requires="v">
                <p:oleObj spid="_x0000_s117130" name="Equation" r:id="rId8" imgW="1231560" imgH="393480" progId="Equation.DSMT4">
                  <p:embed/>
                </p:oleObj>
              </mc:Choice>
              <mc:Fallback>
                <p:oleObj name="Equation" r:id="rId8" imgW="1231560" imgH="393480" progId="Equation.DSMT4">
                  <p:embed/>
                  <p:pic>
                    <p:nvPicPr>
                      <p:cNvPr id="20" name="オブジェクト 19">
                        <a:extLst>
                          <a:ext uri="{FF2B5EF4-FFF2-40B4-BE49-F238E27FC236}">
                            <a16:creationId xmlns:a16="http://schemas.microsoft.com/office/drawing/2014/main" id="{0BBDEA90-280C-4382-BC26-A8C86EB1FD4C}"/>
                          </a:ext>
                        </a:extLst>
                      </p:cNvPr>
                      <p:cNvPicPr>
                        <a:picLocks noChangeAspect="1" noChangeArrowheads="1"/>
                      </p:cNvPicPr>
                      <p:nvPr/>
                    </p:nvPicPr>
                    <p:blipFill>
                      <a:blip r:embed="rId9"/>
                      <a:srcRect/>
                      <a:stretch>
                        <a:fillRect/>
                      </a:stretch>
                    </p:blipFill>
                    <p:spPr bwMode="auto">
                      <a:xfrm>
                        <a:off x="2271311" y="3212296"/>
                        <a:ext cx="2713038" cy="966788"/>
                      </a:xfrm>
                      <a:prstGeom prst="rect">
                        <a:avLst/>
                      </a:prstGeom>
                      <a:noFill/>
                    </p:spPr>
                  </p:pic>
                </p:oleObj>
              </mc:Fallback>
            </mc:AlternateContent>
          </a:graphicData>
        </a:graphic>
      </p:graphicFrame>
      <p:graphicFrame>
        <p:nvGraphicFramePr>
          <p:cNvPr id="28" name="オブジェクト 27">
            <a:extLst>
              <a:ext uri="{FF2B5EF4-FFF2-40B4-BE49-F238E27FC236}">
                <a16:creationId xmlns:a16="http://schemas.microsoft.com/office/drawing/2014/main" id="{F4BB6CA3-15AC-41D4-A58C-A5489E56F4E7}"/>
              </a:ext>
            </a:extLst>
          </p:cNvPr>
          <p:cNvGraphicFramePr>
            <a:graphicFrameLocks noChangeAspect="1"/>
          </p:cNvGraphicFramePr>
          <p:nvPr>
            <p:extLst>
              <p:ext uri="{D42A27DB-BD31-4B8C-83A1-F6EECF244321}">
                <p14:modId xmlns:p14="http://schemas.microsoft.com/office/powerpoint/2010/main" val="2003629163"/>
              </p:ext>
            </p:extLst>
          </p:nvPr>
        </p:nvGraphicFramePr>
        <p:xfrm>
          <a:off x="3889896" y="2287909"/>
          <a:ext cx="1454150" cy="966787"/>
        </p:xfrm>
        <a:graphic>
          <a:graphicData uri="http://schemas.openxmlformats.org/presentationml/2006/ole">
            <mc:AlternateContent xmlns:mc="http://schemas.openxmlformats.org/markup-compatibility/2006">
              <mc:Choice xmlns:v="urn:schemas-microsoft-com:vml" Requires="v">
                <p:oleObj spid="_x0000_s117131" name="Equation" r:id="rId10" imgW="660240" imgH="393480" progId="Equation.DSMT4">
                  <p:embed/>
                </p:oleObj>
              </mc:Choice>
              <mc:Fallback>
                <p:oleObj name="Equation" r:id="rId10" imgW="660240" imgH="393480" progId="Equation.DSMT4">
                  <p:embed/>
                  <p:pic>
                    <p:nvPicPr>
                      <p:cNvPr id="25" name="オブジェクト 24">
                        <a:extLst>
                          <a:ext uri="{FF2B5EF4-FFF2-40B4-BE49-F238E27FC236}">
                            <a16:creationId xmlns:a16="http://schemas.microsoft.com/office/drawing/2014/main" id="{74B58EE1-BAD9-465E-8861-F49629BB598A}"/>
                          </a:ext>
                        </a:extLst>
                      </p:cNvPr>
                      <p:cNvPicPr>
                        <a:picLocks noChangeAspect="1" noChangeArrowheads="1"/>
                      </p:cNvPicPr>
                      <p:nvPr/>
                    </p:nvPicPr>
                    <p:blipFill>
                      <a:blip r:embed="rId11"/>
                      <a:srcRect/>
                      <a:stretch>
                        <a:fillRect/>
                      </a:stretch>
                    </p:blipFill>
                    <p:spPr bwMode="auto">
                      <a:xfrm>
                        <a:off x="3889896" y="2287909"/>
                        <a:ext cx="1454150" cy="966787"/>
                      </a:xfrm>
                      <a:prstGeom prst="rect">
                        <a:avLst/>
                      </a:prstGeom>
                      <a:noFill/>
                    </p:spPr>
                  </p:pic>
                </p:oleObj>
              </mc:Fallback>
            </mc:AlternateContent>
          </a:graphicData>
        </a:graphic>
      </p:graphicFrame>
      <p:graphicFrame>
        <p:nvGraphicFramePr>
          <p:cNvPr id="29" name="オブジェクト 28">
            <a:extLst>
              <a:ext uri="{FF2B5EF4-FFF2-40B4-BE49-F238E27FC236}">
                <a16:creationId xmlns:a16="http://schemas.microsoft.com/office/drawing/2014/main" id="{74E0A9FB-6AE9-4798-847E-E80F11856D4D}"/>
              </a:ext>
            </a:extLst>
          </p:cNvPr>
          <p:cNvGraphicFramePr>
            <a:graphicFrameLocks noChangeAspect="1"/>
          </p:cNvGraphicFramePr>
          <p:nvPr>
            <p:extLst>
              <p:ext uri="{D42A27DB-BD31-4B8C-83A1-F6EECF244321}">
                <p14:modId xmlns:p14="http://schemas.microsoft.com/office/powerpoint/2010/main" val="854758403"/>
              </p:ext>
            </p:extLst>
          </p:nvPr>
        </p:nvGraphicFramePr>
        <p:xfrm>
          <a:off x="599753" y="2513266"/>
          <a:ext cx="1062037" cy="498475"/>
        </p:xfrm>
        <a:graphic>
          <a:graphicData uri="http://schemas.openxmlformats.org/presentationml/2006/ole">
            <mc:AlternateContent xmlns:mc="http://schemas.openxmlformats.org/markup-compatibility/2006">
              <mc:Choice xmlns:v="urn:schemas-microsoft-com:vml" Requires="v">
                <p:oleObj spid="_x0000_s117132" name="Equation" r:id="rId12" imgW="482400" imgH="203040" progId="Equation.DSMT4">
                  <p:embed/>
                </p:oleObj>
              </mc:Choice>
              <mc:Fallback>
                <p:oleObj name="Equation" r:id="rId12" imgW="482400" imgH="203040" progId="Equation.DSMT4">
                  <p:embed/>
                  <p:pic>
                    <p:nvPicPr>
                      <p:cNvPr id="28" name="オブジェクト 27">
                        <a:extLst>
                          <a:ext uri="{FF2B5EF4-FFF2-40B4-BE49-F238E27FC236}">
                            <a16:creationId xmlns:a16="http://schemas.microsoft.com/office/drawing/2014/main" id="{F4BB6CA3-15AC-41D4-A58C-A5489E56F4E7}"/>
                          </a:ext>
                        </a:extLst>
                      </p:cNvPr>
                      <p:cNvPicPr>
                        <a:picLocks noChangeAspect="1" noChangeArrowheads="1"/>
                      </p:cNvPicPr>
                      <p:nvPr/>
                    </p:nvPicPr>
                    <p:blipFill>
                      <a:blip r:embed="rId13"/>
                      <a:srcRect/>
                      <a:stretch>
                        <a:fillRect/>
                      </a:stretch>
                    </p:blipFill>
                    <p:spPr bwMode="auto">
                      <a:xfrm>
                        <a:off x="599753" y="2513266"/>
                        <a:ext cx="1062037" cy="498475"/>
                      </a:xfrm>
                      <a:prstGeom prst="rect">
                        <a:avLst/>
                      </a:prstGeom>
                      <a:noFill/>
                    </p:spPr>
                  </p:pic>
                </p:oleObj>
              </mc:Fallback>
            </mc:AlternateContent>
          </a:graphicData>
        </a:graphic>
      </p:graphicFrame>
      <p:sp>
        <p:nvSpPr>
          <p:cNvPr id="38" name="正方形/長方形 37">
            <a:extLst>
              <a:ext uri="{FF2B5EF4-FFF2-40B4-BE49-F238E27FC236}">
                <a16:creationId xmlns:a16="http://schemas.microsoft.com/office/drawing/2014/main" id="{98872A03-50C7-403E-A9D3-E414D57E26F8}"/>
              </a:ext>
            </a:extLst>
          </p:cNvPr>
          <p:cNvSpPr/>
          <p:nvPr/>
        </p:nvSpPr>
        <p:spPr>
          <a:xfrm>
            <a:off x="24187" y="3446634"/>
            <a:ext cx="4191856"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の答に代入</a:t>
            </a:r>
            <a:endParaRPr lang="en-US" altLang="ja-JP" dirty="0"/>
          </a:p>
        </p:txBody>
      </p:sp>
      <p:graphicFrame>
        <p:nvGraphicFramePr>
          <p:cNvPr id="40" name="オブジェクト 39">
            <a:extLst>
              <a:ext uri="{FF2B5EF4-FFF2-40B4-BE49-F238E27FC236}">
                <a16:creationId xmlns:a16="http://schemas.microsoft.com/office/drawing/2014/main" id="{2585DF47-805C-42B4-BC7A-75D3CA0227B2}"/>
              </a:ext>
            </a:extLst>
          </p:cNvPr>
          <p:cNvGraphicFramePr>
            <a:graphicFrameLocks noChangeAspect="1"/>
          </p:cNvGraphicFramePr>
          <p:nvPr>
            <p:extLst>
              <p:ext uri="{D42A27DB-BD31-4B8C-83A1-F6EECF244321}">
                <p14:modId xmlns:p14="http://schemas.microsoft.com/office/powerpoint/2010/main" val="52020853"/>
              </p:ext>
            </p:extLst>
          </p:nvPr>
        </p:nvGraphicFramePr>
        <p:xfrm>
          <a:off x="5313387" y="3203574"/>
          <a:ext cx="1397000" cy="1060450"/>
        </p:xfrm>
        <a:graphic>
          <a:graphicData uri="http://schemas.openxmlformats.org/presentationml/2006/ole">
            <mc:AlternateContent xmlns:mc="http://schemas.openxmlformats.org/markup-compatibility/2006">
              <mc:Choice xmlns:v="urn:schemas-microsoft-com:vml" Requires="v">
                <p:oleObj spid="_x0000_s117133" name="Equation" r:id="rId14" imgW="634680" imgH="431640" progId="Equation.DSMT4">
                  <p:embed/>
                </p:oleObj>
              </mc:Choice>
              <mc:Fallback>
                <p:oleObj name="Equation" r:id="rId14" imgW="634680" imgH="431640" progId="Equation.DSMT4">
                  <p:embed/>
                  <p:pic>
                    <p:nvPicPr>
                      <p:cNvPr id="27" name="オブジェクト 26">
                        <a:extLst>
                          <a:ext uri="{FF2B5EF4-FFF2-40B4-BE49-F238E27FC236}">
                            <a16:creationId xmlns:a16="http://schemas.microsoft.com/office/drawing/2014/main" id="{03F1A569-4336-4748-99EE-12C944944C92}"/>
                          </a:ext>
                        </a:extLst>
                      </p:cNvPr>
                      <p:cNvPicPr>
                        <a:picLocks noChangeAspect="1" noChangeArrowheads="1"/>
                      </p:cNvPicPr>
                      <p:nvPr/>
                    </p:nvPicPr>
                    <p:blipFill>
                      <a:blip r:embed="rId15"/>
                      <a:srcRect/>
                      <a:stretch>
                        <a:fillRect/>
                      </a:stretch>
                    </p:blipFill>
                    <p:spPr bwMode="auto">
                      <a:xfrm>
                        <a:off x="5313387" y="3203574"/>
                        <a:ext cx="1397000" cy="1060450"/>
                      </a:xfrm>
                      <a:prstGeom prst="rect">
                        <a:avLst/>
                      </a:prstGeom>
                      <a:noFill/>
                    </p:spPr>
                  </p:pic>
                </p:oleObj>
              </mc:Fallback>
            </mc:AlternateContent>
          </a:graphicData>
        </a:graphic>
      </p:graphicFrame>
      <p:sp>
        <p:nvSpPr>
          <p:cNvPr id="41" name="正方形/長方形 40">
            <a:extLst>
              <a:ext uri="{FF2B5EF4-FFF2-40B4-BE49-F238E27FC236}">
                <a16:creationId xmlns:a16="http://schemas.microsoft.com/office/drawing/2014/main" id="{80C47177-286D-4C9A-ADBC-D3BF17E93F0E}"/>
              </a:ext>
            </a:extLst>
          </p:cNvPr>
          <p:cNvSpPr/>
          <p:nvPr/>
        </p:nvSpPr>
        <p:spPr>
          <a:xfrm>
            <a:off x="5601412" y="2463386"/>
            <a:ext cx="1701773"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これを</a:t>
            </a:r>
            <a:r>
              <a:rPr lang="en-US" altLang="ja-JP" dirty="0">
                <a:ea typeface="ＭＳ 明朝" panose="02020609040205080304" pitchFamily="17" charset="-128"/>
                <a:cs typeface="Times New Roman" panose="02020603050405020304" pitchFamily="18" charset="0"/>
              </a:rPr>
              <a:t>(1)</a:t>
            </a:r>
            <a:endParaRPr lang="en-US" altLang="ja-JP" dirty="0"/>
          </a:p>
        </p:txBody>
      </p:sp>
      <p:graphicFrame>
        <p:nvGraphicFramePr>
          <p:cNvPr id="42" name="オブジェクト 41">
            <a:extLst>
              <a:ext uri="{FF2B5EF4-FFF2-40B4-BE49-F238E27FC236}">
                <a16:creationId xmlns:a16="http://schemas.microsoft.com/office/drawing/2014/main" id="{D07187A3-E168-4083-A1C3-92BF9F274BA9}"/>
              </a:ext>
            </a:extLst>
          </p:cNvPr>
          <p:cNvGraphicFramePr>
            <a:graphicFrameLocks noChangeAspect="1"/>
          </p:cNvGraphicFramePr>
          <p:nvPr>
            <p:extLst>
              <p:ext uri="{D42A27DB-BD31-4B8C-83A1-F6EECF244321}">
                <p14:modId xmlns:p14="http://schemas.microsoft.com/office/powerpoint/2010/main" val="822339684"/>
              </p:ext>
            </p:extLst>
          </p:nvPr>
        </p:nvGraphicFramePr>
        <p:xfrm>
          <a:off x="6091876" y="4325005"/>
          <a:ext cx="1228725" cy="966787"/>
        </p:xfrm>
        <a:graphic>
          <a:graphicData uri="http://schemas.openxmlformats.org/presentationml/2006/ole">
            <mc:AlternateContent xmlns:mc="http://schemas.openxmlformats.org/markup-compatibility/2006">
              <mc:Choice xmlns:v="urn:schemas-microsoft-com:vml" Requires="v">
                <p:oleObj spid="_x0000_s117134" name="Equation" r:id="rId16" imgW="558720" imgH="393480" progId="Equation.DSMT4">
                  <p:embed/>
                </p:oleObj>
              </mc:Choice>
              <mc:Fallback>
                <p:oleObj name="Equation" r:id="rId16" imgW="558720" imgH="393480" progId="Equation.DSMT4">
                  <p:embed/>
                  <p:pic>
                    <p:nvPicPr>
                      <p:cNvPr id="40" name="オブジェクト 39">
                        <a:extLst>
                          <a:ext uri="{FF2B5EF4-FFF2-40B4-BE49-F238E27FC236}">
                            <a16:creationId xmlns:a16="http://schemas.microsoft.com/office/drawing/2014/main" id="{2585DF47-805C-42B4-BC7A-75D3CA0227B2}"/>
                          </a:ext>
                        </a:extLst>
                      </p:cNvPr>
                      <p:cNvPicPr>
                        <a:picLocks noChangeAspect="1" noChangeArrowheads="1"/>
                      </p:cNvPicPr>
                      <p:nvPr/>
                    </p:nvPicPr>
                    <p:blipFill>
                      <a:blip r:embed="rId17"/>
                      <a:srcRect/>
                      <a:stretch>
                        <a:fillRect/>
                      </a:stretch>
                    </p:blipFill>
                    <p:spPr bwMode="auto">
                      <a:xfrm>
                        <a:off x="6091876" y="4325005"/>
                        <a:ext cx="1228725" cy="966787"/>
                      </a:xfrm>
                      <a:prstGeom prst="rect">
                        <a:avLst/>
                      </a:prstGeom>
                      <a:noFill/>
                    </p:spPr>
                  </p:pic>
                </p:oleObj>
              </mc:Fallback>
            </mc:AlternateContent>
          </a:graphicData>
        </a:graphic>
      </p:graphicFrame>
      <p:graphicFrame>
        <p:nvGraphicFramePr>
          <p:cNvPr id="43" name="オブジェクト 42">
            <a:extLst>
              <a:ext uri="{FF2B5EF4-FFF2-40B4-BE49-F238E27FC236}">
                <a16:creationId xmlns:a16="http://schemas.microsoft.com/office/drawing/2014/main" id="{895757D5-DFE4-4F8E-A0DF-07D4577B55F7}"/>
              </a:ext>
            </a:extLst>
          </p:cNvPr>
          <p:cNvGraphicFramePr>
            <a:graphicFrameLocks noChangeAspect="1"/>
          </p:cNvGraphicFramePr>
          <p:nvPr>
            <p:extLst>
              <p:ext uri="{D42A27DB-BD31-4B8C-83A1-F6EECF244321}">
                <p14:modId xmlns:p14="http://schemas.microsoft.com/office/powerpoint/2010/main" val="1687810811"/>
              </p:ext>
            </p:extLst>
          </p:nvPr>
        </p:nvGraphicFramePr>
        <p:xfrm>
          <a:off x="5095832" y="5283930"/>
          <a:ext cx="1506537" cy="1060450"/>
        </p:xfrm>
        <a:graphic>
          <a:graphicData uri="http://schemas.openxmlformats.org/presentationml/2006/ole">
            <mc:AlternateContent xmlns:mc="http://schemas.openxmlformats.org/markup-compatibility/2006">
              <mc:Choice xmlns:v="urn:schemas-microsoft-com:vml" Requires="v">
                <p:oleObj spid="_x0000_s117135" name="Equation" r:id="rId18" imgW="685800" imgH="431640" progId="Equation.DSMT4">
                  <p:embed/>
                </p:oleObj>
              </mc:Choice>
              <mc:Fallback>
                <p:oleObj name="Equation" r:id="rId18" imgW="685800" imgH="431640" progId="Equation.DSMT4">
                  <p:embed/>
                  <p:pic>
                    <p:nvPicPr>
                      <p:cNvPr id="42" name="オブジェクト 41">
                        <a:extLst>
                          <a:ext uri="{FF2B5EF4-FFF2-40B4-BE49-F238E27FC236}">
                            <a16:creationId xmlns:a16="http://schemas.microsoft.com/office/drawing/2014/main" id="{D07187A3-E168-4083-A1C3-92BF9F274BA9}"/>
                          </a:ext>
                        </a:extLst>
                      </p:cNvPr>
                      <p:cNvPicPr>
                        <a:picLocks noChangeAspect="1" noChangeArrowheads="1"/>
                      </p:cNvPicPr>
                      <p:nvPr/>
                    </p:nvPicPr>
                    <p:blipFill>
                      <a:blip r:embed="rId19"/>
                      <a:srcRect/>
                      <a:stretch>
                        <a:fillRect/>
                      </a:stretch>
                    </p:blipFill>
                    <p:spPr bwMode="auto">
                      <a:xfrm>
                        <a:off x="5095832" y="5283930"/>
                        <a:ext cx="1506537" cy="1060450"/>
                      </a:xfrm>
                      <a:prstGeom prst="rect">
                        <a:avLst/>
                      </a:prstGeom>
                      <a:noFill/>
                    </p:spPr>
                  </p:pic>
                </p:oleObj>
              </mc:Fallback>
            </mc:AlternateContent>
          </a:graphicData>
        </a:graphic>
      </p:graphicFrame>
      <p:sp>
        <p:nvSpPr>
          <p:cNvPr id="45" name="正方形/長方形 44">
            <a:extLst>
              <a:ext uri="{FF2B5EF4-FFF2-40B4-BE49-F238E27FC236}">
                <a16:creationId xmlns:a16="http://schemas.microsoft.com/office/drawing/2014/main" id="{AD3BFEFE-88B1-4BE2-A9B4-CCDE9E8B484E}"/>
              </a:ext>
            </a:extLst>
          </p:cNvPr>
          <p:cNvSpPr/>
          <p:nvPr/>
        </p:nvSpPr>
        <p:spPr>
          <a:xfrm>
            <a:off x="0" y="18802"/>
            <a:ext cx="6602369" cy="523220"/>
          </a:xfrm>
          <a:prstGeom prst="rect">
            <a:avLst/>
          </a:prstGeom>
        </p:spPr>
        <p:txBody>
          <a:bodyPr wrap="square">
            <a:spAutoFit/>
          </a:bodyPr>
          <a:lstStyle/>
          <a:p>
            <a:pPr>
              <a:spcBef>
                <a:spcPts val="0"/>
              </a:spcBef>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11</a:t>
            </a:r>
            <a:r>
              <a:rPr lang="ja-JP" altLang="en-US" kern="100" dirty="0">
                <a:solidFill>
                  <a:srgbClr val="0000FF"/>
                </a:solidFill>
                <a:latin typeface="+mn-ea"/>
                <a:ea typeface="+mn-ea"/>
                <a:cs typeface="Times New Roman" panose="02020603050405020304" pitchFamily="18" charset="0"/>
              </a:rPr>
              <a:t>回課題解答</a:t>
            </a:r>
            <a:endParaRPr lang="en-US" altLang="ja-JP" dirty="0"/>
          </a:p>
        </p:txBody>
      </p:sp>
      <p:sp>
        <p:nvSpPr>
          <p:cNvPr id="47" name="正方形/長方形 46">
            <a:extLst>
              <a:ext uri="{FF2B5EF4-FFF2-40B4-BE49-F238E27FC236}">
                <a16:creationId xmlns:a16="http://schemas.microsoft.com/office/drawing/2014/main" id="{C74CA373-1979-46F6-811C-7EA55D533850}"/>
              </a:ext>
            </a:extLst>
          </p:cNvPr>
          <p:cNvSpPr/>
          <p:nvPr/>
        </p:nvSpPr>
        <p:spPr>
          <a:xfrm>
            <a:off x="3" y="5528666"/>
            <a:ext cx="5361460" cy="523220"/>
          </a:xfrm>
          <a:prstGeom prst="rect">
            <a:avLst/>
          </a:prstGeom>
        </p:spPr>
        <p:txBody>
          <a:bodyPr wrap="square">
            <a:spAutoFit/>
          </a:bodyPr>
          <a:lstStyle/>
          <a:p>
            <a:pPr>
              <a:spcBef>
                <a:spcPts val="0"/>
              </a:spcBef>
            </a:pPr>
            <a:r>
              <a:rPr lang="ja-JP" altLang="en-US" dirty="0">
                <a:ea typeface="ＭＳ 明朝" panose="02020609040205080304" pitchFamily="17" charset="-128"/>
              </a:rPr>
              <a:t>これを</a:t>
            </a:r>
            <a:r>
              <a:rPr lang="ja-JP" altLang="en-US" dirty="0">
                <a:ea typeface="ＭＳ 明朝" panose="02020609040205080304" pitchFamily="17" charset="-128"/>
                <a:cs typeface="Times New Roman" panose="02020603050405020304" pitchFamily="18" charset="0"/>
              </a:rPr>
              <a:t>積分。初期値は</a:t>
            </a:r>
            <a:r>
              <a:rPr lang="en-US" altLang="ja-JP" dirty="0">
                <a:ea typeface="ＭＳ 明朝" panose="02020609040205080304" pitchFamily="17" charset="-128"/>
                <a:cs typeface="Times New Roman" panose="02020603050405020304" pitchFamily="18" charset="0"/>
              </a:rPr>
              <a:t>0</a:t>
            </a:r>
            <a:r>
              <a:rPr lang="ja-JP" altLang="en-US" dirty="0">
                <a:ea typeface="ＭＳ 明朝" panose="02020609040205080304" pitchFamily="17" charset="-128"/>
                <a:cs typeface="Times New Roman" panose="02020603050405020304" pitchFamily="18" charset="0"/>
              </a:rPr>
              <a:t>なので</a:t>
            </a:r>
            <a:endParaRPr lang="en-US" altLang="ja-JP" dirty="0">
              <a:ea typeface="ＭＳ 明朝" panose="02020609040205080304" pitchFamily="17" charset="-128"/>
              <a:cs typeface="Times New Roman" panose="02020603050405020304" pitchFamily="18" charset="0"/>
            </a:endParaRPr>
          </a:p>
        </p:txBody>
      </p:sp>
      <p:sp>
        <p:nvSpPr>
          <p:cNvPr id="48" name="正方形/長方形 47">
            <a:extLst>
              <a:ext uri="{FF2B5EF4-FFF2-40B4-BE49-F238E27FC236}">
                <a16:creationId xmlns:a16="http://schemas.microsoft.com/office/drawing/2014/main" id="{8B2C061B-DECC-46F8-8774-83B959FFF61F}"/>
              </a:ext>
            </a:extLst>
          </p:cNvPr>
          <p:cNvSpPr/>
          <p:nvPr/>
        </p:nvSpPr>
        <p:spPr>
          <a:xfrm>
            <a:off x="6328878" y="601830"/>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49" name="正方形/長方形 48">
            <a:extLst>
              <a:ext uri="{FF2B5EF4-FFF2-40B4-BE49-F238E27FC236}">
                <a16:creationId xmlns:a16="http://schemas.microsoft.com/office/drawing/2014/main" id="{37DD6288-7267-4C63-87F9-E7CC538F7469}"/>
              </a:ext>
            </a:extLst>
          </p:cNvPr>
          <p:cNvSpPr/>
          <p:nvPr/>
        </p:nvSpPr>
        <p:spPr>
          <a:xfrm>
            <a:off x="6008680" y="1538697"/>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51" name="正方形/長方形 50">
            <a:extLst>
              <a:ext uri="{FF2B5EF4-FFF2-40B4-BE49-F238E27FC236}">
                <a16:creationId xmlns:a16="http://schemas.microsoft.com/office/drawing/2014/main" id="{346561BF-888C-4AC0-84C8-DFE2A9E46029}"/>
              </a:ext>
            </a:extLst>
          </p:cNvPr>
          <p:cNvSpPr/>
          <p:nvPr/>
        </p:nvSpPr>
        <p:spPr>
          <a:xfrm>
            <a:off x="6905951" y="3496014"/>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52" name="正方形/長方形 51">
            <a:extLst>
              <a:ext uri="{FF2B5EF4-FFF2-40B4-BE49-F238E27FC236}">
                <a16:creationId xmlns:a16="http://schemas.microsoft.com/office/drawing/2014/main" id="{A2785B9E-71D2-4DD6-ABFC-63A65F4732D4}"/>
              </a:ext>
            </a:extLst>
          </p:cNvPr>
          <p:cNvSpPr/>
          <p:nvPr/>
        </p:nvSpPr>
        <p:spPr>
          <a:xfrm>
            <a:off x="6716140" y="5528666"/>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0" name="正方形/長方形 29">
            <a:extLst>
              <a:ext uri="{FF2B5EF4-FFF2-40B4-BE49-F238E27FC236}">
                <a16:creationId xmlns:a16="http://schemas.microsoft.com/office/drawing/2014/main" id="{7E8EB71B-A3BC-48E6-9135-982BC204B155}"/>
              </a:ext>
            </a:extLst>
          </p:cNvPr>
          <p:cNvSpPr/>
          <p:nvPr/>
        </p:nvSpPr>
        <p:spPr>
          <a:xfrm>
            <a:off x="15570" y="536421"/>
            <a:ext cx="5390678" cy="523220"/>
          </a:xfrm>
          <a:prstGeom prst="rect">
            <a:avLst/>
          </a:prstGeom>
        </p:spPr>
        <p:txBody>
          <a:bodyPr wrap="square">
            <a:spAutoFit/>
          </a:bodyPr>
          <a:lstStyle/>
          <a:p>
            <a:pPr>
              <a:spcBef>
                <a:spcPts val="0"/>
              </a:spcBef>
            </a:pPr>
            <a:r>
              <a:rPr lang="en-US" altLang="ja-JP" dirty="0">
                <a:solidFill>
                  <a:srgbClr val="000000"/>
                </a:solidFill>
                <a:latin typeface="+mn-lt"/>
                <a:ea typeface="+mn-ea"/>
                <a:cs typeface="Times New Roman" pitchFamily="18" charset="0"/>
              </a:rPr>
              <a:t>1.</a:t>
            </a:r>
            <a:r>
              <a:rPr lang="en-US" altLang="ja-JP" dirty="0">
                <a:ea typeface="ＭＳ 明朝" panose="02020609040205080304" pitchFamily="17" charset="-128"/>
                <a:cs typeface="Times New Roman" panose="02020603050405020304" pitchFamily="18" charset="0"/>
              </a:rPr>
              <a:t>(1)</a:t>
            </a:r>
            <a:r>
              <a:rPr lang="ja-JP" altLang="en-US" dirty="0">
                <a:ea typeface="ＭＳ 明朝" panose="02020609040205080304" pitchFamily="17" charset="-128"/>
                <a:cs typeface="Times New Roman" panose="02020603050405020304" pitchFamily="18" charset="0"/>
              </a:rPr>
              <a:t>物体の運動方程式は</a:t>
            </a:r>
            <a:endParaRPr lang="en-US" altLang="ja-JP" dirty="0"/>
          </a:p>
        </p:txBody>
      </p:sp>
    </p:spTree>
    <p:extLst>
      <p:ext uri="{BB962C8B-B14F-4D97-AF65-F5344CB8AC3E}">
        <p14:creationId xmlns:p14="http://schemas.microsoft.com/office/powerpoint/2010/main" val="391051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4" grpId="0"/>
      <p:bldP spid="26" grpId="0"/>
      <p:bldP spid="38" grpId="0"/>
      <p:bldP spid="41" grpId="0"/>
      <p:bldP spid="45" grpId="0"/>
      <p:bldP spid="47" grpId="0"/>
      <p:bldP spid="48" grpId="0"/>
      <p:bldP spid="49" grpId="0"/>
      <p:bldP spid="51" grpId="0"/>
      <p:bldP spid="52" grpId="0"/>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AutoShape 62"/>
          <p:cNvSpPr>
            <a:spLocks noChangeArrowheads="1"/>
          </p:cNvSpPr>
          <p:nvPr/>
        </p:nvSpPr>
        <p:spPr bwMode="auto">
          <a:xfrm>
            <a:off x="5451676" y="5011837"/>
            <a:ext cx="3414532" cy="39472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支点に働く力のトルクは</a:t>
            </a:r>
            <a:r>
              <a:rPr lang="en-US" altLang="ja-JP" sz="2400" dirty="0">
                <a:solidFill>
                  <a:srgbClr val="3333CC"/>
                </a:solidFill>
                <a:ea typeface="ＭＳ Ｐゴシック" pitchFamily="50" charset="-128"/>
              </a:rPr>
              <a:t>0</a:t>
            </a:r>
            <a:endParaRPr lang="ja-JP" altLang="en-US" sz="2400" dirty="0">
              <a:solidFill>
                <a:srgbClr val="C00000"/>
              </a:solidFill>
              <a:ea typeface="ＭＳ Ｐゴシック" pitchFamily="50" charset="-128"/>
            </a:endParaRPr>
          </a:p>
        </p:txBody>
      </p:sp>
      <p:sp>
        <p:nvSpPr>
          <p:cNvPr id="51" name="Rectangle 62"/>
          <p:cNvSpPr>
            <a:spLocks noChangeArrowheads="1"/>
          </p:cNvSpPr>
          <p:nvPr/>
        </p:nvSpPr>
        <p:spPr bwMode="auto">
          <a:xfrm>
            <a:off x="1401763" y="42068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F</a:t>
            </a:r>
            <a:endParaRPr lang="en-US" altLang="ja-JP" i="1" dirty="0">
              <a:solidFill>
                <a:srgbClr val="000000"/>
              </a:solidFill>
              <a:latin typeface="Bookman Old Style" pitchFamily="18" charset="0"/>
              <a:ea typeface="ＭＳ Ｐゴシック" pitchFamily="50" charset="-128"/>
            </a:endParaRPr>
          </a:p>
        </p:txBody>
      </p:sp>
      <p:cxnSp>
        <p:nvCxnSpPr>
          <p:cNvPr id="92" name="直線コネクタ 91"/>
          <p:cNvCxnSpPr/>
          <p:nvPr/>
        </p:nvCxnSpPr>
        <p:spPr bwMode="auto">
          <a:xfrm>
            <a:off x="1092200" y="4741863"/>
            <a:ext cx="931863"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483" name="フリーフォーム 103"/>
          <p:cNvSpPr>
            <a:spLocks/>
          </p:cNvSpPr>
          <p:nvPr/>
        </p:nvSpPr>
        <p:spPr bwMode="auto">
          <a:xfrm>
            <a:off x="1470025" y="3973513"/>
            <a:ext cx="1665288" cy="1912937"/>
          </a:xfrm>
          <a:custGeom>
            <a:avLst/>
            <a:gdLst>
              <a:gd name="T0" fmla="*/ 103299 w 1483488"/>
              <a:gd name="T1" fmla="*/ 1748690 h 1913680"/>
              <a:gd name="T2" fmla="*/ 599126 w 1483488"/>
              <a:gd name="T3" fmla="*/ 1149138 h 1913680"/>
              <a:gd name="T4" fmla="*/ 2045290 w 1483488"/>
              <a:gd name="T5" fmla="*/ 169102 h 1913680"/>
              <a:gd name="T6" fmla="*/ 4524425 w 1483488"/>
              <a:gd name="T7" fmla="*/ 134517 h 1913680"/>
              <a:gd name="T8" fmla="*/ 4978937 w 1483488"/>
              <a:gd name="T9" fmla="*/ 699475 h 1913680"/>
              <a:gd name="T10" fmla="*/ 2623759 w 1483488"/>
              <a:gd name="T11" fmla="*/ 1564211 h 1913680"/>
              <a:gd name="T12" fmla="*/ 1218905 w 1483488"/>
              <a:gd name="T13" fmla="*/ 1875517 h 1913680"/>
              <a:gd name="T14" fmla="*/ 103299 w 1483488"/>
              <a:gd name="T15" fmla="*/ 1748690 h 1913680"/>
              <a:gd name="T16" fmla="*/ 0 60000 65536"/>
              <a:gd name="T17" fmla="*/ 0 60000 65536"/>
              <a:gd name="T18" fmla="*/ 0 60000 65536"/>
              <a:gd name="T19" fmla="*/ 0 60000 65536"/>
              <a:gd name="T20" fmla="*/ 0 60000 65536"/>
              <a:gd name="T21" fmla="*/ 0 60000 65536"/>
              <a:gd name="T22" fmla="*/ 0 60000 65536"/>
              <a:gd name="T23" fmla="*/ 0 60000 65536"/>
              <a:gd name="T24" fmla="*/ 0 w 1483488"/>
              <a:gd name="T25" fmla="*/ 0 h 1913680"/>
              <a:gd name="T26" fmla="*/ 1483488 w 1483488"/>
              <a:gd name="T27" fmla="*/ 1913680 h 19136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83488" h="1913680">
                <a:moveTo>
                  <a:pt x="28937" y="1755493"/>
                </a:moveTo>
                <a:cubicBezTo>
                  <a:pt x="0" y="1633959"/>
                  <a:pt x="77164" y="1417897"/>
                  <a:pt x="167832" y="1153609"/>
                </a:cubicBezTo>
                <a:cubicBezTo>
                  <a:pt x="258500" y="889321"/>
                  <a:pt x="389680" y="339524"/>
                  <a:pt x="572946" y="169762"/>
                </a:cubicBezTo>
                <a:cubicBezTo>
                  <a:pt x="756212" y="0"/>
                  <a:pt x="1130459" y="46298"/>
                  <a:pt x="1267426" y="135037"/>
                </a:cubicBezTo>
                <a:cubicBezTo>
                  <a:pt x="1404393" y="223776"/>
                  <a:pt x="1483488" y="462986"/>
                  <a:pt x="1394749" y="702196"/>
                </a:cubicBezTo>
                <a:cubicBezTo>
                  <a:pt x="1306010" y="941406"/>
                  <a:pt x="910541" y="1373527"/>
                  <a:pt x="734992" y="1570297"/>
                </a:cubicBezTo>
                <a:cubicBezTo>
                  <a:pt x="559443" y="1767067"/>
                  <a:pt x="459128" y="1851948"/>
                  <a:pt x="341452" y="1882814"/>
                </a:cubicBezTo>
                <a:cubicBezTo>
                  <a:pt x="223776" y="1913680"/>
                  <a:pt x="57874" y="1877027"/>
                  <a:pt x="28937" y="1755493"/>
                </a:cubicBezTo>
                <a:close/>
              </a:path>
            </a:pathLst>
          </a:custGeom>
          <a:solidFill>
            <a:srgbClr val="FFFF99"/>
          </a:solidFill>
          <a:ln w="28575" cap="flat" cmpd="sng" algn="ctr">
            <a:solidFill>
              <a:srgbClr val="FF9966"/>
            </a:solidFill>
            <a:prstDash val="solid"/>
            <a:round/>
            <a:headEnd type="none" w="med" len="med"/>
            <a:tailEnd type="triangle" w="med" len="med"/>
          </a:ln>
        </p:spPr>
        <p:txBody>
          <a:bodyPr/>
          <a:lstStyle/>
          <a:p>
            <a:pPr algn="ctr"/>
            <a:endParaRPr lang="ja-JP" altLang="en-US" i="1">
              <a:solidFill>
                <a:srgbClr val="000000"/>
              </a:solidFill>
              <a:ea typeface="ＭＳ Ｐゴシック" pitchFamily="50" charset="-128"/>
            </a:endParaRPr>
          </a:p>
        </p:txBody>
      </p:sp>
      <p:sp>
        <p:nvSpPr>
          <p:cNvPr id="271364" name="Rectangle 4"/>
          <p:cNvSpPr>
            <a:spLocks noChangeArrowheads="1"/>
          </p:cNvSpPr>
          <p:nvPr/>
        </p:nvSpPr>
        <p:spPr bwMode="auto">
          <a:xfrm>
            <a:off x="0" y="0"/>
            <a:ext cx="901700" cy="519113"/>
          </a:xfrm>
          <a:prstGeom prst="rect">
            <a:avLst/>
          </a:prstGeom>
          <a:noFill/>
          <a:ln w="9525">
            <a:noFill/>
            <a:miter lim="800000"/>
            <a:headEnd/>
            <a:tailEnd/>
          </a:ln>
        </p:spPr>
        <p:txBody>
          <a:bodyPr>
            <a:spAutoFit/>
          </a:bodyPr>
          <a:lstStyle/>
          <a:p>
            <a:pPr>
              <a:defRPr/>
            </a:pPr>
            <a:r>
              <a:rPr lang="ja-JP" altLang="en-US" b="1" dirty="0">
                <a:solidFill>
                  <a:srgbClr val="2D2DB9"/>
                </a:solidFill>
                <a:ea typeface="ＭＳ Ｐゴシック" pitchFamily="50" charset="-128"/>
              </a:rPr>
              <a:t>釣合</a:t>
            </a:r>
          </a:p>
        </p:txBody>
      </p:sp>
      <p:sp>
        <p:nvSpPr>
          <p:cNvPr id="271365" name="Rectangle 5"/>
          <p:cNvSpPr>
            <a:spLocks noChangeArrowheads="1"/>
          </p:cNvSpPr>
          <p:nvPr/>
        </p:nvSpPr>
        <p:spPr bwMode="auto">
          <a:xfrm>
            <a:off x="868363" y="0"/>
            <a:ext cx="36631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物体のどの部分も静止</a:t>
            </a:r>
            <a:endParaRPr lang="en-US" altLang="ja-JP" dirty="0">
              <a:solidFill>
                <a:srgbClr val="000000"/>
              </a:solidFill>
              <a:ea typeface="ＭＳ Ｐゴシック" pitchFamily="50" charset="-128"/>
            </a:endParaRPr>
          </a:p>
        </p:txBody>
      </p:sp>
      <p:sp>
        <p:nvSpPr>
          <p:cNvPr id="271366" name="Rectangle 6"/>
          <p:cNvSpPr>
            <a:spLocks noChangeArrowheads="1"/>
          </p:cNvSpPr>
          <p:nvPr/>
        </p:nvSpPr>
        <p:spPr bwMode="auto">
          <a:xfrm>
            <a:off x="4178300" y="0"/>
            <a:ext cx="2451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ea typeface="ＭＳ Ｐゴシック" pitchFamily="50" charset="-128"/>
              </a:rPr>
              <a:t>∴</a:t>
            </a:r>
            <a:r>
              <a:rPr lang="ja-JP" altLang="en-US">
                <a:solidFill>
                  <a:srgbClr val="000000"/>
                </a:solidFill>
                <a:ea typeface="ＭＳ Ｐゴシック" pitchFamily="50" charset="-128"/>
              </a:rPr>
              <a:t>力の総和</a:t>
            </a:r>
            <a:r>
              <a:rPr lang="en-US" altLang="ja-JP">
                <a:solidFill>
                  <a:srgbClr val="000000"/>
                </a:solidFill>
                <a:ea typeface="ＭＳ Ｐゴシック" pitchFamily="50" charset="-128"/>
              </a:rPr>
              <a:t>=0</a:t>
            </a:r>
          </a:p>
        </p:txBody>
      </p:sp>
      <p:sp>
        <p:nvSpPr>
          <p:cNvPr id="271367" name="Rectangle 7"/>
          <p:cNvSpPr>
            <a:spLocks noChangeArrowheads="1"/>
          </p:cNvSpPr>
          <p:nvPr/>
        </p:nvSpPr>
        <p:spPr bwMode="auto">
          <a:xfrm>
            <a:off x="0" y="504825"/>
            <a:ext cx="3935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作用反作用の法則により</a:t>
            </a:r>
          </a:p>
        </p:txBody>
      </p:sp>
      <p:sp>
        <p:nvSpPr>
          <p:cNvPr id="271368" name="Rectangle 8"/>
          <p:cNvSpPr>
            <a:spLocks noChangeArrowheads="1"/>
          </p:cNvSpPr>
          <p:nvPr/>
        </p:nvSpPr>
        <p:spPr bwMode="auto">
          <a:xfrm>
            <a:off x="4081463" y="504825"/>
            <a:ext cx="236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solidFill>
                  <a:srgbClr val="000000"/>
                </a:solidFill>
                <a:ea typeface="ＭＳ Ｐゴシック" pitchFamily="50" charset="-128"/>
              </a:rPr>
              <a:t>内力の総和</a:t>
            </a:r>
            <a:r>
              <a:rPr lang="en-US" altLang="ja-JP">
                <a:solidFill>
                  <a:srgbClr val="000000"/>
                </a:solidFill>
                <a:ea typeface="ＭＳ Ｐゴシック" pitchFamily="50" charset="-128"/>
              </a:rPr>
              <a:t>=0</a:t>
            </a:r>
          </a:p>
        </p:txBody>
      </p:sp>
      <p:sp>
        <p:nvSpPr>
          <p:cNvPr id="271369" name="Rectangle 9"/>
          <p:cNvSpPr>
            <a:spLocks noChangeArrowheads="1"/>
          </p:cNvSpPr>
          <p:nvPr/>
        </p:nvSpPr>
        <p:spPr bwMode="auto">
          <a:xfrm>
            <a:off x="0" y="960438"/>
            <a:ext cx="7591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9900CC"/>
                </a:solidFill>
                <a:ea typeface="ＭＳ Ｐゴシック" pitchFamily="50" charset="-128"/>
              </a:rPr>
              <a:t>内力とその反作用は同一直線上にあるものとする</a:t>
            </a:r>
          </a:p>
        </p:txBody>
      </p:sp>
      <p:sp>
        <p:nvSpPr>
          <p:cNvPr id="20494" name="Rectangle 88"/>
          <p:cNvSpPr>
            <a:spLocks noChangeArrowheads="1"/>
          </p:cNvSpPr>
          <p:nvPr/>
        </p:nvSpPr>
        <p:spPr bwMode="auto">
          <a:xfrm>
            <a:off x="3063875" y="3495675"/>
            <a:ext cx="26574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ja-JP" altLang="en-US" dirty="0">
                <a:solidFill>
                  <a:srgbClr val="000000"/>
                </a:solidFill>
                <a:ea typeface="ＭＳ Ｐゴシック" pitchFamily="50" charset="-128"/>
              </a:rPr>
              <a:t>①　　　　　図示</a:t>
            </a:r>
          </a:p>
        </p:txBody>
      </p:sp>
      <p:sp>
        <p:nvSpPr>
          <p:cNvPr id="20495" name="Rectangle 89"/>
          <p:cNvSpPr>
            <a:spLocks noChangeArrowheads="1"/>
          </p:cNvSpPr>
          <p:nvPr/>
        </p:nvSpPr>
        <p:spPr bwMode="auto">
          <a:xfrm>
            <a:off x="3060700" y="4049713"/>
            <a:ext cx="437832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pPr>
              <a:lnSpc>
                <a:spcPct val="80000"/>
              </a:lnSpc>
              <a:spcBef>
                <a:spcPct val="0"/>
              </a:spcBef>
            </a:pPr>
            <a:r>
              <a:rPr lang="ja-JP" altLang="en-US" dirty="0">
                <a:solidFill>
                  <a:srgbClr val="000000"/>
                </a:solidFill>
                <a:ea typeface="ＭＳ Ｐゴシック" pitchFamily="50" charset="-128"/>
              </a:rPr>
              <a:t>②斜めの力は成分に分解し</a:t>
            </a:r>
            <a:endParaRPr lang="en-US" altLang="ja-JP" dirty="0">
              <a:solidFill>
                <a:srgbClr val="000000"/>
              </a:solidFill>
              <a:ea typeface="ＭＳ Ｐゴシック" pitchFamily="50" charset="-128"/>
            </a:endParaRPr>
          </a:p>
        </p:txBody>
      </p:sp>
      <p:sp>
        <p:nvSpPr>
          <p:cNvPr id="20496" name="Rectangle 90"/>
          <p:cNvSpPr>
            <a:spLocks noChangeArrowheads="1"/>
          </p:cNvSpPr>
          <p:nvPr/>
        </p:nvSpPr>
        <p:spPr bwMode="auto">
          <a:xfrm>
            <a:off x="3074988" y="5260559"/>
            <a:ext cx="22733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③支点を選び</a:t>
            </a:r>
          </a:p>
        </p:txBody>
      </p:sp>
      <p:sp>
        <p:nvSpPr>
          <p:cNvPr id="20497" name="Rectangle 121"/>
          <p:cNvSpPr>
            <a:spLocks noChangeArrowheads="1"/>
          </p:cNvSpPr>
          <p:nvPr/>
        </p:nvSpPr>
        <p:spPr bwMode="auto">
          <a:xfrm>
            <a:off x="5405438" y="3487738"/>
            <a:ext cx="23447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p>
            <a:r>
              <a:rPr lang="en-US" altLang="ja-JP" dirty="0">
                <a:solidFill>
                  <a:srgbClr val="000000"/>
                </a:solidFill>
                <a:ea typeface="ＭＳ Ｐゴシック" pitchFamily="50" charset="-128"/>
              </a:rPr>
              <a:t>(</a:t>
            </a:r>
            <a:r>
              <a:rPr lang="ja-JP" altLang="en-US" dirty="0">
                <a:solidFill>
                  <a:srgbClr val="000000"/>
                </a:solidFill>
                <a:ea typeface="ＭＳ Ｐゴシック" pitchFamily="50" charset="-128"/>
              </a:rPr>
              <a:t>接触、重力</a:t>
            </a:r>
            <a:r>
              <a:rPr lang="en-US" altLang="ja-JP" dirty="0">
                <a:solidFill>
                  <a:srgbClr val="000000"/>
                </a:solidFill>
                <a:ea typeface="ＭＳ Ｐゴシック" pitchFamily="50" charset="-128"/>
              </a:rPr>
              <a:t>)</a:t>
            </a:r>
            <a:endParaRPr lang="ja-JP" altLang="en-US" dirty="0">
              <a:solidFill>
                <a:srgbClr val="000000"/>
              </a:solidFill>
              <a:ea typeface="ＭＳ Ｐゴシック" pitchFamily="50" charset="-128"/>
            </a:endParaRPr>
          </a:p>
        </p:txBody>
      </p:sp>
      <p:sp>
        <p:nvSpPr>
          <p:cNvPr id="20498" name="Rectangle 126"/>
          <p:cNvSpPr>
            <a:spLocks noChangeArrowheads="1"/>
          </p:cNvSpPr>
          <p:nvPr/>
        </p:nvSpPr>
        <p:spPr bwMode="auto">
          <a:xfrm>
            <a:off x="4591318" y="4435476"/>
            <a:ext cx="20670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の条件適用</a:t>
            </a:r>
          </a:p>
        </p:txBody>
      </p:sp>
      <p:sp>
        <p:nvSpPr>
          <p:cNvPr id="20499" name="Rectangle 129"/>
          <p:cNvSpPr>
            <a:spLocks noChangeArrowheads="1"/>
          </p:cNvSpPr>
          <p:nvPr/>
        </p:nvSpPr>
        <p:spPr bwMode="auto">
          <a:xfrm>
            <a:off x="0" y="3497263"/>
            <a:ext cx="3194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solidFill>
                  <a:srgbClr val="3333CC"/>
                </a:solidFill>
                <a:ea typeface="ＭＳ Ｐゴシック" pitchFamily="50" charset="-128"/>
              </a:rPr>
              <a:t>釣合の条件の適用</a:t>
            </a:r>
          </a:p>
        </p:txBody>
      </p:sp>
      <p:sp>
        <p:nvSpPr>
          <p:cNvPr id="20500" name="Rectangle 127"/>
          <p:cNvSpPr>
            <a:spLocks noChangeArrowheads="1"/>
          </p:cNvSpPr>
          <p:nvPr/>
        </p:nvSpPr>
        <p:spPr bwMode="auto">
          <a:xfrm>
            <a:off x="5122490" y="5813669"/>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の条件適用</a:t>
            </a:r>
          </a:p>
        </p:txBody>
      </p:sp>
      <p:sp>
        <p:nvSpPr>
          <p:cNvPr id="20501" name="Rectangle 127"/>
          <p:cNvSpPr>
            <a:spLocks noChangeArrowheads="1"/>
          </p:cNvSpPr>
          <p:nvPr/>
        </p:nvSpPr>
        <p:spPr bwMode="auto">
          <a:xfrm>
            <a:off x="3149600" y="6334125"/>
            <a:ext cx="35477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④ ②③を連立して解く</a:t>
            </a:r>
          </a:p>
        </p:txBody>
      </p:sp>
      <p:sp>
        <p:nvSpPr>
          <p:cNvPr id="83" name="Freeform 4"/>
          <p:cNvSpPr>
            <a:spLocks/>
          </p:cNvSpPr>
          <p:nvPr/>
        </p:nvSpPr>
        <p:spPr bwMode="auto">
          <a:xfrm flipH="1">
            <a:off x="138113" y="4210050"/>
            <a:ext cx="1104900" cy="1662113"/>
          </a:xfrm>
          <a:custGeom>
            <a:avLst/>
            <a:gdLst>
              <a:gd name="T0" fmla="*/ 171 w 438"/>
              <a:gd name="T1" fmla="*/ 216 h 612"/>
              <a:gd name="T2" fmla="*/ 215 w 438"/>
              <a:gd name="T3" fmla="*/ 198 h 612"/>
              <a:gd name="T4" fmla="*/ 271 w 438"/>
              <a:gd name="T5" fmla="*/ 164 h 612"/>
              <a:gd name="T6" fmla="*/ 265 w 438"/>
              <a:gd name="T7" fmla="*/ 148 h 612"/>
              <a:gd name="T8" fmla="*/ 255 w 438"/>
              <a:gd name="T9" fmla="*/ 118 h 612"/>
              <a:gd name="T10" fmla="*/ 259 w 438"/>
              <a:gd name="T11" fmla="*/ 60 h 612"/>
              <a:gd name="T12" fmla="*/ 289 w 438"/>
              <a:gd name="T13" fmla="*/ 18 h 612"/>
              <a:gd name="T14" fmla="*/ 363 w 438"/>
              <a:gd name="T15" fmla="*/ 6 h 612"/>
              <a:gd name="T16" fmla="*/ 429 w 438"/>
              <a:gd name="T17" fmla="*/ 54 h 612"/>
              <a:gd name="T18" fmla="*/ 419 w 438"/>
              <a:gd name="T19" fmla="*/ 134 h 612"/>
              <a:gd name="T20" fmla="*/ 377 w 438"/>
              <a:gd name="T21" fmla="*/ 192 h 612"/>
              <a:gd name="T22" fmla="*/ 367 w 438"/>
              <a:gd name="T23" fmla="*/ 258 h 612"/>
              <a:gd name="T24" fmla="*/ 321 w 438"/>
              <a:gd name="T25" fmla="*/ 388 h 612"/>
              <a:gd name="T26" fmla="*/ 273 w 438"/>
              <a:gd name="T27" fmla="*/ 496 h 612"/>
              <a:gd name="T28" fmla="*/ 283 w 438"/>
              <a:gd name="T29" fmla="*/ 592 h 612"/>
              <a:gd name="T30" fmla="*/ 205 w 438"/>
              <a:gd name="T31" fmla="*/ 598 h 612"/>
              <a:gd name="T32" fmla="*/ 211 w 438"/>
              <a:gd name="T33" fmla="*/ 574 h 612"/>
              <a:gd name="T34" fmla="*/ 203 w 438"/>
              <a:gd name="T35" fmla="*/ 492 h 612"/>
              <a:gd name="T36" fmla="*/ 211 w 438"/>
              <a:gd name="T37" fmla="*/ 442 h 612"/>
              <a:gd name="T38" fmla="*/ 165 w 438"/>
              <a:gd name="T39" fmla="*/ 506 h 612"/>
              <a:gd name="T40" fmla="*/ 127 w 438"/>
              <a:gd name="T41" fmla="*/ 542 h 612"/>
              <a:gd name="T42" fmla="*/ 83 w 438"/>
              <a:gd name="T43" fmla="*/ 596 h 612"/>
              <a:gd name="T44" fmla="*/ 3 w 438"/>
              <a:gd name="T45" fmla="*/ 596 h 612"/>
              <a:gd name="T46" fmla="*/ 65 w 438"/>
              <a:gd name="T47" fmla="*/ 500 h 612"/>
              <a:gd name="T48" fmla="*/ 145 w 438"/>
              <a:gd name="T49" fmla="*/ 398 h 612"/>
              <a:gd name="T50" fmla="*/ 207 w 438"/>
              <a:gd name="T51" fmla="*/ 272 h 612"/>
              <a:gd name="T52" fmla="*/ 143 w 438"/>
              <a:gd name="T53" fmla="*/ 284 h 612"/>
              <a:gd name="T54" fmla="*/ 101 w 438"/>
              <a:gd name="T55" fmla="*/ 274 h 612"/>
              <a:gd name="T56" fmla="*/ 109 w 438"/>
              <a:gd name="T57" fmla="*/ 244 h 6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8"/>
              <a:gd name="T88" fmla="*/ 0 h 612"/>
              <a:gd name="T89" fmla="*/ 438 w 438"/>
              <a:gd name="T90" fmla="*/ 612 h 612"/>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726 w 10000"/>
              <a:gd name="connsiteY25" fmla="*/ 4444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265 w 10000"/>
              <a:gd name="connsiteY26" fmla="*/ 4641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489 w 10000"/>
              <a:gd name="connsiteY28" fmla="*/ 3987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2306 w 10000"/>
              <a:gd name="connsiteY27" fmla="*/ 4477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202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01 w 10000"/>
              <a:gd name="connsiteY25" fmla="*/ 4130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2357 w 10000"/>
              <a:gd name="connsiteY28" fmla="*/ 3360 h 10000"/>
              <a:gd name="connsiteX0" fmla="*/ 3729 w 10000"/>
              <a:gd name="connsiteY0" fmla="*/ 3309 h 10000"/>
              <a:gd name="connsiteX1" fmla="*/ 4909 w 10000"/>
              <a:gd name="connsiteY1" fmla="*/ 3235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729 w 10000"/>
              <a:gd name="connsiteY0" fmla="*/ 3309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360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1955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909 w 10000"/>
              <a:gd name="connsiteY1" fmla="*/ 3110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641 w 10000"/>
              <a:gd name="connsiteY0" fmla="*/ 3184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2357 w 10000"/>
              <a:gd name="connsiteY29" fmla="*/ 3235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894 w 10000"/>
              <a:gd name="connsiteY28" fmla="*/ 3581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1981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353 w 10000"/>
              <a:gd name="connsiteY26" fmla="*/ 4045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62 w 10000"/>
              <a:gd name="connsiteY27" fmla="*/ 3944 h 10000"/>
              <a:gd name="connsiteX28" fmla="*/ 1303 w 10000"/>
              <a:gd name="connsiteY28" fmla="*/ 3224 h 10000"/>
              <a:gd name="connsiteX29" fmla="*/ 2196 w 10000"/>
              <a:gd name="connsiteY29" fmla="*/ 2771 h 10000"/>
              <a:gd name="connsiteX0" fmla="*/ 3265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080 w 10000"/>
              <a:gd name="connsiteY0" fmla="*/ 2805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208 w 10000"/>
              <a:gd name="connsiteY27" fmla="*/ 3694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3675 w 10000"/>
              <a:gd name="connsiteY26" fmla="*/ 3724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03 w 10000"/>
              <a:gd name="connsiteY28" fmla="*/ 3224 h 10000"/>
              <a:gd name="connsiteX29" fmla="*/ 2196 w 10000"/>
              <a:gd name="connsiteY29" fmla="*/ 2771 h 10000"/>
              <a:gd name="connsiteX0" fmla="*/ 2188 w 10000"/>
              <a:gd name="connsiteY0" fmla="*/ 2791 h 10000"/>
              <a:gd name="connsiteX1" fmla="*/ 4640 w 10000"/>
              <a:gd name="connsiteY1" fmla="*/ 2753 h 10000"/>
              <a:gd name="connsiteX2" fmla="*/ 6187 w 10000"/>
              <a:gd name="connsiteY2" fmla="*/ 2680 h 10000"/>
              <a:gd name="connsiteX3" fmla="*/ 6050 w 10000"/>
              <a:gd name="connsiteY3" fmla="*/ 2418 h 10000"/>
              <a:gd name="connsiteX4" fmla="*/ 5822 w 10000"/>
              <a:gd name="connsiteY4" fmla="*/ 1928 h 10000"/>
              <a:gd name="connsiteX5" fmla="*/ 5913 w 10000"/>
              <a:gd name="connsiteY5" fmla="*/ 980 h 10000"/>
              <a:gd name="connsiteX6" fmla="*/ 6598 w 10000"/>
              <a:gd name="connsiteY6" fmla="*/ 294 h 10000"/>
              <a:gd name="connsiteX7" fmla="*/ 8288 w 10000"/>
              <a:gd name="connsiteY7" fmla="*/ 98 h 10000"/>
              <a:gd name="connsiteX8" fmla="*/ 9795 w 10000"/>
              <a:gd name="connsiteY8" fmla="*/ 882 h 10000"/>
              <a:gd name="connsiteX9" fmla="*/ 9566 w 10000"/>
              <a:gd name="connsiteY9" fmla="*/ 2190 h 10000"/>
              <a:gd name="connsiteX10" fmla="*/ 8607 w 10000"/>
              <a:gd name="connsiteY10" fmla="*/ 3137 h 10000"/>
              <a:gd name="connsiteX11" fmla="*/ 8379 w 10000"/>
              <a:gd name="connsiteY11" fmla="*/ 4216 h 10000"/>
              <a:gd name="connsiteX12" fmla="*/ 7329 w 10000"/>
              <a:gd name="connsiteY12" fmla="*/ 6340 h 10000"/>
              <a:gd name="connsiteX13" fmla="*/ 6233 w 10000"/>
              <a:gd name="connsiteY13" fmla="*/ 8105 h 10000"/>
              <a:gd name="connsiteX14" fmla="*/ 6461 w 10000"/>
              <a:gd name="connsiteY14" fmla="*/ 9673 h 10000"/>
              <a:gd name="connsiteX15" fmla="*/ 4680 w 10000"/>
              <a:gd name="connsiteY15" fmla="*/ 9771 h 10000"/>
              <a:gd name="connsiteX16" fmla="*/ 4817 w 10000"/>
              <a:gd name="connsiteY16" fmla="*/ 9379 h 10000"/>
              <a:gd name="connsiteX17" fmla="*/ 4635 w 10000"/>
              <a:gd name="connsiteY17" fmla="*/ 8039 h 10000"/>
              <a:gd name="connsiteX18" fmla="*/ 4817 w 10000"/>
              <a:gd name="connsiteY18" fmla="*/ 7222 h 10000"/>
              <a:gd name="connsiteX19" fmla="*/ 3767 w 10000"/>
              <a:gd name="connsiteY19" fmla="*/ 8268 h 10000"/>
              <a:gd name="connsiteX20" fmla="*/ 2900 w 10000"/>
              <a:gd name="connsiteY20" fmla="*/ 8856 h 10000"/>
              <a:gd name="connsiteX21" fmla="*/ 1895 w 10000"/>
              <a:gd name="connsiteY21" fmla="*/ 9739 h 10000"/>
              <a:gd name="connsiteX22" fmla="*/ 68 w 10000"/>
              <a:gd name="connsiteY22" fmla="*/ 9739 h 10000"/>
              <a:gd name="connsiteX23" fmla="*/ 1484 w 10000"/>
              <a:gd name="connsiteY23" fmla="*/ 8170 h 10000"/>
              <a:gd name="connsiteX24" fmla="*/ 3311 w 10000"/>
              <a:gd name="connsiteY24" fmla="*/ 6503 h 10000"/>
              <a:gd name="connsiteX25" fmla="*/ 4945 w 10000"/>
              <a:gd name="connsiteY25" fmla="*/ 4255 h 10000"/>
              <a:gd name="connsiteX26" fmla="*/ 4235 w 10000"/>
              <a:gd name="connsiteY26" fmla="*/ 3695 h 10000"/>
              <a:gd name="connsiteX27" fmla="*/ 2014 w 10000"/>
              <a:gd name="connsiteY27" fmla="*/ 3565 h 10000"/>
              <a:gd name="connsiteX28" fmla="*/ 1325 w 10000"/>
              <a:gd name="connsiteY28" fmla="*/ 3138 h 10000"/>
              <a:gd name="connsiteX29" fmla="*/ 2196 w 10000"/>
              <a:gd name="connsiteY29" fmla="*/ 277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2188" y="2791"/>
                </a:moveTo>
                <a:cubicBezTo>
                  <a:pt x="2348" y="2742"/>
                  <a:pt x="3974" y="2771"/>
                  <a:pt x="4640" y="2753"/>
                </a:cubicBezTo>
                <a:cubicBezTo>
                  <a:pt x="5306" y="2735"/>
                  <a:pt x="5952" y="2736"/>
                  <a:pt x="6187" y="2680"/>
                </a:cubicBezTo>
                <a:cubicBezTo>
                  <a:pt x="6422" y="2624"/>
                  <a:pt x="6119" y="2549"/>
                  <a:pt x="6050" y="2418"/>
                </a:cubicBezTo>
                <a:cubicBezTo>
                  <a:pt x="5982" y="2288"/>
                  <a:pt x="5845" y="2173"/>
                  <a:pt x="5822" y="1928"/>
                </a:cubicBezTo>
                <a:cubicBezTo>
                  <a:pt x="5799" y="1683"/>
                  <a:pt x="5776" y="1258"/>
                  <a:pt x="5913" y="980"/>
                </a:cubicBezTo>
                <a:cubicBezTo>
                  <a:pt x="6050" y="703"/>
                  <a:pt x="6210" y="441"/>
                  <a:pt x="6598" y="294"/>
                </a:cubicBezTo>
                <a:cubicBezTo>
                  <a:pt x="6986" y="147"/>
                  <a:pt x="7763" y="0"/>
                  <a:pt x="8288" y="98"/>
                </a:cubicBezTo>
                <a:cubicBezTo>
                  <a:pt x="8813" y="196"/>
                  <a:pt x="9589" y="539"/>
                  <a:pt x="9795" y="882"/>
                </a:cubicBezTo>
                <a:cubicBezTo>
                  <a:pt x="10000" y="1225"/>
                  <a:pt x="9772" y="1814"/>
                  <a:pt x="9566" y="2190"/>
                </a:cubicBezTo>
                <a:cubicBezTo>
                  <a:pt x="9361" y="2565"/>
                  <a:pt x="8813" y="2794"/>
                  <a:pt x="8607" y="3137"/>
                </a:cubicBezTo>
                <a:cubicBezTo>
                  <a:pt x="8402" y="3480"/>
                  <a:pt x="8584" y="3676"/>
                  <a:pt x="8379" y="4216"/>
                </a:cubicBezTo>
                <a:cubicBezTo>
                  <a:pt x="8174" y="4755"/>
                  <a:pt x="7694" y="5686"/>
                  <a:pt x="7329" y="6340"/>
                </a:cubicBezTo>
                <a:cubicBezTo>
                  <a:pt x="6963" y="6993"/>
                  <a:pt x="6370" y="7549"/>
                  <a:pt x="6233" y="8105"/>
                </a:cubicBezTo>
                <a:cubicBezTo>
                  <a:pt x="6096" y="8660"/>
                  <a:pt x="6712" y="9395"/>
                  <a:pt x="6461" y="9673"/>
                </a:cubicBezTo>
                <a:cubicBezTo>
                  <a:pt x="6210" y="9951"/>
                  <a:pt x="4954" y="9820"/>
                  <a:pt x="4680" y="9771"/>
                </a:cubicBezTo>
                <a:cubicBezTo>
                  <a:pt x="4406" y="9722"/>
                  <a:pt x="4817" y="9673"/>
                  <a:pt x="4817" y="9379"/>
                </a:cubicBezTo>
                <a:cubicBezTo>
                  <a:pt x="4817" y="9085"/>
                  <a:pt x="4635" y="8399"/>
                  <a:pt x="4635" y="8039"/>
                </a:cubicBezTo>
                <a:cubicBezTo>
                  <a:pt x="4635" y="7680"/>
                  <a:pt x="4954" y="7190"/>
                  <a:pt x="4817" y="7222"/>
                </a:cubicBezTo>
                <a:cubicBezTo>
                  <a:pt x="4680" y="7255"/>
                  <a:pt x="4087" y="7990"/>
                  <a:pt x="3767" y="8268"/>
                </a:cubicBezTo>
                <a:cubicBezTo>
                  <a:pt x="3447" y="8546"/>
                  <a:pt x="3219" y="8611"/>
                  <a:pt x="2900" y="8856"/>
                </a:cubicBezTo>
                <a:cubicBezTo>
                  <a:pt x="2580" y="9101"/>
                  <a:pt x="2374" y="9592"/>
                  <a:pt x="1895" y="9739"/>
                </a:cubicBezTo>
                <a:cubicBezTo>
                  <a:pt x="1416" y="9886"/>
                  <a:pt x="137" y="10000"/>
                  <a:pt x="68" y="9739"/>
                </a:cubicBezTo>
                <a:cubicBezTo>
                  <a:pt x="0" y="9477"/>
                  <a:pt x="936" y="8709"/>
                  <a:pt x="1484" y="8170"/>
                </a:cubicBezTo>
                <a:cubicBezTo>
                  <a:pt x="2032" y="7631"/>
                  <a:pt x="2734" y="7155"/>
                  <a:pt x="3311" y="6503"/>
                </a:cubicBezTo>
                <a:cubicBezTo>
                  <a:pt x="3888" y="5851"/>
                  <a:pt x="4791" y="4723"/>
                  <a:pt x="4945" y="4255"/>
                </a:cubicBezTo>
                <a:cubicBezTo>
                  <a:pt x="5099" y="3787"/>
                  <a:pt x="4723" y="3810"/>
                  <a:pt x="4235" y="3695"/>
                </a:cubicBezTo>
                <a:cubicBezTo>
                  <a:pt x="3747" y="3580"/>
                  <a:pt x="2499" y="3658"/>
                  <a:pt x="2014" y="3565"/>
                </a:cubicBezTo>
                <a:cubicBezTo>
                  <a:pt x="1529" y="3472"/>
                  <a:pt x="1336" y="3334"/>
                  <a:pt x="1325" y="3138"/>
                </a:cubicBezTo>
                <a:cubicBezTo>
                  <a:pt x="1314" y="2943"/>
                  <a:pt x="2163" y="2823"/>
                  <a:pt x="2196" y="2771"/>
                </a:cubicBezTo>
              </a:path>
            </a:pathLst>
          </a:custGeom>
          <a:solidFill>
            <a:schemeClr val="bg1">
              <a:lumMod val="85000"/>
            </a:schemeClr>
          </a:solidFill>
          <a:ln w="9525" cap="flat" cmpd="sng">
            <a:solidFill>
              <a:schemeClr val="bg1">
                <a:lumMod val="65000"/>
              </a:schemeClr>
            </a:solidFill>
            <a:prstDash val="solid"/>
            <a:round/>
            <a:headEnd/>
            <a:tailEnd/>
          </a:ln>
        </p:spPr>
        <p:txBody>
          <a:bodyPr wrap="none" anchor="ctr"/>
          <a:lstStyle/>
          <a:p>
            <a:pPr algn="ctr">
              <a:defRPr/>
            </a:pPr>
            <a:endParaRPr lang="ja-JP" altLang="en-US" i="1">
              <a:solidFill>
                <a:srgbClr val="000000"/>
              </a:solidFill>
              <a:ea typeface="ＭＳ Ｐゴシック" pitchFamily="50" charset="-128"/>
            </a:endParaRPr>
          </a:p>
        </p:txBody>
      </p:sp>
      <p:cxnSp>
        <p:nvCxnSpPr>
          <p:cNvPr id="85" name="直線コネクタ 84"/>
          <p:cNvCxnSpPr/>
          <p:nvPr/>
        </p:nvCxnSpPr>
        <p:spPr bwMode="auto">
          <a:xfrm>
            <a:off x="157163" y="5870575"/>
            <a:ext cx="2559050" cy="0"/>
          </a:xfrm>
          <a:prstGeom prst="line">
            <a:avLst/>
          </a:prstGeom>
          <a:solidFill>
            <a:schemeClr val="accent1"/>
          </a:solidFill>
          <a:ln w="28575" cap="flat" cmpd="sng" algn="ctr">
            <a:solidFill>
              <a:schemeClr val="bg1">
                <a:lumMod val="65000"/>
              </a:schemeClr>
            </a:solidFill>
            <a:prstDash val="solid"/>
            <a:round/>
            <a:headEnd type="none" w="med" len="med"/>
            <a:tailEnd type="none" w="med" len="med"/>
          </a:ln>
          <a:effectLst/>
        </p:spPr>
      </p:cxnSp>
      <p:sp>
        <p:nvSpPr>
          <p:cNvPr id="20505" name="Line 88"/>
          <p:cNvSpPr>
            <a:spLocks noChangeShapeType="1"/>
          </p:cNvSpPr>
          <p:nvPr/>
        </p:nvSpPr>
        <p:spPr bwMode="auto">
          <a:xfrm flipH="1" flipV="1">
            <a:off x="1406525" y="4738688"/>
            <a:ext cx="43180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6" name="Line 89"/>
          <p:cNvSpPr>
            <a:spLocks noChangeShapeType="1"/>
          </p:cNvSpPr>
          <p:nvPr/>
        </p:nvSpPr>
        <p:spPr bwMode="auto">
          <a:xfrm>
            <a:off x="2324100" y="4932363"/>
            <a:ext cx="1588" cy="6477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07" name="Line 90"/>
          <p:cNvSpPr>
            <a:spLocks noChangeShapeType="1"/>
          </p:cNvSpPr>
          <p:nvPr/>
        </p:nvSpPr>
        <p:spPr bwMode="auto">
          <a:xfrm flipV="1">
            <a:off x="1704975" y="5254625"/>
            <a:ext cx="296863" cy="62547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ja-JP" altLang="en-US" i="1">
              <a:solidFill>
                <a:srgbClr val="000000"/>
              </a:solidFill>
              <a:ea typeface="ＭＳ Ｐゴシック" pitchFamily="50" charset="-128"/>
            </a:endParaRPr>
          </a:p>
        </p:txBody>
      </p:sp>
      <p:sp>
        <p:nvSpPr>
          <p:cNvPr id="20512" name="円形吹き出し 106"/>
          <p:cNvSpPr>
            <a:spLocks noChangeArrowheads="1"/>
          </p:cNvSpPr>
          <p:nvPr/>
        </p:nvSpPr>
        <p:spPr bwMode="auto">
          <a:xfrm>
            <a:off x="7488238" y="3708400"/>
            <a:ext cx="1655762" cy="625475"/>
          </a:xfrm>
          <a:prstGeom prst="wedgeEllipseCallout">
            <a:avLst>
              <a:gd name="adj1" fmla="val -49264"/>
              <a:gd name="adj2" fmla="val 65472"/>
            </a:avLst>
          </a:prstGeom>
          <a:solidFill>
            <a:srgbClr val="FFFFCC"/>
          </a:solidFill>
          <a:ln w="28575" algn="ctr">
            <a:solidFill>
              <a:srgbClr val="FF9966"/>
            </a:solidFill>
            <a:round/>
            <a:headEnd/>
            <a:tailEnd type="triangle" w="med" len="med"/>
          </a:ln>
        </p:spPr>
        <p:txBody>
          <a:bodyPr wrap="none" anchor="ctr" anchorCtr="1"/>
          <a:lstStyle/>
          <a:p>
            <a:pPr algn="ctr"/>
            <a:r>
              <a:rPr lang="ja-JP" altLang="en-US" dirty="0">
                <a:solidFill>
                  <a:srgbClr val="3333CC"/>
                </a:solidFill>
                <a:ea typeface="ＭＳ Ｐゴシック" pitchFamily="50" charset="-128"/>
              </a:rPr>
              <a:t>成分毎に</a:t>
            </a:r>
            <a:endParaRPr lang="ja-JP" altLang="en-US" i="1" dirty="0">
              <a:solidFill>
                <a:srgbClr val="000000"/>
              </a:solidFill>
              <a:ea typeface="ＭＳ Ｐゴシック" pitchFamily="50" charset="-128"/>
            </a:endParaRPr>
          </a:p>
        </p:txBody>
      </p:sp>
      <p:sp>
        <p:nvSpPr>
          <p:cNvPr id="52" name="Rectangle 62"/>
          <p:cNvSpPr>
            <a:spLocks noChangeArrowheads="1"/>
          </p:cNvSpPr>
          <p:nvPr/>
        </p:nvSpPr>
        <p:spPr bwMode="auto">
          <a:xfrm>
            <a:off x="2228850" y="4662488"/>
            <a:ext cx="5445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W</a:t>
            </a:r>
            <a:endParaRPr lang="en-US" altLang="ja-JP" i="1" dirty="0">
              <a:solidFill>
                <a:srgbClr val="000000"/>
              </a:solidFill>
              <a:latin typeface="Bookman Old Style" pitchFamily="18" charset="0"/>
              <a:ea typeface="ＭＳ Ｐゴシック" pitchFamily="50" charset="-128"/>
            </a:endParaRPr>
          </a:p>
        </p:txBody>
      </p:sp>
      <p:sp>
        <p:nvSpPr>
          <p:cNvPr id="20513" name="AutoShape 62"/>
          <p:cNvSpPr>
            <a:spLocks noChangeArrowheads="1"/>
          </p:cNvSpPr>
          <p:nvPr/>
        </p:nvSpPr>
        <p:spPr bwMode="auto">
          <a:xfrm>
            <a:off x="5602147" y="5356988"/>
            <a:ext cx="3541853" cy="407205"/>
          </a:xfrm>
          <a:prstGeom prst="roundRect">
            <a:avLst>
              <a:gd name="adj" fmla="val 41250"/>
            </a:avLst>
          </a:prstGeom>
          <a:solidFill>
            <a:srgbClr val="FFFFCC"/>
          </a:solidFill>
          <a:ln w="19050" algn="ctr">
            <a:solidFill>
              <a:srgbClr val="FF9966"/>
            </a:solidFill>
            <a:round/>
            <a:headEnd/>
            <a:tailEnd/>
          </a:ln>
        </p:spPr>
        <p:txBody>
          <a:bodyPr wrap="none" anchor="ctr"/>
          <a:lstStyle/>
          <a:p>
            <a:pPr algn="ctr">
              <a:spcBef>
                <a:spcPct val="0"/>
              </a:spcBef>
            </a:pPr>
            <a:r>
              <a:rPr lang="ja-JP" altLang="en-US" sz="2400" dirty="0">
                <a:solidFill>
                  <a:srgbClr val="3333CC"/>
                </a:solidFill>
                <a:ea typeface="ＭＳ Ｐゴシック" pitchFamily="50" charset="-128"/>
              </a:rPr>
              <a:t>支点は力の作用点が有利</a:t>
            </a:r>
            <a:endParaRPr lang="ja-JP" altLang="en-US" sz="2400" dirty="0">
              <a:solidFill>
                <a:srgbClr val="C00000"/>
              </a:solidFill>
              <a:ea typeface="ＭＳ Ｐゴシック" pitchFamily="50" charset="-128"/>
            </a:endParaRPr>
          </a:p>
        </p:txBody>
      </p:sp>
      <p:sp>
        <p:nvSpPr>
          <p:cNvPr id="53" name="Rectangle 62"/>
          <p:cNvSpPr>
            <a:spLocks noChangeArrowheads="1"/>
          </p:cNvSpPr>
          <p:nvPr/>
        </p:nvSpPr>
        <p:spPr bwMode="auto">
          <a:xfrm>
            <a:off x="1797050" y="4921250"/>
            <a:ext cx="450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ea typeface="ＭＳ Ｐゴシック" pitchFamily="50" charset="-128"/>
              </a:rPr>
              <a:t>R</a:t>
            </a:r>
            <a:endParaRPr lang="en-US" altLang="ja-JP" i="1" dirty="0">
              <a:solidFill>
                <a:srgbClr val="000000"/>
              </a:solidFill>
              <a:latin typeface="Bookman Old Style" pitchFamily="18" charset="0"/>
              <a:ea typeface="ＭＳ Ｐゴシック" pitchFamily="50" charset="-128"/>
            </a:endParaRPr>
          </a:p>
        </p:txBody>
      </p:sp>
      <p:sp>
        <p:nvSpPr>
          <p:cNvPr id="56" name="Rectangle 62"/>
          <p:cNvSpPr>
            <a:spLocks noChangeArrowheads="1"/>
          </p:cNvSpPr>
          <p:nvPr/>
        </p:nvSpPr>
        <p:spPr bwMode="auto">
          <a:xfrm>
            <a:off x="6527640" y="4429375"/>
            <a:ext cx="422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p>
        </p:txBody>
      </p:sp>
      <p:sp>
        <p:nvSpPr>
          <p:cNvPr id="74" name="Rectangle 62"/>
          <p:cNvSpPr>
            <a:spLocks noChangeArrowheads="1"/>
          </p:cNvSpPr>
          <p:nvPr/>
        </p:nvSpPr>
        <p:spPr bwMode="auto">
          <a:xfrm>
            <a:off x="7121365" y="4432979"/>
            <a:ext cx="565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R</a:t>
            </a:r>
            <a:r>
              <a:rPr lang="en-US" altLang="ja-JP" i="1" baseline="-25000" dirty="0">
                <a:solidFill>
                  <a:srgbClr val="000000"/>
                </a:solidFill>
                <a:latin typeface="Bookman Old Style" pitchFamily="18" charset="0"/>
                <a:ea typeface="ＭＳ Ｐゴシック" pitchFamily="50" charset="-128"/>
              </a:rPr>
              <a:t>x</a:t>
            </a:r>
          </a:p>
        </p:txBody>
      </p:sp>
      <p:sp>
        <p:nvSpPr>
          <p:cNvPr id="75" name="正方形/長方形 74"/>
          <p:cNvSpPr>
            <a:spLocks noChangeArrowheads="1"/>
          </p:cNvSpPr>
          <p:nvPr/>
        </p:nvSpPr>
        <p:spPr bwMode="auto">
          <a:xfrm>
            <a:off x="6846728" y="4412341"/>
            <a:ext cx="388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76" name="Rectangle 62"/>
          <p:cNvSpPr>
            <a:spLocks noChangeArrowheads="1"/>
          </p:cNvSpPr>
          <p:nvPr/>
        </p:nvSpPr>
        <p:spPr bwMode="auto">
          <a:xfrm>
            <a:off x="7904406" y="4434527"/>
            <a:ext cx="5286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77" name="Rectangle 62"/>
          <p:cNvSpPr>
            <a:spLocks noChangeArrowheads="1"/>
          </p:cNvSpPr>
          <p:nvPr/>
        </p:nvSpPr>
        <p:spPr bwMode="auto">
          <a:xfrm>
            <a:off x="8562790" y="4425128"/>
            <a:ext cx="58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err="1">
                <a:solidFill>
                  <a:srgbClr val="000000"/>
                </a:solidFill>
                <a:latin typeface="Bookman Old Style" pitchFamily="18" charset="0"/>
                <a:ea typeface="ＭＳ Ｐゴシック" pitchFamily="50" charset="-128"/>
              </a:rPr>
              <a:t>R</a:t>
            </a:r>
            <a:r>
              <a:rPr lang="en-US" altLang="ja-JP" i="1" baseline="-25000" dirty="0" err="1">
                <a:solidFill>
                  <a:srgbClr val="000000"/>
                </a:solidFill>
                <a:latin typeface="Bookman Old Style" pitchFamily="18" charset="0"/>
                <a:ea typeface="ＭＳ Ｐゴシック" pitchFamily="50" charset="-128"/>
              </a:rPr>
              <a:t>y</a:t>
            </a:r>
            <a:endParaRPr lang="en-US" altLang="ja-JP" i="1" baseline="-25000" dirty="0">
              <a:solidFill>
                <a:srgbClr val="000000"/>
              </a:solidFill>
              <a:latin typeface="Bookman Old Style" pitchFamily="18" charset="0"/>
              <a:ea typeface="ＭＳ Ｐゴシック" pitchFamily="50" charset="-128"/>
            </a:endParaRPr>
          </a:p>
        </p:txBody>
      </p:sp>
      <p:sp>
        <p:nvSpPr>
          <p:cNvPr id="78" name="正方形/長方形 77"/>
          <p:cNvSpPr>
            <a:spLocks noChangeArrowheads="1"/>
          </p:cNvSpPr>
          <p:nvPr/>
        </p:nvSpPr>
        <p:spPr bwMode="auto">
          <a:xfrm>
            <a:off x="8285406" y="4421827"/>
            <a:ext cx="3889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a:solidFill>
                  <a:srgbClr val="000000"/>
                </a:solidFill>
                <a:ea typeface="ＭＳ Ｐゴシック" pitchFamily="50" charset="-128"/>
              </a:rPr>
              <a:t>=</a:t>
            </a:r>
            <a:endParaRPr lang="ja-JP" altLang="en-US" i="1">
              <a:solidFill>
                <a:srgbClr val="000000"/>
              </a:solidFill>
              <a:ea typeface="ＭＳ Ｐゴシック" pitchFamily="50" charset="-128"/>
            </a:endParaRPr>
          </a:p>
        </p:txBody>
      </p:sp>
      <p:sp>
        <p:nvSpPr>
          <p:cNvPr id="86" name="Rectangle 62"/>
          <p:cNvSpPr>
            <a:spLocks noChangeArrowheads="1"/>
          </p:cNvSpPr>
          <p:nvPr/>
        </p:nvSpPr>
        <p:spPr bwMode="auto">
          <a:xfrm>
            <a:off x="1830858" y="5709195"/>
            <a:ext cx="407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cxnSp>
        <p:nvCxnSpPr>
          <p:cNvPr id="82" name="直線矢印コネクタ 81"/>
          <p:cNvCxnSpPr>
            <a:cxnSpLocks noChangeShapeType="1"/>
          </p:cNvCxnSpPr>
          <p:nvPr/>
        </p:nvCxnSpPr>
        <p:spPr bwMode="auto">
          <a:xfrm>
            <a:off x="1681163" y="5868988"/>
            <a:ext cx="690562" cy="1587"/>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cxnSp>
        <p:nvCxnSpPr>
          <p:cNvPr id="88" name="直線矢印コネクタ 87"/>
          <p:cNvCxnSpPr>
            <a:cxnSpLocks noChangeShapeType="1"/>
          </p:cNvCxnSpPr>
          <p:nvPr/>
        </p:nvCxnSpPr>
        <p:spPr bwMode="auto">
          <a:xfrm flipH="1">
            <a:off x="1418318" y="4748666"/>
            <a:ext cx="1" cy="1115105"/>
          </a:xfrm>
          <a:prstGeom prst="straightConnector1">
            <a:avLst/>
          </a:prstGeom>
          <a:noFill/>
          <a:ln w="28575"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sp>
        <p:nvSpPr>
          <p:cNvPr id="91" name="Rectangle 62"/>
          <p:cNvSpPr>
            <a:spLocks noChangeArrowheads="1"/>
          </p:cNvSpPr>
          <p:nvPr/>
        </p:nvSpPr>
        <p:spPr bwMode="auto">
          <a:xfrm>
            <a:off x="7183713" y="5825602"/>
            <a:ext cx="5302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W</a:t>
            </a:r>
          </a:p>
        </p:txBody>
      </p:sp>
      <p:sp>
        <p:nvSpPr>
          <p:cNvPr id="93" name="Rectangle 62"/>
          <p:cNvSpPr>
            <a:spLocks noChangeArrowheads="1"/>
          </p:cNvSpPr>
          <p:nvPr/>
        </p:nvSpPr>
        <p:spPr bwMode="auto">
          <a:xfrm>
            <a:off x="8185426" y="579544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F</a:t>
            </a:r>
            <a:endParaRPr lang="en-US" altLang="ja-JP" i="1" baseline="-25000" dirty="0">
              <a:solidFill>
                <a:srgbClr val="000000"/>
              </a:solidFill>
              <a:latin typeface="Bookman Old Style" pitchFamily="18" charset="0"/>
              <a:ea typeface="ＭＳ Ｐゴシック" pitchFamily="50" charset="-128"/>
            </a:endParaRPr>
          </a:p>
        </p:txBody>
      </p:sp>
      <p:sp>
        <p:nvSpPr>
          <p:cNvPr id="95" name="Rectangle 62"/>
          <p:cNvSpPr>
            <a:spLocks noChangeArrowheads="1"/>
          </p:cNvSpPr>
          <p:nvPr/>
        </p:nvSpPr>
        <p:spPr bwMode="auto">
          <a:xfrm>
            <a:off x="6974163" y="5814490"/>
            <a:ext cx="407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a</a:t>
            </a:r>
          </a:p>
        </p:txBody>
      </p:sp>
      <p:sp>
        <p:nvSpPr>
          <p:cNvPr id="96" name="Rectangle 62"/>
          <p:cNvSpPr>
            <a:spLocks noChangeArrowheads="1"/>
          </p:cNvSpPr>
          <p:nvPr/>
        </p:nvSpPr>
        <p:spPr bwMode="auto">
          <a:xfrm>
            <a:off x="7913963" y="5814490"/>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73" name="Rectangle 6"/>
          <p:cNvSpPr>
            <a:spLocks noChangeArrowheads="1"/>
          </p:cNvSpPr>
          <p:nvPr/>
        </p:nvSpPr>
        <p:spPr bwMode="auto">
          <a:xfrm>
            <a:off x="6351588" y="0"/>
            <a:ext cx="27924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9900CC"/>
                </a:solidFill>
                <a:ea typeface="ＭＳ Ｐゴシック" pitchFamily="50" charset="-128"/>
              </a:rPr>
              <a:t>, </a:t>
            </a:r>
            <a:r>
              <a:rPr lang="ja-JP" altLang="en-US">
                <a:solidFill>
                  <a:srgbClr val="9900CC"/>
                </a:solidFill>
                <a:ea typeface="ＭＳ Ｐゴシック" pitchFamily="50" charset="-128"/>
              </a:rPr>
              <a:t> トルクの総和</a:t>
            </a:r>
            <a:r>
              <a:rPr lang="en-US" altLang="ja-JP">
                <a:solidFill>
                  <a:srgbClr val="9900CC"/>
                </a:solidFill>
                <a:ea typeface="ＭＳ Ｐゴシック" pitchFamily="50" charset="-128"/>
              </a:rPr>
              <a:t>=0</a:t>
            </a:r>
          </a:p>
        </p:txBody>
      </p:sp>
      <p:sp>
        <p:nvSpPr>
          <p:cNvPr id="67" name="Rectangle 8"/>
          <p:cNvSpPr>
            <a:spLocks noChangeArrowheads="1"/>
          </p:cNvSpPr>
          <p:nvPr/>
        </p:nvSpPr>
        <p:spPr bwMode="auto">
          <a:xfrm>
            <a:off x="6782456" y="493713"/>
            <a:ext cx="23615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a:t>
            </a:r>
            <a:r>
              <a:rPr lang="en-US" altLang="ja-JP" dirty="0">
                <a:solidFill>
                  <a:srgbClr val="000000"/>
                </a:solidFill>
                <a:ea typeface="ＭＳ Ｐゴシック" pitchFamily="50" charset="-128"/>
              </a:rPr>
              <a:t>=0</a:t>
            </a:r>
          </a:p>
        </p:txBody>
      </p:sp>
      <p:sp>
        <p:nvSpPr>
          <p:cNvPr id="69" name="正方形/長方形 68"/>
          <p:cNvSpPr/>
          <p:nvPr/>
        </p:nvSpPr>
        <p:spPr>
          <a:xfrm>
            <a:off x="6413620" y="510641"/>
            <a:ext cx="543739" cy="523220"/>
          </a:xfrm>
          <a:prstGeom prst="rect">
            <a:avLst/>
          </a:prstGeom>
        </p:spPr>
        <p:txBody>
          <a:bodyPr wrap="none">
            <a:spAutoFit/>
          </a:bodyPr>
          <a:lstStyle/>
          <a:p>
            <a:pPr algn="ctr"/>
            <a:r>
              <a:rPr lang="ja-JP" altLang="en-US" dirty="0">
                <a:solidFill>
                  <a:srgbClr val="000000"/>
                </a:solidFill>
                <a:ea typeface="ＭＳ Ｐゴシック" pitchFamily="50" charset="-128"/>
              </a:rPr>
              <a:t>∴</a:t>
            </a:r>
            <a:endParaRPr lang="ja-JP" altLang="en-US" i="1" dirty="0">
              <a:solidFill>
                <a:srgbClr val="000000"/>
              </a:solidFill>
              <a:ea typeface="ＭＳ Ｐゴシック" pitchFamily="50" charset="-128"/>
            </a:endParaRPr>
          </a:p>
        </p:txBody>
      </p:sp>
      <p:sp>
        <p:nvSpPr>
          <p:cNvPr id="123" name="Rectangle 10"/>
          <p:cNvSpPr>
            <a:spLocks noChangeArrowheads="1"/>
          </p:cNvSpPr>
          <p:nvPr/>
        </p:nvSpPr>
        <p:spPr bwMode="auto">
          <a:xfrm>
            <a:off x="4945415" y="1403350"/>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dirty="0">
                <a:solidFill>
                  <a:srgbClr val="9900CC"/>
                </a:solidFill>
                <a:ea typeface="ＭＳ Ｐゴシック" pitchFamily="50" charset="-128"/>
              </a:rPr>
              <a:t>内力によるトルクの総和</a:t>
            </a:r>
            <a:r>
              <a:rPr lang="en-US" altLang="ja-JP" dirty="0">
                <a:solidFill>
                  <a:srgbClr val="9900CC"/>
                </a:solidFill>
                <a:ea typeface="ＭＳ Ｐゴシック" pitchFamily="50" charset="-128"/>
              </a:rPr>
              <a:t>=0</a:t>
            </a:r>
          </a:p>
        </p:txBody>
      </p:sp>
      <p:sp>
        <p:nvSpPr>
          <p:cNvPr id="124" name="Rectangle 8"/>
          <p:cNvSpPr>
            <a:spLocks noChangeArrowheads="1"/>
          </p:cNvSpPr>
          <p:nvPr/>
        </p:nvSpPr>
        <p:spPr bwMode="auto">
          <a:xfrm>
            <a:off x="4945415" y="1871663"/>
            <a:ext cx="4198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ja-JP" altLang="en-US" u="sng" dirty="0">
                <a:solidFill>
                  <a:srgbClr val="9900CC"/>
                </a:solidFill>
                <a:ea typeface="ＭＳ Ｐゴシック" pitchFamily="50" charset="-128"/>
              </a:rPr>
              <a:t>外力によるトルク</a:t>
            </a:r>
            <a:r>
              <a:rPr lang="ja-JP" altLang="en-US" dirty="0">
                <a:solidFill>
                  <a:srgbClr val="9900CC"/>
                </a:solidFill>
                <a:ea typeface="ＭＳ Ｐゴシック" pitchFamily="50" charset="-128"/>
              </a:rPr>
              <a:t>の総和</a:t>
            </a:r>
            <a:r>
              <a:rPr lang="en-US" altLang="ja-JP" dirty="0">
                <a:solidFill>
                  <a:srgbClr val="9900CC"/>
                </a:solidFill>
                <a:ea typeface="ＭＳ Ｐゴシック" pitchFamily="50" charset="-128"/>
              </a:rPr>
              <a:t>=0</a:t>
            </a:r>
          </a:p>
        </p:txBody>
      </p:sp>
      <p:sp>
        <p:nvSpPr>
          <p:cNvPr id="127" name="正方形/長方形 126"/>
          <p:cNvSpPr/>
          <p:nvPr/>
        </p:nvSpPr>
        <p:spPr>
          <a:xfrm>
            <a:off x="4530153" y="1864300"/>
            <a:ext cx="543739" cy="523220"/>
          </a:xfrm>
          <a:prstGeom prst="rect">
            <a:avLst/>
          </a:prstGeom>
        </p:spPr>
        <p:txBody>
          <a:bodyPr wrap="none">
            <a:spAutoFit/>
          </a:bodyPr>
          <a:lstStyle/>
          <a:p>
            <a:pPr algn="ctr"/>
            <a:r>
              <a:rPr lang="ja-JP" altLang="en-US" dirty="0">
                <a:solidFill>
                  <a:srgbClr val="9900CC"/>
                </a:solidFill>
                <a:ea typeface="ＭＳ Ｐゴシック" pitchFamily="50" charset="-128"/>
              </a:rPr>
              <a:t>∴</a:t>
            </a:r>
            <a:endParaRPr lang="ja-JP" altLang="en-US" i="1" dirty="0">
              <a:solidFill>
                <a:srgbClr val="000000"/>
              </a:solidFill>
              <a:ea typeface="ＭＳ Ｐゴシック" pitchFamily="50" charset="-128"/>
            </a:endParaRPr>
          </a:p>
        </p:txBody>
      </p:sp>
      <p:sp>
        <p:nvSpPr>
          <p:cNvPr id="143" name="右矢印 142"/>
          <p:cNvSpPr/>
          <p:nvPr/>
        </p:nvSpPr>
        <p:spPr bwMode="auto">
          <a:xfrm>
            <a:off x="4120588" y="1539432"/>
            <a:ext cx="567160" cy="276289"/>
          </a:xfrm>
          <a:prstGeom prst="rightArrow">
            <a:avLst/>
          </a:prstGeom>
          <a:solidFill>
            <a:schemeClr val="accent1"/>
          </a:solidFill>
          <a:ln w="2857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44" name="Oval 57"/>
          <p:cNvSpPr>
            <a:spLocks noChangeArrowheads="1"/>
          </p:cNvSpPr>
          <p:nvPr/>
        </p:nvSpPr>
        <p:spPr bwMode="auto">
          <a:xfrm>
            <a:off x="1207612" y="1563783"/>
            <a:ext cx="177488" cy="17683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5" name="Oval 143"/>
          <p:cNvSpPr>
            <a:spLocks noChangeArrowheads="1"/>
          </p:cNvSpPr>
          <p:nvPr/>
        </p:nvSpPr>
        <p:spPr bwMode="auto">
          <a:xfrm>
            <a:off x="1818115" y="1571474"/>
            <a:ext cx="139695" cy="132923"/>
          </a:xfrm>
          <a:prstGeom prst="ellipse">
            <a:avLst/>
          </a:prstGeom>
          <a:gradFill flip="none" rotWithShape="1">
            <a:gsLst>
              <a:gs pos="100000">
                <a:srgbClr val="9900CC"/>
              </a:gs>
              <a:gs pos="13000">
                <a:schemeClr val="bg1"/>
              </a:gs>
            </a:gsLst>
            <a:path path="circle">
              <a:fillToRect r="100000" b="100000"/>
            </a:path>
            <a:tileRect l="-100000" t="-100000"/>
          </a:gradFill>
          <a:ln w="3175">
            <a:solidFill>
              <a:srgbClr val="99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6" name="Line 198"/>
          <p:cNvSpPr>
            <a:spLocks noChangeShapeType="1"/>
          </p:cNvSpPr>
          <p:nvPr/>
        </p:nvSpPr>
        <p:spPr bwMode="auto">
          <a:xfrm>
            <a:off x="1877373" y="1637924"/>
            <a:ext cx="549352" cy="0"/>
          </a:xfrm>
          <a:prstGeom prst="line">
            <a:avLst/>
          </a:prstGeom>
          <a:noFill/>
          <a:ln w="57150">
            <a:solidFill>
              <a:schemeClr val="accent6"/>
            </a:solidFill>
            <a:round/>
            <a:headEnd/>
            <a:tailEnd type="triangle" w="med" len="med"/>
          </a:ln>
        </p:spPr>
        <p:txBody>
          <a:bodyPr/>
          <a:lstStyle/>
          <a:p>
            <a:pPr algn="ctr">
              <a:defRPr/>
            </a:pPr>
            <a:endParaRPr lang="ja-JP" altLang="en-US" i="1">
              <a:solidFill>
                <a:srgbClr val="000000"/>
              </a:solidFill>
              <a:ea typeface="ＭＳ Ｐゴシック" pitchFamily="50" charset="-128"/>
            </a:endParaRPr>
          </a:p>
        </p:txBody>
      </p:sp>
      <p:sp>
        <p:nvSpPr>
          <p:cNvPr id="147" name="Line 199"/>
          <p:cNvSpPr>
            <a:spLocks noChangeShapeType="1"/>
          </p:cNvSpPr>
          <p:nvPr/>
        </p:nvSpPr>
        <p:spPr bwMode="auto">
          <a:xfrm flipV="1">
            <a:off x="726262" y="1652335"/>
            <a:ext cx="561474" cy="1"/>
          </a:xfrm>
          <a:prstGeom prst="line">
            <a:avLst/>
          </a:prstGeom>
          <a:noFill/>
          <a:ln w="57150">
            <a:solidFill>
              <a:schemeClr val="accent6"/>
            </a:solidFill>
            <a:round/>
            <a:headEnd type="triangle" w="med" len="med"/>
            <a:tailEnd/>
          </a:ln>
        </p:spPr>
        <p:txBody>
          <a:bodyPr/>
          <a:lstStyle/>
          <a:p>
            <a:pPr algn="ctr">
              <a:defRPr/>
            </a:pPr>
            <a:endParaRPr lang="ja-JP" altLang="en-US" i="1">
              <a:solidFill>
                <a:srgbClr val="000000"/>
              </a:solidFill>
              <a:ea typeface="ＭＳ Ｐゴシック" pitchFamily="50" charset="-128"/>
            </a:endParaRPr>
          </a:p>
        </p:txBody>
      </p:sp>
      <p:sp>
        <p:nvSpPr>
          <p:cNvPr id="148" name="Oval 143"/>
          <p:cNvSpPr>
            <a:spLocks noChangeArrowheads="1"/>
          </p:cNvSpPr>
          <p:nvPr/>
        </p:nvSpPr>
        <p:spPr bwMode="auto">
          <a:xfrm>
            <a:off x="1748939" y="2132608"/>
            <a:ext cx="91090" cy="84254"/>
          </a:xfrm>
          <a:prstGeom prst="ellipse">
            <a:avLst/>
          </a:prstGeom>
          <a:solidFill>
            <a:srgbClr val="CC00CC"/>
          </a:solidFill>
          <a:ln w="3175">
            <a:solidFill>
              <a:srgbClr val="CC00CC"/>
            </a:solidFill>
            <a:prstDash val="solid"/>
            <a:round/>
            <a:headEnd/>
            <a:tailEnd/>
          </a:ln>
        </p:spPr>
        <p:txBody>
          <a:bodyPr wrap="square" anchor="ctr">
            <a:spAutoFit/>
          </a:bodyPr>
          <a:lstStyle/>
          <a:p>
            <a:pPr algn="ctr"/>
            <a:endParaRPr lang="ja-JP" altLang="en-US" i="1">
              <a:solidFill>
                <a:srgbClr val="000000"/>
              </a:solidFill>
              <a:ea typeface="ＭＳ Ｐゴシック" pitchFamily="50" charset="-128"/>
            </a:endParaRPr>
          </a:p>
        </p:txBody>
      </p:sp>
      <p:sp>
        <p:nvSpPr>
          <p:cNvPr id="149" name="AutoShape 126"/>
          <p:cNvSpPr>
            <a:spLocks noChangeArrowheads="1"/>
          </p:cNvSpPr>
          <p:nvPr/>
        </p:nvSpPr>
        <p:spPr bwMode="auto">
          <a:xfrm flipH="1">
            <a:off x="733825" y="1658749"/>
            <a:ext cx="1045909" cy="513509"/>
          </a:xfrm>
          <a:prstGeom prst="parallelogram">
            <a:avLst>
              <a:gd name="adj" fmla="val 92824"/>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0" name="AutoShape 126"/>
          <p:cNvSpPr>
            <a:spLocks noChangeArrowheads="1"/>
          </p:cNvSpPr>
          <p:nvPr/>
        </p:nvSpPr>
        <p:spPr bwMode="auto">
          <a:xfrm>
            <a:off x="1794077" y="1643880"/>
            <a:ext cx="636889" cy="537299"/>
          </a:xfrm>
          <a:prstGeom prst="parallelogram">
            <a:avLst>
              <a:gd name="adj" fmla="val 16961"/>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51" name="正方形/長方形 150"/>
          <p:cNvSpPr/>
          <p:nvPr/>
        </p:nvSpPr>
        <p:spPr>
          <a:xfrm>
            <a:off x="0" y="1413636"/>
            <a:ext cx="800219"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作用</a:t>
            </a:r>
            <a:endParaRPr lang="ja-JP" altLang="en-US" sz="2400" i="1" dirty="0">
              <a:solidFill>
                <a:srgbClr val="00CC99">
                  <a:lumMod val="75000"/>
                </a:srgbClr>
              </a:solidFill>
              <a:ea typeface="ＭＳ Ｐゴシック" pitchFamily="50" charset="-128"/>
            </a:endParaRPr>
          </a:p>
        </p:txBody>
      </p:sp>
      <p:sp>
        <p:nvSpPr>
          <p:cNvPr id="152" name="正方形/長方形 151"/>
          <p:cNvSpPr/>
          <p:nvPr/>
        </p:nvSpPr>
        <p:spPr>
          <a:xfrm>
            <a:off x="2316521" y="1402062"/>
            <a:ext cx="1107996"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反作用</a:t>
            </a:r>
            <a:endParaRPr lang="ja-JP" altLang="en-US" sz="2400" i="1" dirty="0">
              <a:solidFill>
                <a:srgbClr val="00CC99">
                  <a:lumMod val="75000"/>
                </a:srgbClr>
              </a:solidFill>
              <a:ea typeface="ＭＳ Ｐゴシック" pitchFamily="50" charset="-128"/>
            </a:endParaRPr>
          </a:p>
        </p:txBody>
      </p:sp>
      <p:sp>
        <p:nvSpPr>
          <p:cNvPr id="153" name="正方形/長方形 152"/>
          <p:cNvSpPr/>
          <p:nvPr/>
        </p:nvSpPr>
        <p:spPr>
          <a:xfrm>
            <a:off x="553766" y="1763644"/>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155" name="正方形/長方形 154"/>
          <p:cNvSpPr/>
          <p:nvPr/>
        </p:nvSpPr>
        <p:spPr>
          <a:xfrm>
            <a:off x="1356554" y="2052897"/>
            <a:ext cx="800220"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支点</a:t>
            </a:r>
          </a:p>
        </p:txBody>
      </p:sp>
      <p:sp>
        <p:nvSpPr>
          <p:cNvPr id="156" name="円弧 155"/>
          <p:cNvSpPr/>
          <p:nvPr/>
        </p:nvSpPr>
        <p:spPr bwMode="auto">
          <a:xfrm>
            <a:off x="1498724" y="1900168"/>
            <a:ext cx="566482" cy="548640"/>
          </a:xfrm>
          <a:prstGeom prst="arc">
            <a:avLst>
              <a:gd name="adj1" fmla="val 16964375"/>
              <a:gd name="adj2" fmla="val 0"/>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7" name="円弧 156"/>
          <p:cNvSpPr/>
          <p:nvPr/>
        </p:nvSpPr>
        <p:spPr bwMode="auto">
          <a:xfrm flipH="1">
            <a:off x="1490545" y="1891988"/>
            <a:ext cx="566482" cy="548640"/>
          </a:xfrm>
          <a:prstGeom prst="arc">
            <a:avLst>
              <a:gd name="adj1" fmla="val 17817961"/>
              <a:gd name="adj2" fmla="val 1098331"/>
            </a:avLst>
          </a:prstGeom>
          <a:noFill/>
          <a:ln w="381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gn="ctr"/>
            <a:endParaRPr lang="ja-JP" altLang="en-US" i="1">
              <a:solidFill>
                <a:srgbClr val="000000"/>
              </a:solidFill>
              <a:ea typeface="ＭＳ Ｐゴシック" pitchFamily="50" charset="-128"/>
            </a:endParaRPr>
          </a:p>
        </p:txBody>
      </p:sp>
      <p:sp>
        <p:nvSpPr>
          <p:cNvPr id="159" name="Rectangle 12"/>
          <p:cNvSpPr>
            <a:spLocks noChangeArrowheads="1"/>
          </p:cNvSpPr>
          <p:nvPr/>
        </p:nvSpPr>
        <p:spPr bwMode="auto">
          <a:xfrm>
            <a:off x="2025650" y="2501700"/>
            <a:ext cx="4398963" cy="946150"/>
          </a:xfrm>
          <a:prstGeom prst="rect">
            <a:avLst/>
          </a:prstGeom>
          <a:noFill/>
          <a:ln w="28575">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i="1">
              <a:solidFill>
                <a:srgbClr val="000000"/>
              </a:solidFill>
              <a:ea typeface="ＭＳ Ｐゴシック" pitchFamily="50" charset="-128"/>
            </a:endParaRPr>
          </a:p>
        </p:txBody>
      </p:sp>
      <p:sp>
        <p:nvSpPr>
          <p:cNvPr id="160" name="AutoShape 62"/>
          <p:cNvSpPr>
            <a:spLocks noChangeArrowheads="1"/>
          </p:cNvSpPr>
          <p:nvPr/>
        </p:nvSpPr>
        <p:spPr bwMode="auto">
          <a:xfrm>
            <a:off x="60325" y="2511225"/>
            <a:ext cx="1874838" cy="931863"/>
          </a:xfrm>
          <a:prstGeom prst="roundRect">
            <a:avLst>
              <a:gd name="adj" fmla="val 25486"/>
            </a:avLst>
          </a:prstGeom>
          <a:solidFill>
            <a:srgbClr val="FFFF99"/>
          </a:solidFill>
          <a:ln w="19050" algn="ctr">
            <a:solidFill>
              <a:srgbClr val="FF9966"/>
            </a:solidFill>
            <a:round/>
            <a:headEnd/>
            <a:tailEnd/>
          </a:ln>
        </p:spPr>
        <p:txBody>
          <a:bodyPr wrap="none" anchor="ctr"/>
          <a:lstStyle/>
          <a:p>
            <a:pPr>
              <a:lnSpc>
                <a:spcPts val="2800"/>
              </a:lnSpc>
            </a:pPr>
            <a:r>
              <a:rPr lang="ja-JP" altLang="en-US">
                <a:solidFill>
                  <a:srgbClr val="C00000"/>
                </a:solidFill>
                <a:ea typeface="ＭＳ Ｐゴシック" pitchFamily="50" charset="-128"/>
              </a:rPr>
              <a:t>釣合の</a:t>
            </a:r>
          </a:p>
          <a:p>
            <a:pPr>
              <a:lnSpc>
                <a:spcPts val="2800"/>
              </a:lnSpc>
            </a:pP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必要</a:t>
            </a:r>
            <a:r>
              <a:rPr lang="en-US" altLang="ja-JP">
                <a:solidFill>
                  <a:srgbClr val="C00000"/>
                </a:solidFill>
                <a:ea typeface="ＭＳ Ｐゴシック" pitchFamily="50" charset="-128"/>
              </a:rPr>
              <a:t>)</a:t>
            </a:r>
            <a:r>
              <a:rPr lang="ja-JP" altLang="en-US">
                <a:solidFill>
                  <a:srgbClr val="C00000"/>
                </a:solidFill>
                <a:ea typeface="ＭＳ Ｐゴシック" pitchFamily="50" charset="-128"/>
              </a:rPr>
              <a:t>条件</a:t>
            </a:r>
          </a:p>
        </p:txBody>
      </p:sp>
      <p:sp>
        <p:nvSpPr>
          <p:cNvPr id="161" name="AutoShape 62"/>
          <p:cNvSpPr>
            <a:spLocks noChangeArrowheads="1"/>
          </p:cNvSpPr>
          <p:nvPr/>
        </p:nvSpPr>
        <p:spPr bwMode="auto">
          <a:xfrm>
            <a:off x="6496050" y="2506463"/>
            <a:ext cx="2517775" cy="923925"/>
          </a:xfrm>
          <a:prstGeom prst="roundRect">
            <a:avLst>
              <a:gd name="adj" fmla="val 26144"/>
            </a:avLst>
          </a:prstGeom>
          <a:solidFill>
            <a:srgbClr val="FFFF99"/>
          </a:solidFill>
          <a:ln w="19050" algn="ctr">
            <a:solidFill>
              <a:srgbClr val="FF9966"/>
            </a:solidFill>
            <a:round/>
            <a:headEnd/>
            <a:tailEnd/>
          </a:ln>
        </p:spPr>
        <p:txBody>
          <a:bodyPr wrap="none" anchor="ctr"/>
          <a:lstStyle/>
          <a:p>
            <a:pPr algn="ctr">
              <a:spcBef>
                <a:spcPct val="0"/>
              </a:spcBef>
            </a:pPr>
            <a:r>
              <a:rPr lang="ja-JP" altLang="en-US" dirty="0">
                <a:solidFill>
                  <a:srgbClr val="C00000"/>
                </a:solidFill>
                <a:ea typeface="ＭＳ Ｐゴシック" pitchFamily="50" charset="-128"/>
              </a:rPr>
              <a:t>物体が剛体なら</a:t>
            </a:r>
          </a:p>
          <a:p>
            <a:pPr algn="ctr">
              <a:spcBef>
                <a:spcPct val="0"/>
              </a:spcBef>
            </a:pPr>
            <a:r>
              <a:rPr lang="ja-JP" altLang="en-US" dirty="0">
                <a:solidFill>
                  <a:srgbClr val="C00000"/>
                </a:solidFill>
                <a:ea typeface="ＭＳ Ｐゴシック" pitchFamily="50" charset="-128"/>
              </a:rPr>
              <a:t>必要十分条件</a:t>
            </a:r>
          </a:p>
        </p:txBody>
      </p:sp>
      <p:sp>
        <p:nvSpPr>
          <p:cNvPr id="162" name="Rectangle 3"/>
          <p:cNvSpPr>
            <a:spLocks noChangeArrowheads="1"/>
          </p:cNvSpPr>
          <p:nvPr/>
        </p:nvSpPr>
        <p:spPr bwMode="auto">
          <a:xfrm>
            <a:off x="2047875" y="2462013"/>
            <a:ext cx="309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63" name="Rectangle 3"/>
          <p:cNvSpPr>
            <a:spLocks noChangeArrowheads="1"/>
          </p:cNvSpPr>
          <p:nvPr/>
        </p:nvSpPr>
        <p:spPr bwMode="auto">
          <a:xfrm>
            <a:off x="2036763" y="2936675"/>
            <a:ext cx="435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u="sng" dirty="0">
                <a:solidFill>
                  <a:srgbClr val="000000"/>
                </a:solidFill>
                <a:ea typeface="ＭＳ Ｐゴシック" pitchFamily="50" charset="-128"/>
              </a:rPr>
              <a:t>外力によるトルク</a:t>
            </a:r>
            <a:r>
              <a:rPr lang="ja-JP" altLang="en-US" dirty="0">
                <a:solidFill>
                  <a:srgbClr val="000000"/>
                </a:solidFill>
                <a:ea typeface="ＭＳ Ｐゴシック" pitchFamily="50" charset="-128"/>
              </a:rPr>
              <a:t>の総和 </a:t>
            </a:r>
            <a:r>
              <a:rPr lang="en-US" altLang="ja-JP" dirty="0">
                <a:solidFill>
                  <a:srgbClr val="000000"/>
                </a:solidFill>
                <a:ea typeface="ＭＳ Ｐゴシック" pitchFamily="50" charset="-128"/>
              </a:rPr>
              <a:t>= 0</a:t>
            </a:r>
          </a:p>
        </p:txBody>
      </p:sp>
      <p:sp>
        <p:nvSpPr>
          <p:cNvPr id="190" name="正方形/長方形 189"/>
          <p:cNvSpPr>
            <a:spLocks noChangeArrowheads="1"/>
          </p:cNvSpPr>
          <p:nvPr/>
        </p:nvSpPr>
        <p:spPr bwMode="auto">
          <a:xfrm>
            <a:off x="8492860" y="5800620"/>
            <a:ext cx="6511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dirty="0">
                <a:solidFill>
                  <a:srgbClr val="000000"/>
                </a:solidFill>
                <a:latin typeface="Symbol" pitchFamily="18" charset="2"/>
                <a:ea typeface="ＭＳ Ｐゴシック" pitchFamily="50" charset="-128"/>
              </a:rPr>
              <a:t>= </a:t>
            </a:r>
            <a:r>
              <a:rPr lang="en-US" altLang="ja-JP" dirty="0">
                <a:solidFill>
                  <a:srgbClr val="000000"/>
                </a:solidFill>
                <a:ea typeface="ＭＳ Ｐゴシック" pitchFamily="50" charset="-128"/>
              </a:rPr>
              <a:t>0</a:t>
            </a:r>
            <a:endParaRPr lang="ja-JP" altLang="en-US" i="1" dirty="0">
              <a:solidFill>
                <a:srgbClr val="000000"/>
              </a:solidFill>
              <a:ea typeface="ＭＳ Ｐゴシック" pitchFamily="50" charset="-128"/>
            </a:endParaRPr>
          </a:p>
        </p:txBody>
      </p:sp>
      <p:sp>
        <p:nvSpPr>
          <p:cNvPr id="211" name="Rectangle 73"/>
          <p:cNvSpPr>
            <a:spLocks noChangeArrowheads="1"/>
          </p:cNvSpPr>
          <p:nvPr/>
        </p:nvSpPr>
        <p:spPr bwMode="auto">
          <a:xfrm>
            <a:off x="6863787" y="520862"/>
            <a:ext cx="2257063" cy="4398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3" name="Rectangle 73"/>
          <p:cNvSpPr>
            <a:spLocks noChangeArrowheads="1"/>
          </p:cNvSpPr>
          <p:nvPr/>
        </p:nvSpPr>
        <p:spPr bwMode="auto">
          <a:xfrm>
            <a:off x="4965539" y="1898247"/>
            <a:ext cx="4178461" cy="50349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4" name="Rectangle 73"/>
          <p:cNvSpPr>
            <a:spLocks noChangeArrowheads="1"/>
          </p:cNvSpPr>
          <p:nvPr/>
        </p:nvSpPr>
        <p:spPr bwMode="auto">
          <a:xfrm>
            <a:off x="6510271" y="4427290"/>
            <a:ext cx="1249250" cy="5290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5" name="Rectangle 73"/>
          <p:cNvSpPr>
            <a:spLocks noChangeArrowheads="1"/>
          </p:cNvSpPr>
          <p:nvPr/>
        </p:nvSpPr>
        <p:spPr bwMode="auto">
          <a:xfrm>
            <a:off x="7901189" y="4428990"/>
            <a:ext cx="1186473" cy="53383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6" name="Rectangle 73"/>
          <p:cNvSpPr>
            <a:spLocks noChangeArrowheads="1"/>
          </p:cNvSpPr>
          <p:nvPr/>
        </p:nvSpPr>
        <p:spPr bwMode="auto">
          <a:xfrm>
            <a:off x="7018987" y="5813754"/>
            <a:ext cx="2073498" cy="51621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3" name="正方形/長方形 2"/>
          <p:cNvSpPr/>
          <p:nvPr/>
        </p:nvSpPr>
        <p:spPr>
          <a:xfrm>
            <a:off x="3460134" y="3499535"/>
            <a:ext cx="1261884" cy="523220"/>
          </a:xfrm>
          <a:prstGeom prst="rect">
            <a:avLst/>
          </a:prstGeom>
        </p:spPr>
        <p:txBody>
          <a:bodyPr wrap="none">
            <a:spAutoFit/>
          </a:bodyPr>
          <a:lstStyle/>
          <a:p>
            <a:pPr algn="ctr"/>
            <a:r>
              <a:rPr lang="ja-JP" altLang="en-US" dirty="0">
                <a:solidFill>
                  <a:srgbClr val="000000"/>
                </a:solidFill>
                <a:ea typeface="ＭＳ Ｐゴシック" pitchFamily="50" charset="-128"/>
              </a:rPr>
              <a:t>全外力</a:t>
            </a:r>
            <a:endParaRPr lang="ja-JP" altLang="en-US" i="1" dirty="0">
              <a:solidFill>
                <a:srgbClr val="000000"/>
              </a:solidFill>
              <a:ea typeface="ＭＳ Ｐゴシック" pitchFamily="50" charset="-128"/>
            </a:endParaRPr>
          </a:p>
        </p:txBody>
      </p:sp>
      <p:sp>
        <p:nvSpPr>
          <p:cNvPr id="204" name="Rectangle 73"/>
          <p:cNvSpPr>
            <a:spLocks noChangeArrowheads="1"/>
          </p:cNvSpPr>
          <p:nvPr/>
        </p:nvSpPr>
        <p:spPr bwMode="auto">
          <a:xfrm>
            <a:off x="3507128" y="3530279"/>
            <a:ext cx="1174341"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 name="正方形/長方形 3"/>
          <p:cNvSpPr/>
          <p:nvPr/>
        </p:nvSpPr>
        <p:spPr>
          <a:xfrm>
            <a:off x="3165807" y="4434126"/>
            <a:ext cx="1620957" cy="523220"/>
          </a:xfrm>
          <a:prstGeom prst="rect">
            <a:avLst/>
          </a:prstGeom>
        </p:spPr>
        <p:txBody>
          <a:bodyPr wrap="none">
            <a:spAutoFit/>
          </a:bodyPr>
          <a:lstStyle/>
          <a:p>
            <a:pPr algn="ctr"/>
            <a:r>
              <a:rPr lang="ja-JP" altLang="en-US" dirty="0">
                <a:solidFill>
                  <a:srgbClr val="CC00FF"/>
                </a:solidFill>
                <a:ea typeface="ＭＳ Ｐゴシック" pitchFamily="50" charset="-128"/>
              </a:rPr>
              <a:t>力の釣合</a:t>
            </a:r>
            <a:endParaRPr lang="ja-JP" altLang="en-US" i="1" dirty="0">
              <a:solidFill>
                <a:srgbClr val="000000"/>
              </a:solidFill>
              <a:ea typeface="ＭＳ Ｐゴシック" pitchFamily="50" charset="-128"/>
            </a:endParaRPr>
          </a:p>
        </p:txBody>
      </p:sp>
      <p:sp>
        <p:nvSpPr>
          <p:cNvPr id="202" name="Rectangle 73"/>
          <p:cNvSpPr>
            <a:spLocks noChangeArrowheads="1"/>
          </p:cNvSpPr>
          <p:nvPr/>
        </p:nvSpPr>
        <p:spPr bwMode="auto">
          <a:xfrm>
            <a:off x="3217762" y="4467829"/>
            <a:ext cx="1446835" cy="45141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 name="正方形/長方形 4"/>
          <p:cNvSpPr/>
          <p:nvPr/>
        </p:nvSpPr>
        <p:spPr>
          <a:xfrm>
            <a:off x="3194647" y="5830791"/>
            <a:ext cx="2141932" cy="523220"/>
          </a:xfrm>
          <a:prstGeom prst="rect">
            <a:avLst/>
          </a:prstGeom>
        </p:spPr>
        <p:txBody>
          <a:bodyPr wrap="none">
            <a:spAutoFit/>
          </a:bodyPr>
          <a:lstStyle/>
          <a:p>
            <a:pPr algn="ctr"/>
            <a:r>
              <a:rPr lang="ja-JP" altLang="en-US" dirty="0">
                <a:solidFill>
                  <a:srgbClr val="CC00FF"/>
                </a:solidFill>
                <a:ea typeface="ＭＳ Ｐゴシック" pitchFamily="50" charset="-128"/>
              </a:rPr>
              <a:t>トルクの釣合</a:t>
            </a:r>
            <a:endParaRPr lang="ja-JP" altLang="en-US" i="1" dirty="0">
              <a:solidFill>
                <a:srgbClr val="000000"/>
              </a:solidFill>
              <a:ea typeface="ＭＳ Ｐゴシック" pitchFamily="50" charset="-128"/>
            </a:endParaRPr>
          </a:p>
        </p:txBody>
      </p:sp>
      <p:sp>
        <p:nvSpPr>
          <p:cNvPr id="203" name="Rectangle 73"/>
          <p:cNvSpPr>
            <a:spLocks noChangeArrowheads="1"/>
          </p:cNvSpPr>
          <p:nvPr/>
        </p:nvSpPr>
        <p:spPr bwMode="auto">
          <a:xfrm>
            <a:off x="3217762" y="5868366"/>
            <a:ext cx="2013995" cy="46298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217" name="正方形/長方形 216"/>
          <p:cNvSpPr/>
          <p:nvPr/>
        </p:nvSpPr>
        <p:spPr>
          <a:xfrm>
            <a:off x="1670075" y="1739533"/>
            <a:ext cx="941284" cy="461665"/>
          </a:xfrm>
          <a:prstGeom prst="rect">
            <a:avLst/>
          </a:prstGeom>
        </p:spPr>
        <p:txBody>
          <a:bodyPr wrap="none">
            <a:spAutoFit/>
          </a:bodyPr>
          <a:lstStyle/>
          <a:p>
            <a:pPr algn="ctr"/>
            <a:r>
              <a:rPr lang="ja-JP" altLang="en-US" sz="2400" dirty="0">
                <a:solidFill>
                  <a:srgbClr val="00CC99">
                    <a:lumMod val="75000"/>
                  </a:srgbClr>
                </a:solidFill>
                <a:ea typeface="ＭＳ Ｐゴシック" pitchFamily="50" charset="-128"/>
              </a:rPr>
              <a:t>トルク</a:t>
            </a:r>
          </a:p>
        </p:txBody>
      </p:sp>
      <p:sp>
        <p:nvSpPr>
          <p:cNvPr id="218" name="正方形/長方形 217"/>
          <p:cNvSpPr/>
          <p:nvPr/>
        </p:nvSpPr>
        <p:spPr>
          <a:xfrm>
            <a:off x="2685328" y="1832133"/>
            <a:ext cx="1863524" cy="679160"/>
          </a:xfrm>
          <a:prstGeom prst="rect">
            <a:avLst/>
          </a:prstGeom>
        </p:spPr>
        <p:txBody>
          <a:bodyPr wrap="square">
            <a:spAutoFit/>
          </a:bodyPr>
          <a:lstStyle/>
          <a:p>
            <a:pPr>
              <a:lnSpc>
                <a:spcPts val="2000"/>
              </a:lnSpc>
            </a:pPr>
            <a:r>
              <a:rPr lang="ja-JP" altLang="en-US" sz="2400" dirty="0">
                <a:solidFill>
                  <a:srgbClr val="CC00FF"/>
                </a:solidFill>
                <a:ea typeface="ＭＳ Ｐゴシック" pitchFamily="50" charset="-128"/>
              </a:rPr>
              <a:t>内力トルクは</a:t>
            </a:r>
          </a:p>
          <a:p>
            <a:pPr>
              <a:lnSpc>
                <a:spcPts val="2000"/>
              </a:lnSpc>
            </a:pPr>
            <a:r>
              <a:rPr lang="ja-JP" altLang="en-US" sz="2400" dirty="0">
                <a:solidFill>
                  <a:srgbClr val="CC00FF"/>
                </a:solidFill>
                <a:ea typeface="ＭＳ Ｐゴシック" pitchFamily="50" charset="-128"/>
              </a:rPr>
              <a:t>打消しあう</a:t>
            </a:r>
          </a:p>
        </p:txBody>
      </p:sp>
      <p:sp>
        <p:nvSpPr>
          <p:cNvPr id="219" name="Rectangle 73"/>
          <p:cNvSpPr>
            <a:spLocks noChangeArrowheads="1"/>
          </p:cNvSpPr>
          <p:nvPr/>
        </p:nvSpPr>
        <p:spPr bwMode="auto">
          <a:xfrm>
            <a:off x="2650603" y="1770928"/>
            <a:ext cx="1875098" cy="7060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223" name="Rectangle 62"/>
          <p:cNvSpPr>
            <a:spLocks noChangeArrowheads="1"/>
          </p:cNvSpPr>
          <p:nvPr/>
        </p:nvSpPr>
        <p:spPr bwMode="auto">
          <a:xfrm>
            <a:off x="1342240" y="4969993"/>
            <a:ext cx="40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ea typeface="ＭＳ Ｐゴシック" pitchFamily="50" charset="-128"/>
              </a:rPr>
              <a:t>b</a:t>
            </a:r>
          </a:p>
        </p:txBody>
      </p:sp>
      <p:sp>
        <p:nvSpPr>
          <p:cNvPr id="94" name="正方形/長方形 93"/>
          <p:cNvSpPr>
            <a:spLocks noChangeArrowheads="1"/>
          </p:cNvSpPr>
          <p:nvPr/>
        </p:nvSpPr>
        <p:spPr bwMode="auto">
          <a:xfrm>
            <a:off x="7667483" y="5811315"/>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ja-JP" b="1" dirty="0">
                <a:solidFill>
                  <a:srgbClr val="000000"/>
                </a:solidFill>
                <a:latin typeface="Symbol" pitchFamily="18" charset="2"/>
                <a:ea typeface="ＭＳ Ｐゴシック" pitchFamily="50" charset="-128"/>
              </a:rPr>
              <a:t>-</a:t>
            </a:r>
            <a:endParaRPr lang="ja-JP" altLang="en-US" i="1" dirty="0">
              <a:solidFill>
                <a:srgbClr val="000000"/>
              </a:solidFill>
              <a:latin typeface="Symbol" pitchFamily="18" charset="2"/>
              <a:ea typeface="ＭＳ Ｐゴシック" pitchFamily="50" charset="-128"/>
            </a:endParaRPr>
          </a:p>
        </p:txBody>
      </p:sp>
    </p:spTree>
    <p:extLst>
      <p:ext uri="{BB962C8B-B14F-4D97-AF65-F5344CB8AC3E}">
        <p14:creationId xmlns:p14="http://schemas.microsoft.com/office/powerpoint/2010/main" val="25745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274637"/>
            <a:ext cx="4079500" cy="5906707"/>
            <a:chOff x="4507992" y="189630"/>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189630"/>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567364" cy="400110"/>
            </a:xfrm>
            <a:prstGeom prst="rect">
              <a:avLst/>
            </a:prstGeom>
          </p:spPr>
          <p:txBody>
            <a:bodyPr wrap="none">
              <a:spAutoFit/>
            </a:bodyPr>
            <a:lstStyle/>
            <a:p>
              <a:r>
                <a:rPr lang="ja-JP" altLang="en-US" sz="2000" dirty="0"/>
                <a:t>第</a:t>
              </a:r>
              <a:r>
                <a:rPr lang="en-US" altLang="ja-JP" sz="2000" dirty="0"/>
                <a:t>12</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0" y="-2250"/>
            <a:ext cx="6257699"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ja-JP" altLang="en-US" dirty="0">
                <a:solidFill>
                  <a:srgbClr val="000000"/>
                </a:solidFill>
                <a:ea typeface="ＭＳ 明朝" panose="02020609040205080304" pitchFamily="17" charset="-128"/>
                <a:cs typeface="Times New Roman" panose="02020603050405020304" pitchFamily="18" charset="0"/>
              </a:rPr>
              <a:t>　　　　　　</a:t>
            </a:r>
            <a:r>
              <a:rPr lang="en-US" altLang="ja-JP" dirty="0">
                <a:solidFill>
                  <a:srgbClr val="000000"/>
                </a:solidFill>
                <a:ea typeface="ＭＳ 明朝" panose="02020609040205080304" pitchFamily="17" charset="-128"/>
                <a:cs typeface="Times New Roman" panose="02020603050405020304" pitchFamily="18" charset="0"/>
              </a:rPr>
              <a:t>1. </a:t>
            </a:r>
            <a:r>
              <a:rPr lang="ja-JP" altLang="en-US" dirty="0">
                <a:solidFill>
                  <a:srgbClr val="000000"/>
                </a:solidFill>
                <a:ea typeface="ＭＳ 明朝" panose="02020609040205080304" pitchFamily="17" charset="-128"/>
                <a:cs typeface="Times New Roman" panose="02020603050405020304" pitchFamily="18" charset="0"/>
              </a:rPr>
              <a:t>右</a:t>
            </a:r>
            <a:r>
              <a:rPr lang="ja-JP" altLang="ja-JP" dirty="0">
                <a:solidFill>
                  <a:srgbClr val="000000"/>
                </a:solidFill>
                <a:ea typeface="ＭＳ 明朝" panose="02020609040205080304" pitchFamily="17" charset="-128"/>
                <a:cs typeface="Times New Roman" panose="02020603050405020304" pitchFamily="18" charset="0"/>
              </a:rPr>
              <a:t>図のように、</a:t>
            </a:r>
            <a:r>
              <a:rPr lang="ja-JP" altLang="ja-JP" dirty="0">
                <a:solidFill>
                  <a:srgbClr val="000000"/>
                </a:solidFill>
                <a:ea typeface="ＭＳ 明朝" panose="02020609040205080304" pitchFamily="17" charset="-128"/>
              </a:rPr>
              <a:t>下端を壁に蝶番で付けられ、鉛直面内で回転できる、長さ</a:t>
            </a:r>
            <a:r>
              <a:rPr lang="en-US" altLang="ja-JP" i="1" dirty="0">
                <a:solidFill>
                  <a:srgbClr val="000000"/>
                </a:solidFill>
                <a:latin typeface="Bookman Old Style" panose="02050604050505020204" pitchFamily="18" charset="0"/>
                <a:ea typeface="ＭＳ 明朝" panose="02020609040205080304" pitchFamily="17" charset="-128"/>
              </a:rPr>
              <a:t>l</a:t>
            </a:r>
            <a:r>
              <a:rPr lang="en-US" altLang="ja-JP" dirty="0">
                <a:solidFill>
                  <a:srgbClr val="000000"/>
                </a:solidFill>
                <a:latin typeface="Symbol" panose="05050102010706020507" pitchFamily="18" charset="2"/>
                <a:ea typeface="ＭＳ 明朝" panose="02020609040205080304" pitchFamily="17" charset="-128"/>
              </a:rPr>
              <a:t>=10</a:t>
            </a:r>
            <a:r>
              <a:rPr lang="en-US" altLang="ja-JP" dirty="0">
                <a:solidFill>
                  <a:srgbClr val="000000"/>
                </a:solidFill>
                <a:ea typeface="ＭＳ 明朝" panose="02020609040205080304" pitchFamily="17" charset="-128"/>
              </a:rPr>
              <a:t>0cm</a:t>
            </a:r>
            <a:r>
              <a:rPr lang="ja-JP" altLang="en-US" dirty="0">
                <a:solidFill>
                  <a:srgbClr val="000000"/>
                </a:solidFill>
                <a:ea typeface="ＭＳ 明朝" panose="02020609040205080304" pitchFamily="17" charset="-128"/>
              </a:rPr>
              <a:t>、</a:t>
            </a:r>
            <a:r>
              <a:rPr lang="ja-JP" altLang="ja-JP" dirty="0">
                <a:solidFill>
                  <a:srgbClr val="000000"/>
                </a:solidFill>
                <a:ea typeface="ＭＳ 明朝" panose="02020609040205080304" pitchFamily="17" charset="-128"/>
              </a:rPr>
              <a:t>質量</a:t>
            </a:r>
            <a:r>
              <a:rPr lang="en-US" altLang="ja-JP" i="1" dirty="0">
                <a:solidFill>
                  <a:srgbClr val="000000"/>
                </a:solidFill>
                <a:latin typeface="Bookman Old Style" panose="02050604050505020204" pitchFamily="18" charset="0"/>
                <a:ea typeface="ＭＳ 明朝" panose="02020609040205080304" pitchFamily="17" charset="-128"/>
              </a:rPr>
              <a:t>m</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3.0kg</a:t>
            </a:r>
            <a:r>
              <a:rPr lang="ja-JP" altLang="ja-JP" dirty="0">
                <a:solidFill>
                  <a:srgbClr val="000000"/>
                </a:solidFill>
                <a:ea typeface="ＭＳ 明朝" panose="02020609040205080304" pitchFamily="17" charset="-128"/>
              </a:rPr>
              <a:t>の棒が、下端から</a:t>
            </a:r>
            <a:r>
              <a:rPr lang="en-US" altLang="ja-JP" i="1" dirty="0">
                <a:solidFill>
                  <a:srgbClr val="000000"/>
                </a:solidFill>
                <a:latin typeface="Bookman Old Style" panose="02050604050505020204" pitchFamily="18" charset="0"/>
                <a:ea typeface="ＭＳ 明朝" panose="02020609040205080304" pitchFamily="17" charset="-128"/>
              </a:rPr>
              <a:t>a</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60cm</a:t>
            </a:r>
            <a:r>
              <a:rPr lang="ja-JP" altLang="ja-JP" dirty="0">
                <a:solidFill>
                  <a:srgbClr val="000000"/>
                </a:solidFill>
                <a:ea typeface="ＭＳ 明朝" panose="02020609040205080304" pitchFamily="17" charset="-128"/>
              </a:rPr>
              <a:t>の点に付けた紐で壁と結ばれている。壁と棒なす角を</a:t>
            </a:r>
            <a:r>
              <a:rPr lang="en-US" altLang="ja-JP" i="1" dirty="0">
                <a:solidFill>
                  <a:srgbClr val="000000"/>
                </a:solidFill>
                <a:latin typeface="Symbol" panose="05050102010706020507" pitchFamily="18" charset="2"/>
                <a:ea typeface="ＭＳ 明朝" panose="02020609040205080304" pitchFamily="17" charset="-128"/>
              </a:rPr>
              <a:t>q</a:t>
            </a:r>
            <a:r>
              <a:rPr lang="ja-JP" altLang="ja-JP" dirty="0">
                <a:solidFill>
                  <a:srgbClr val="000000"/>
                </a:solidFill>
                <a:ea typeface="ＭＳ 明朝" panose="02020609040205080304" pitchFamily="17" charset="-128"/>
              </a:rPr>
              <a:t>とすると</a:t>
            </a:r>
            <a:r>
              <a:rPr lang="en-US" altLang="ja-JP" dirty="0" err="1">
                <a:solidFill>
                  <a:srgbClr val="000000"/>
                </a:solidFill>
                <a:ea typeface="ＭＳ 明朝" panose="02020609040205080304" pitchFamily="17" charset="-128"/>
              </a:rPr>
              <a:t>cos</a:t>
            </a:r>
            <a:r>
              <a:rPr lang="en-US" altLang="ja-JP" i="1" dirty="0" err="1">
                <a:solidFill>
                  <a:srgbClr val="000000"/>
                </a:solidFill>
                <a:latin typeface="Symbol" panose="05050102010706020507" pitchFamily="18" charset="2"/>
                <a:ea typeface="ＭＳ 明朝" panose="02020609040205080304" pitchFamily="17" charset="-128"/>
              </a:rPr>
              <a:t>q</a:t>
            </a:r>
            <a:r>
              <a:rPr lang="en-US" altLang="ja-JP"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0.60</a:t>
            </a:r>
            <a:r>
              <a:rPr lang="ja-JP" altLang="ja-JP" dirty="0">
                <a:solidFill>
                  <a:srgbClr val="000000"/>
                </a:solidFill>
                <a:ea typeface="ＭＳ 明朝" panose="02020609040205080304" pitchFamily="17" charset="-128"/>
              </a:rPr>
              <a:t>、</a:t>
            </a:r>
            <a:r>
              <a:rPr lang="en-US" altLang="ja-JP" dirty="0" err="1">
                <a:solidFill>
                  <a:srgbClr val="000000"/>
                </a:solidFill>
                <a:ea typeface="ＭＳ 明朝" panose="02020609040205080304" pitchFamily="17" charset="-128"/>
              </a:rPr>
              <a:t>sin</a:t>
            </a:r>
            <a:r>
              <a:rPr lang="en-US" altLang="ja-JP" i="1" dirty="0" err="1">
                <a:solidFill>
                  <a:srgbClr val="000000"/>
                </a:solidFill>
                <a:latin typeface="Symbol" panose="05050102010706020507" pitchFamily="18" charset="2"/>
                <a:ea typeface="ＭＳ 明朝" panose="02020609040205080304" pitchFamily="17" charset="-128"/>
              </a:rPr>
              <a:t>q</a:t>
            </a:r>
            <a:r>
              <a:rPr lang="en-US" altLang="ja-JP" i="1"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0.80</a:t>
            </a:r>
            <a:r>
              <a:rPr lang="ja-JP" altLang="ja-JP" dirty="0">
                <a:solidFill>
                  <a:srgbClr val="000000"/>
                </a:solidFill>
                <a:ea typeface="ＭＳ 明朝" panose="02020609040205080304" pitchFamily="17" charset="-128"/>
              </a:rPr>
              <a:t>、棒と紐のなす角は</a:t>
            </a:r>
            <a:r>
              <a:rPr lang="en-US" altLang="ja-JP" i="1" dirty="0">
                <a:solidFill>
                  <a:srgbClr val="000000"/>
                </a:solidFill>
                <a:latin typeface="Symbol" panose="05050102010706020507" pitchFamily="18" charset="2"/>
                <a:ea typeface="ＭＳ 明朝" panose="02020609040205080304" pitchFamily="17" charset="-128"/>
              </a:rPr>
              <a:t>f </a:t>
            </a:r>
            <a:r>
              <a:rPr lang="en-US" altLang="ja-JP" dirty="0">
                <a:solidFill>
                  <a:srgbClr val="000000"/>
                </a:solidFill>
                <a:latin typeface="Symbol" panose="05050102010706020507" pitchFamily="18" charset="2"/>
                <a:ea typeface="ＭＳ 明朝" panose="02020609040205080304" pitchFamily="17" charset="-128"/>
              </a:rPr>
              <a:t>= </a:t>
            </a:r>
            <a:r>
              <a:rPr lang="en-US" altLang="ja-JP" dirty="0">
                <a:solidFill>
                  <a:srgbClr val="000000"/>
                </a:solidFill>
                <a:ea typeface="ＭＳ 明朝" panose="02020609040205080304" pitchFamily="17" charset="-128"/>
              </a:rPr>
              <a:t>90°</a:t>
            </a:r>
            <a:r>
              <a:rPr lang="ja-JP" altLang="ja-JP" dirty="0">
                <a:solidFill>
                  <a:srgbClr val="000000"/>
                </a:solidFill>
                <a:ea typeface="ＭＳ 明朝" panose="02020609040205080304" pitchFamily="17" charset="-128"/>
              </a:rPr>
              <a:t>であった。</a:t>
            </a:r>
            <a:endParaRPr lang="en-US" altLang="ja-JP" dirty="0">
              <a:solidFill>
                <a:srgbClr val="000000"/>
              </a:solidFill>
            </a:endParaRPr>
          </a:p>
        </p:txBody>
      </p:sp>
      <p:grpSp>
        <p:nvGrpSpPr>
          <p:cNvPr id="66" name="グループ化 65">
            <a:extLst>
              <a:ext uri="{FF2B5EF4-FFF2-40B4-BE49-F238E27FC236}">
                <a16:creationId xmlns:a16="http://schemas.microsoft.com/office/drawing/2014/main" id="{B40FD3DA-BE4C-417E-9F52-C6ED8436A002}"/>
              </a:ext>
            </a:extLst>
          </p:cNvPr>
          <p:cNvGrpSpPr/>
          <p:nvPr/>
        </p:nvGrpSpPr>
        <p:grpSpPr>
          <a:xfrm>
            <a:off x="6506837" y="234881"/>
            <a:ext cx="2132111" cy="2659394"/>
            <a:chOff x="0" y="227212"/>
            <a:chExt cx="1190176" cy="1474279"/>
          </a:xfrm>
        </p:grpSpPr>
        <p:sp>
          <p:nvSpPr>
            <p:cNvPr id="67" name="正方形/長方形 66">
              <a:extLst>
                <a:ext uri="{FF2B5EF4-FFF2-40B4-BE49-F238E27FC236}">
                  <a16:creationId xmlns:a16="http://schemas.microsoft.com/office/drawing/2014/main" id="{F2E9280F-C53A-4811-9772-8A72B4713816}"/>
                </a:ext>
              </a:extLst>
            </p:cNvPr>
            <p:cNvSpPr/>
            <p:nvPr/>
          </p:nvSpPr>
          <p:spPr>
            <a:xfrm>
              <a:off x="0" y="227212"/>
              <a:ext cx="122349" cy="1474279"/>
            </a:xfrm>
            <a:prstGeom prst="rect">
              <a:avLst/>
            </a:prstGeom>
            <a:solidFill>
              <a:schemeClr val="bg1">
                <a:lumMod val="75000"/>
              </a:schemeClr>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cxnSp>
          <p:nvCxnSpPr>
            <p:cNvPr id="68" name="直線コネクタ 67">
              <a:extLst>
                <a:ext uri="{FF2B5EF4-FFF2-40B4-BE49-F238E27FC236}">
                  <a16:creationId xmlns:a16="http://schemas.microsoft.com/office/drawing/2014/main" id="{64AFDA2F-99F4-46D8-9E30-5C543ABD0377}"/>
                </a:ext>
              </a:extLst>
            </p:cNvPr>
            <p:cNvCxnSpPr/>
            <p:nvPr/>
          </p:nvCxnSpPr>
          <p:spPr>
            <a:xfrm flipV="1">
              <a:off x="116205" y="814599"/>
              <a:ext cx="1073971" cy="784859"/>
            </a:xfrm>
            <a:prstGeom prst="line">
              <a:avLst/>
            </a:prstGeom>
            <a:noFill/>
            <a:ln w="57150" cap="flat" cmpd="sng" algn="ctr">
              <a:solidFill>
                <a:srgbClr val="C00000"/>
              </a:solidFill>
              <a:prstDash val="solid"/>
            </a:ln>
            <a:effectLst/>
          </p:spPr>
        </p:cxnSp>
        <p:sp>
          <p:nvSpPr>
            <p:cNvPr id="69" name="左大かっこ 68">
              <a:extLst>
                <a:ext uri="{FF2B5EF4-FFF2-40B4-BE49-F238E27FC236}">
                  <a16:creationId xmlns:a16="http://schemas.microsoft.com/office/drawing/2014/main" id="{8237CF7D-5A75-4C07-8918-442047669B69}"/>
                </a:ext>
              </a:extLst>
            </p:cNvPr>
            <p:cNvSpPr/>
            <p:nvPr/>
          </p:nvSpPr>
          <p:spPr>
            <a:xfrm rot="3149093">
              <a:off x="333655" y="940660"/>
              <a:ext cx="136547" cy="757638"/>
            </a:xfrm>
            <a:prstGeom prst="leftBracket">
              <a:avLst>
                <a:gd name="adj" fmla="val 145243"/>
              </a:avLst>
            </a:prstGeom>
            <a:noFill/>
            <a:ln w="9525" cap="flat" cmpd="sng" algn="ctr">
              <a:solidFill>
                <a:sysClr val="windowText" lastClr="000000"/>
              </a:solidFill>
              <a:prstDash val="dash"/>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Century"/>
                <a:ea typeface="ＭＳ 明朝" panose="02020609040205080304" pitchFamily="17" charset="-128"/>
                <a:cs typeface="+mn-cs"/>
              </a:endParaRPr>
            </a:p>
          </p:txBody>
        </p:sp>
        <p:sp>
          <p:nvSpPr>
            <p:cNvPr id="70" name="テキスト ボックス 2">
              <a:extLst>
                <a:ext uri="{FF2B5EF4-FFF2-40B4-BE49-F238E27FC236}">
                  <a16:creationId xmlns:a16="http://schemas.microsoft.com/office/drawing/2014/main" id="{5AA2EEFD-4236-4EAB-BE01-1C05DD0417F4}"/>
                </a:ext>
              </a:extLst>
            </p:cNvPr>
            <p:cNvSpPr txBox="1">
              <a:spLocks noChangeArrowheads="1"/>
            </p:cNvSpPr>
            <p:nvPr/>
          </p:nvSpPr>
          <p:spPr bwMode="auto">
            <a:xfrm>
              <a:off x="166302" y="996284"/>
              <a:ext cx="347730" cy="328411"/>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b="0" i="1" u="none" strike="noStrike" kern="100" cap="none" spc="0" normalizeH="0" baseline="0" noProof="0" dirty="0">
                  <a:ln>
                    <a:noFill/>
                  </a:ln>
                  <a:solidFill>
                    <a:sysClr val="windowText" lastClr="000000"/>
                  </a:solidFill>
                  <a:effectLst/>
                  <a:uLnTx/>
                  <a:uFillTx/>
                  <a:latin typeface="Bookman Old Style" panose="02050604050505020204" pitchFamily="18" charset="0"/>
                  <a:ea typeface="ＭＳ 明朝" panose="02020609040205080304" pitchFamily="17" charset="-128"/>
                  <a:cs typeface="Times New Roman" panose="02020603050405020304" pitchFamily="18" charset="0"/>
                </a:rPr>
                <a:t>a</a:t>
              </a:r>
              <a:endParaRPr kumimoji="0" lang="ja-JP" altLang="en-US" b="0" i="0" u="none" strike="noStrike" kern="100" cap="none" spc="0" normalizeH="0" baseline="0" noProof="0" dirty="0">
                <a:ln>
                  <a:noFill/>
                </a:ln>
                <a:solidFill>
                  <a:sysClr val="windowText" lastClr="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71" name="直線コネクタ 70">
              <a:extLst>
                <a:ext uri="{FF2B5EF4-FFF2-40B4-BE49-F238E27FC236}">
                  <a16:creationId xmlns:a16="http://schemas.microsoft.com/office/drawing/2014/main" id="{A14C3947-D079-4219-BB8D-5E79129A9033}"/>
                </a:ext>
              </a:extLst>
            </p:cNvPr>
            <p:cNvCxnSpPr/>
            <p:nvPr/>
          </p:nvCxnSpPr>
          <p:spPr>
            <a:xfrm flipH="1" flipV="1">
              <a:off x="121855" y="306737"/>
              <a:ext cx="647455" cy="829327"/>
            </a:xfrm>
            <a:prstGeom prst="line">
              <a:avLst/>
            </a:prstGeom>
            <a:noFill/>
            <a:ln w="9525" cap="flat" cmpd="sng" algn="ctr">
              <a:solidFill>
                <a:sysClr val="windowText" lastClr="000000"/>
              </a:solidFill>
              <a:prstDash val="solid"/>
            </a:ln>
            <a:effectLst/>
          </p:spPr>
        </p:cxnSp>
      </p:grpSp>
      <p:sp>
        <p:nvSpPr>
          <p:cNvPr id="28" name="Rectangle 4">
            <a:extLst>
              <a:ext uri="{FF2B5EF4-FFF2-40B4-BE49-F238E27FC236}">
                <a16:creationId xmlns:a16="http://schemas.microsoft.com/office/drawing/2014/main" id="{CD1F9E58-B1E7-47C0-A61C-4F4CDAE13934}"/>
              </a:ext>
            </a:extLst>
          </p:cNvPr>
          <p:cNvSpPr>
            <a:spLocks noChangeArrowheads="1"/>
          </p:cNvSpPr>
          <p:nvPr/>
        </p:nvSpPr>
        <p:spPr bwMode="auto">
          <a:xfrm>
            <a:off x="0" y="4022405"/>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rPr>
              <a:t>(1) </a:t>
            </a:r>
            <a:r>
              <a:rPr lang="ja-JP" altLang="ja-JP" dirty="0">
                <a:solidFill>
                  <a:srgbClr val="000000"/>
                </a:solidFill>
                <a:ea typeface="ＭＳ 明朝" panose="02020609040205080304" pitchFamily="17" charset="-128"/>
              </a:rPr>
              <a:t>棒</a:t>
            </a:r>
            <a:r>
              <a:rPr lang="ja-JP" altLang="ja-JP" dirty="0">
                <a:solidFill>
                  <a:srgbClr val="000000"/>
                </a:solidFill>
                <a:ea typeface="ＭＳ 明朝" panose="02020609040205080304" pitchFamily="17" charset="-128"/>
                <a:cs typeface="Times New Roman" panose="02020603050405020304" pitchFamily="18" charset="0"/>
              </a:rPr>
              <a:t>に働くすべての力を図中に図示せよ。他のものは記入しないこと。</a:t>
            </a:r>
            <a:r>
              <a:rPr lang="en-US" altLang="ja-JP" b="1"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cs typeface="Times New Roman" panose="02020603050405020304" pitchFamily="18" charset="0"/>
              </a:rPr>
              <a:t>の方向は</a:t>
            </a:r>
            <a:r>
              <a:rPr lang="en-US" altLang="ja-JP" dirty="0">
                <a:solidFill>
                  <a:srgbClr val="000000"/>
                </a:solidFill>
                <a:ea typeface="ＭＳ 明朝" panose="02020609040205080304" pitchFamily="17" charset="-128"/>
              </a:rPr>
              <a:t>(3)</a:t>
            </a:r>
            <a:r>
              <a:rPr lang="ja-JP" altLang="ja-JP" dirty="0">
                <a:solidFill>
                  <a:srgbClr val="000000"/>
                </a:solidFill>
                <a:ea typeface="ＭＳ 明朝" panose="02020609040205080304" pitchFamily="17" charset="-128"/>
                <a:cs typeface="Times New Roman" panose="02020603050405020304" pitchFamily="18" charset="0"/>
              </a:rPr>
              <a:t>の結果を見て正しく記入すること。</a:t>
            </a:r>
            <a:endParaRPr lang="en-US" altLang="ja-JP" dirty="0">
              <a:solidFill>
                <a:srgbClr val="000000"/>
              </a:solidFill>
            </a:endParaRPr>
          </a:p>
        </p:txBody>
      </p:sp>
      <p:sp>
        <p:nvSpPr>
          <p:cNvPr id="32" name="テキスト ボックス 31">
            <a:extLst>
              <a:ext uri="{FF2B5EF4-FFF2-40B4-BE49-F238E27FC236}">
                <a16:creationId xmlns:a16="http://schemas.microsoft.com/office/drawing/2014/main" id="{0D611903-C083-4A67-A632-3BE88C3E9F8B}"/>
              </a:ext>
            </a:extLst>
          </p:cNvPr>
          <p:cNvSpPr txBox="1"/>
          <p:nvPr/>
        </p:nvSpPr>
        <p:spPr>
          <a:xfrm>
            <a:off x="1" y="3068298"/>
            <a:ext cx="9143999" cy="954107"/>
          </a:xfrm>
          <a:prstGeom prst="rect">
            <a:avLst/>
          </a:prstGeom>
          <a:noFill/>
        </p:spPr>
        <p:txBody>
          <a:bodyPr wrap="square">
            <a:spAutoFit/>
          </a:bodyPr>
          <a:lstStyle/>
          <a:p>
            <a:r>
              <a:rPr lang="ja-JP" altLang="ja-JP" dirty="0">
                <a:solidFill>
                  <a:srgbClr val="000000"/>
                </a:solidFill>
                <a:ea typeface="ＭＳ 明朝" panose="02020609040205080304" pitchFamily="17" charset="-128"/>
              </a:rPr>
              <a:t>壁と棒の間の</a:t>
            </a:r>
            <a:r>
              <a:rPr lang="ja-JP" altLang="ja-JP" dirty="0">
                <a:solidFill>
                  <a:srgbClr val="000000"/>
                </a:solidFill>
                <a:ea typeface="ＭＳ 明朝" panose="02020609040205080304" pitchFamily="17" charset="-128"/>
                <a:cs typeface="Times New Roman" panose="02020603050405020304" pitchFamily="18" charset="0"/>
              </a:rPr>
              <a:t>紐の張</a:t>
            </a:r>
            <a:r>
              <a:rPr lang="ja-JP" altLang="ja-JP" dirty="0">
                <a:solidFill>
                  <a:srgbClr val="000000"/>
                </a:solidFill>
                <a:ea typeface="ＭＳ 明朝" panose="02020609040205080304" pitchFamily="17" charset="-128"/>
              </a:rPr>
              <a:t>力を</a:t>
            </a:r>
            <a:r>
              <a:rPr lang="en-US" altLang="ja-JP" b="1" i="1" dirty="0">
                <a:solidFill>
                  <a:srgbClr val="000000"/>
                </a:solidFill>
                <a:latin typeface="Bookman Old Style" panose="02050604050505020204" pitchFamily="18" charset="0"/>
                <a:ea typeface="ＭＳ 明朝" panose="02020609040205080304" pitchFamily="17" charset="-128"/>
              </a:rPr>
              <a:t>T</a:t>
            </a:r>
            <a:r>
              <a:rPr lang="ja-JP" altLang="ja-JP" dirty="0">
                <a:solidFill>
                  <a:srgbClr val="000000"/>
                </a:solidFill>
                <a:ea typeface="ＭＳ 明朝" panose="02020609040205080304" pitchFamily="17" charset="-128"/>
              </a:rPr>
              <a:t>、棒の下端で棒が壁から受ける力を</a:t>
            </a:r>
            <a:r>
              <a:rPr lang="en-US" altLang="ja-JP" b="1"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rPr>
              <a:t>、棒</a:t>
            </a:r>
            <a:r>
              <a:rPr lang="ja-JP" altLang="en-US" dirty="0">
                <a:solidFill>
                  <a:srgbClr val="000000"/>
                </a:solidFill>
                <a:ea typeface="ＭＳ 明朝" panose="02020609040205080304" pitchFamily="17" charset="-128"/>
              </a:rPr>
              <a:t>に働く重力を</a:t>
            </a:r>
            <a:r>
              <a:rPr lang="en-US" altLang="ja-JP" b="1" i="1" dirty="0">
                <a:solidFill>
                  <a:srgbClr val="000000"/>
                </a:solidFill>
                <a:latin typeface="Bookman Old Style" panose="02050604050505020204" pitchFamily="18" charset="0"/>
                <a:ea typeface="ＭＳ 明朝" panose="02020609040205080304" pitchFamily="17" charset="-128"/>
              </a:rPr>
              <a:t>W</a:t>
            </a:r>
            <a:r>
              <a:rPr lang="ja-JP" altLang="ja-JP" dirty="0">
                <a:solidFill>
                  <a:srgbClr val="000000"/>
                </a:solidFill>
                <a:ea typeface="ＭＳ 明朝" panose="02020609040205080304" pitchFamily="17" charset="-128"/>
              </a:rPr>
              <a:t>とする。</a:t>
            </a:r>
            <a:endParaRPr lang="ja-JP" altLang="en-US" dirty="0"/>
          </a:p>
        </p:txBody>
      </p:sp>
      <p:sp>
        <p:nvSpPr>
          <p:cNvPr id="41" name="Rectangle 4">
            <a:extLst>
              <a:ext uri="{FF2B5EF4-FFF2-40B4-BE49-F238E27FC236}">
                <a16:creationId xmlns:a16="http://schemas.microsoft.com/office/drawing/2014/main" id="{EA2EA7E1-D368-41ED-903A-3745BE8EDA7B}"/>
              </a:ext>
            </a:extLst>
          </p:cNvPr>
          <p:cNvSpPr>
            <a:spLocks noChangeArrowheads="1"/>
          </p:cNvSpPr>
          <p:nvPr/>
        </p:nvSpPr>
        <p:spPr bwMode="auto">
          <a:xfrm>
            <a:off x="-1" y="5363706"/>
            <a:ext cx="52647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rPr>
              <a:t>(2) </a:t>
            </a:r>
            <a:r>
              <a:rPr lang="ja-JP" altLang="ja-JP" dirty="0">
                <a:solidFill>
                  <a:srgbClr val="000000"/>
                </a:solidFill>
                <a:ea typeface="ＭＳ 明朝" panose="02020609040205080304" pitchFamily="17" charset="-128"/>
                <a:cs typeface="Times New Roman" panose="02020603050405020304" pitchFamily="18" charset="0"/>
              </a:rPr>
              <a:t>張</a:t>
            </a:r>
            <a:r>
              <a:rPr lang="ja-JP" altLang="ja-JP" dirty="0">
                <a:solidFill>
                  <a:srgbClr val="000000"/>
                </a:solidFill>
                <a:ea typeface="ＭＳ 明朝" panose="02020609040205080304" pitchFamily="17" charset="-128"/>
              </a:rPr>
              <a:t>力</a:t>
            </a:r>
            <a:r>
              <a:rPr lang="en-US" altLang="ja-JP" b="1" i="1" dirty="0">
                <a:solidFill>
                  <a:srgbClr val="000000"/>
                </a:solidFill>
                <a:latin typeface="Bookman Old Style" panose="02050604050505020204" pitchFamily="18" charset="0"/>
                <a:ea typeface="ＭＳ 明朝" panose="02020609040205080304" pitchFamily="17" charset="-128"/>
              </a:rPr>
              <a:t>T</a:t>
            </a:r>
            <a:r>
              <a:rPr lang="ja-JP" altLang="ja-JP" dirty="0">
                <a:solidFill>
                  <a:srgbClr val="000000"/>
                </a:solidFill>
                <a:ea typeface="ＭＳ 明朝" panose="02020609040205080304" pitchFamily="17" charset="-128"/>
              </a:rPr>
              <a:t>の大きさ</a:t>
            </a:r>
            <a:r>
              <a:rPr lang="en-US" altLang="ja-JP" i="1" dirty="0">
                <a:solidFill>
                  <a:srgbClr val="000000"/>
                </a:solidFill>
                <a:latin typeface="Bookman Old Style" panose="02050604050505020204" pitchFamily="18" charset="0"/>
                <a:ea typeface="ＭＳ 明朝" panose="02020609040205080304" pitchFamily="17" charset="-128"/>
              </a:rPr>
              <a:t>T</a:t>
            </a:r>
            <a:r>
              <a:rPr lang="ja-JP" altLang="ja-JP" dirty="0">
                <a:solidFill>
                  <a:srgbClr val="000000"/>
                </a:solidFill>
                <a:ea typeface="ＭＳ 明朝" panose="02020609040205080304" pitchFamily="17" charset="-128"/>
              </a:rPr>
              <a:t>を求めよ。</a:t>
            </a:r>
            <a:endParaRPr lang="en-US" altLang="ja-JP" dirty="0">
              <a:solidFill>
                <a:srgbClr val="000000"/>
              </a:solidFill>
            </a:endParaRPr>
          </a:p>
        </p:txBody>
      </p:sp>
      <p:sp>
        <p:nvSpPr>
          <p:cNvPr id="42" name="Rectangle 4">
            <a:extLst>
              <a:ext uri="{FF2B5EF4-FFF2-40B4-BE49-F238E27FC236}">
                <a16:creationId xmlns:a16="http://schemas.microsoft.com/office/drawing/2014/main" id="{F668440B-F657-4C63-A4D3-B55404331CAE}"/>
              </a:ext>
            </a:extLst>
          </p:cNvPr>
          <p:cNvSpPr>
            <a:spLocks noChangeArrowheads="1"/>
          </p:cNvSpPr>
          <p:nvPr/>
        </p:nvSpPr>
        <p:spPr bwMode="auto">
          <a:xfrm>
            <a:off x="0" y="5915231"/>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rPr>
              <a:t>(3) </a:t>
            </a:r>
            <a:r>
              <a:rPr lang="ja-JP" altLang="ja-JP" dirty="0">
                <a:solidFill>
                  <a:srgbClr val="000000"/>
                </a:solidFill>
                <a:ea typeface="ＭＳ 明朝" panose="02020609040205080304" pitchFamily="17" charset="-128"/>
              </a:rPr>
              <a:t>力</a:t>
            </a:r>
            <a:r>
              <a:rPr lang="en-US" altLang="ja-JP" b="1"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rPr>
              <a:t>の水平成分</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x</a:t>
            </a:r>
            <a:r>
              <a:rPr lang="en-US" altLang="ja-JP" dirty="0">
                <a:solidFill>
                  <a:srgbClr val="000000"/>
                </a:solidFill>
                <a:latin typeface="ＭＳ 明朝" panose="02020609040205080304" pitchFamily="17" charset="-128"/>
              </a:rPr>
              <a:t> (</a:t>
            </a:r>
            <a:r>
              <a:rPr lang="ja-JP" altLang="ja-JP" dirty="0">
                <a:solidFill>
                  <a:srgbClr val="000000"/>
                </a:solidFill>
                <a:ea typeface="ＭＳ 明朝" panose="02020609040205080304" pitchFamily="17" charset="-128"/>
              </a:rPr>
              <a:t>右を正とする</a:t>
            </a:r>
            <a:r>
              <a:rPr lang="en-US" altLang="ja-JP" dirty="0">
                <a:solidFill>
                  <a:srgbClr val="000000"/>
                </a:solidFill>
                <a:ea typeface="ＭＳ 明朝" panose="02020609040205080304" pitchFamily="17" charset="-128"/>
              </a:rPr>
              <a:t>)</a:t>
            </a:r>
            <a:r>
              <a:rPr lang="ja-JP" altLang="ja-JP" dirty="0">
                <a:solidFill>
                  <a:srgbClr val="000000"/>
                </a:solidFill>
                <a:ea typeface="ＭＳ 明朝" panose="02020609040205080304" pitchFamily="17" charset="-128"/>
              </a:rPr>
              <a:t>、鉛直成分</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y</a:t>
            </a:r>
            <a:r>
              <a:rPr lang="en-US" altLang="ja-JP" dirty="0">
                <a:solidFill>
                  <a:srgbClr val="000000"/>
                </a:solidFill>
                <a:latin typeface="ＭＳ 明朝" panose="02020609040205080304" pitchFamily="17" charset="-128"/>
              </a:rPr>
              <a:t> </a:t>
            </a:r>
          </a:p>
          <a:p>
            <a:pPr eaLnBrk="1" hangingPunct="1">
              <a:spcBef>
                <a:spcPct val="0"/>
              </a:spcBef>
            </a:pPr>
            <a:r>
              <a:rPr lang="en-US" altLang="ja-JP" dirty="0">
                <a:solidFill>
                  <a:srgbClr val="000000"/>
                </a:solidFill>
                <a:latin typeface="ＭＳ 明朝" panose="02020609040205080304" pitchFamily="17" charset="-128"/>
              </a:rPr>
              <a:t>(</a:t>
            </a:r>
            <a:r>
              <a:rPr lang="ja-JP" altLang="ja-JP" dirty="0">
                <a:solidFill>
                  <a:srgbClr val="000000"/>
                </a:solidFill>
                <a:ea typeface="ＭＳ 明朝" panose="02020609040205080304" pitchFamily="17" charset="-128"/>
              </a:rPr>
              <a:t>上を正とする</a:t>
            </a:r>
            <a:r>
              <a:rPr lang="en-US" altLang="ja-JP" dirty="0">
                <a:solidFill>
                  <a:srgbClr val="000000"/>
                </a:solidFill>
                <a:ea typeface="ＭＳ 明朝" panose="02020609040205080304" pitchFamily="17" charset="-128"/>
              </a:rPr>
              <a:t>)</a:t>
            </a:r>
            <a:r>
              <a:rPr lang="ja-JP" altLang="ja-JP" dirty="0">
                <a:solidFill>
                  <a:srgbClr val="000000"/>
                </a:solidFill>
                <a:ea typeface="ＭＳ 明朝" panose="02020609040205080304" pitchFamily="17" charset="-128"/>
              </a:rPr>
              <a:t> を求めよ。</a:t>
            </a:r>
            <a:endParaRPr lang="en-US" altLang="ja-JP" dirty="0">
              <a:solidFill>
                <a:srgbClr val="000000"/>
              </a:solidFill>
            </a:endParaRPr>
          </a:p>
        </p:txBody>
      </p:sp>
      <p:sp>
        <p:nvSpPr>
          <p:cNvPr id="6147" name="Rectangle 3"/>
          <p:cNvSpPr>
            <a:spLocks noGrp="1" noChangeArrowheads="1"/>
          </p:cNvSpPr>
          <p:nvPr>
            <p:ph type="title"/>
          </p:nvPr>
        </p:nvSpPr>
        <p:spPr>
          <a:xfrm>
            <a:off x="0" y="0"/>
            <a:ext cx="2205317" cy="549275"/>
          </a:xfrm>
        </p:spPr>
        <p:txBody>
          <a:bodyPr/>
          <a:lstStyle/>
          <a:p>
            <a:pPr lvl="0" algn="l" eaLnBrk="1" hangingPunct="1">
              <a:spcBef>
                <a:spcPts val="0"/>
              </a:spcBef>
            </a:pPr>
            <a:r>
              <a:rPr lang="ja-JP" altLang="en-US" sz="2800" kern="100" dirty="0">
                <a:solidFill>
                  <a:srgbClr val="0000FF"/>
                </a:solidFill>
                <a:latin typeface="ＭＳ Ｐゴシック"/>
                <a:cs typeface="Times New Roman" panose="02020603050405020304" pitchFamily="18" charset="0"/>
              </a:rPr>
              <a:t>第</a:t>
            </a:r>
            <a:r>
              <a:rPr lang="en-US" altLang="ja-JP" sz="2800" kern="100" dirty="0">
                <a:solidFill>
                  <a:srgbClr val="0000FF"/>
                </a:solidFill>
                <a:cs typeface="Times New Roman" panose="02020603050405020304" pitchFamily="18" charset="0"/>
              </a:rPr>
              <a:t>12</a:t>
            </a:r>
            <a:r>
              <a:rPr lang="ja-JP" altLang="en-US" sz="2800" kern="100" dirty="0">
                <a:solidFill>
                  <a:srgbClr val="0000FF"/>
                </a:solidFill>
                <a:latin typeface="ＭＳ Ｐゴシック"/>
                <a:cs typeface="Times New Roman" panose="02020603050405020304" pitchFamily="18" charset="0"/>
              </a:rPr>
              <a:t>回課題</a:t>
            </a:r>
            <a:endParaRPr lang="en-US" altLang="ja-JP" sz="2800" kern="1200" dirty="0">
              <a:solidFill>
                <a:srgbClr val="000000"/>
              </a:solidFill>
              <a:latin typeface="Times New Roman" pitchFamily="18" charset="0"/>
              <a:ea typeface="ＭＳ Ｐゴシック" charset="-128"/>
              <a:cs typeface="+mn-cs"/>
            </a:endParaRPr>
          </a:p>
        </p:txBody>
      </p:sp>
    </p:spTree>
    <p:extLst>
      <p:ext uri="{BB962C8B-B14F-4D97-AF65-F5344CB8AC3E}">
        <p14:creationId xmlns:p14="http://schemas.microsoft.com/office/powerpoint/2010/main" val="417749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28" grpId="0"/>
      <p:bldP spid="32" grpId="0"/>
      <p:bldP spid="41" grpId="0"/>
      <p:bldP spid="4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20291" y="-26356"/>
            <a:ext cx="6282264"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(4) </a:t>
            </a:r>
            <a:r>
              <a:rPr lang="ja-JP" altLang="en-US" dirty="0">
                <a:solidFill>
                  <a:srgbClr val="000000"/>
                </a:solidFill>
                <a:ea typeface="ＭＳ 明朝" panose="02020609040205080304" pitchFamily="17" charset="-128"/>
                <a:cs typeface="Times New Roman" panose="02020603050405020304" pitchFamily="18" charset="0"/>
              </a:rPr>
              <a:t>右</a:t>
            </a:r>
            <a:r>
              <a:rPr lang="ja-JP" altLang="ja-JP" dirty="0">
                <a:solidFill>
                  <a:srgbClr val="000000"/>
                </a:solidFill>
                <a:ea typeface="ＭＳ 明朝" panose="02020609040205080304" pitchFamily="17" charset="-128"/>
                <a:cs typeface="Times New Roman" panose="02020603050405020304" pitchFamily="18" charset="0"/>
              </a:rPr>
              <a:t>図のように、</a:t>
            </a:r>
            <a:r>
              <a:rPr lang="ja-JP" altLang="ja-JP" dirty="0">
                <a:solidFill>
                  <a:srgbClr val="000000"/>
                </a:solidFill>
                <a:ea typeface="ＭＳ 明朝" panose="02020609040205080304" pitchFamily="17" charset="-128"/>
              </a:rPr>
              <a:t>棒の先端に</a:t>
            </a:r>
            <a:r>
              <a:rPr lang="ja-JP" altLang="en-US" dirty="0">
                <a:solidFill>
                  <a:srgbClr val="000000"/>
                </a:solidFill>
                <a:ea typeface="ＭＳ 明朝" panose="02020609040205080304" pitchFamily="17" charset="-128"/>
              </a:rPr>
              <a:t>さらに</a:t>
            </a:r>
            <a:r>
              <a:rPr lang="ja-JP" altLang="ja-JP" dirty="0">
                <a:solidFill>
                  <a:srgbClr val="000000"/>
                </a:solidFill>
                <a:ea typeface="ＭＳ 明朝" panose="02020609040205080304" pitchFamily="17" charset="-128"/>
              </a:rPr>
              <a:t>質量</a:t>
            </a:r>
            <a:r>
              <a:rPr lang="en-US" altLang="ja-JP" i="1" dirty="0">
                <a:solidFill>
                  <a:srgbClr val="000000"/>
                </a:solidFill>
                <a:latin typeface="Bookman Old Style" panose="02050604050505020204" pitchFamily="18" charset="0"/>
                <a:ea typeface="ＭＳ 明朝" panose="02020609040205080304" pitchFamily="17" charset="-128"/>
              </a:rPr>
              <a:t>m</a:t>
            </a:r>
            <a:r>
              <a:rPr lang="en-US" altLang="ja-JP" dirty="0">
                <a:solidFill>
                  <a:srgbClr val="000000"/>
                </a:solidFill>
                <a:latin typeface="Symbol" panose="05050102010706020507" pitchFamily="18" charset="2"/>
                <a:ea typeface="ＭＳ 明朝" panose="02020609040205080304" pitchFamily="17" charset="-128"/>
              </a:rPr>
              <a:t>=</a:t>
            </a:r>
            <a:r>
              <a:rPr lang="en-US" altLang="ja-JP" dirty="0">
                <a:solidFill>
                  <a:srgbClr val="000000"/>
                </a:solidFill>
                <a:ea typeface="ＭＳ 明朝" panose="02020609040205080304" pitchFamily="17" charset="-128"/>
              </a:rPr>
              <a:t>3.0kg</a:t>
            </a:r>
            <a:r>
              <a:rPr lang="ja-JP" altLang="ja-JP" dirty="0">
                <a:solidFill>
                  <a:srgbClr val="000000"/>
                </a:solidFill>
                <a:ea typeface="ＭＳ 明朝" panose="02020609040205080304" pitchFamily="17" charset="-128"/>
              </a:rPr>
              <a:t>の物体</a:t>
            </a:r>
            <a:r>
              <a:rPr lang="ja-JP" altLang="en-US" dirty="0">
                <a:solidFill>
                  <a:srgbClr val="000000"/>
                </a:solidFill>
                <a:ea typeface="ＭＳ 明朝" panose="02020609040205080304" pitchFamily="17" charset="-128"/>
              </a:rPr>
              <a:t>を</a:t>
            </a:r>
            <a:r>
              <a:rPr lang="ja-JP" altLang="ja-JP" dirty="0">
                <a:solidFill>
                  <a:srgbClr val="000000"/>
                </a:solidFill>
                <a:ea typeface="ＭＳ 明朝" panose="02020609040205080304" pitchFamily="17" charset="-128"/>
              </a:rPr>
              <a:t>つる</a:t>
            </a:r>
            <a:r>
              <a:rPr lang="ja-JP" altLang="en-US" dirty="0">
                <a:solidFill>
                  <a:srgbClr val="000000"/>
                </a:solidFill>
                <a:ea typeface="ＭＳ 明朝" panose="02020609040205080304" pitchFamily="17" charset="-128"/>
              </a:rPr>
              <a:t>すと、</a:t>
            </a:r>
            <a:r>
              <a:rPr lang="ja-JP" altLang="ja-JP" dirty="0">
                <a:solidFill>
                  <a:srgbClr val="000000"/>
                </a:solidFill>
                <a:ea typeface="ＭＳ 明朝" panose="02020609040205080304" pitchFamily="17" charset="-128"/>
                <a:cs typeface="Times New Roman" panose="02020603050405020304" pitchFamily="18" charset="0"/>
              </a:rPr>
              <a:t>張</a:t>
            </a:r>
            <a:r>
              <a:rPr lang="ja-JP" altLang="ja-JP" dirty="0">
                <a:solidFill>
                  <a:srgbClr val="000000"/>
                </a:solidFill>
                <a:ea typeface="ＭＳ 明朝" panose="02020609040205080304" pitchFamily="17" charset="-128"/>
              </a:rPr>
              <a:t>力</a:t>
            </a:r>
            <a:r>
              <a:rPr lang="en-US" altLang="ja-JP" b="1" i="1" dirty="0">
                <a:solidFill>
                  <a:srgbClr val="000000"/>
                </a:solidFill>
                <a:latin typeface="Bookman Old Style" panose="02050604050505020204" pitchFamily="18" charset="0"/>
                <a:ea typeface="ＭＳ 明朝" panose="02020609040205080304" pitchFamily="17" charset="-128"/>
              </a:rPr>
              <a:t>T </a:t>
            </a:r>
            <a:r>
              <a:rPr lang="ja-JP" altLang="ja-JP" dirty="0">
                <a:solidFill>
                  <a:srgbClr val="000000"/>
                </a:solidFill>
                <a:ea typeface="ＭＳ 明朝" panose="02020609040205080304" pitchFamily="17" charset="-128"/>
              </a:rPr>
              <a:t>の</a:t>
            </a:r>
            <a:r>
              <a:rPr lang="ja-JP" altLang="en-US" dirty="0">
                <a:solidFill>
                  <a:srgbClr val="000000"/>
                </a:solidFill>
                <a:ea typeface="ＭＳ 明朝" panose="02020609040205080304" pitchFamily="17" charset="-128"/>
              </a:rPr>
              <a:t>大きさ</a:t>
            </a:r>
            <a:r>
              <a:rPr lang="en-US" altLang="ja-JP" i="1" dirty="0">
                <a:solidFill>
                  <a:srgbClr val="000000"/>
                </a:solidFill>
                <a:latin typeface="Bookman Old Style" panose="02050604050505020204" pitchFamily="18" charset="0"/>
                <a:ea typeface="ＭＳ 明朝" panose="02020609040205080304" pitchFamily="17" charset="-128"/>
              </a:rPr>
              <a:t>T </a:t>
            </a:r>
            <a:r>
              <a:rPr lang="ja-JP" altLang="en-US" dirty="0">
                <a:solidFill>
                  <a:srgbClr val="000000"/>
                </a:solidFill>
                <a:ea typeface="ＭＳ 明朝" panose="02020609040205080304" pitchFamily="17" charset="-128"/>
              </a:rPr>
              <a:t>はどう変わるか。</a:t>
            </a:r>
            <a:r>
              <a:rPr lang="en-US" altLang="ja-JP" dirty="0">
                <a:solidFill>
                  <a:srgbClr val="000000"/>
                </a:solidFill>
                <a:ea typeface="ＭＳ 明朝" panose="02020609040205080304" pitchFamily="17" charset="-128"/>
              </a:rPr>
              <a:t>(1)</a:t>
            </a:r>
            <a:r>
              <a:rPr lang="ja-JP" altLang="en-US" dirty="0">
                <a:solidFill>
                  <a:srgbClr val="000000"/>
                </a:solidFill>
                <a:ea typeface="ＭＳ 明朝" panose="02020609040205080304" pitchFamily="17" charset="-128"/>
              </a:rPr>
              <a:t>の場合と比べよ。</a:t>
            </a:r>
            <a:endParaRPr lang="en-US" altLang="ja-JP" dirty="0">
              <a:solidFill>
                <a:srgbClr val="000000"/>
              </a:solidFill>
            </a:endParaRPr>
          </a:p>
        </p:txBody>
      </p:sp>
      <p:grpSp>
        <p:nvGrpSpPr>
          <p:cNvPr id="66" name="グループ化 65">
            <a:extLst>
              <a:ext uri="{FF2B5EF4-FFF2-40B4-BE49-F238E27FC236}">
                <a16:creationId xmlns:a16="http://schemas.microsoft.com/office/drawing/2014/main" id="{B40FD3DA-BE4C-417E-9F52-C6ED8436A002}"/>
              </a:ext>
            </a:extLst>
          </p:cNvPr>
          <p:cNvGrpSpPr/>
          <p:nvPr/>
        </p:nvGrpSpPr>
        <p:grpSpPr>
          <a:xfrm>
            <a:off x="6506837" y="234881"/>
            <a:ext cx="2132111" cy="2659394"/>
            <a:chOff x="0" y="227212"/>
            <a:chExt cx="1190176" cy="1474279"/>
          </a:xfrm>
        </p:grpSpPr>
        <p:sp>
          <p:nvSpPr>
            <p:cNvPr id="67" name="正方形/長方形 66">
              <a:extLst>
                <a:ext uri="{FF2B5EF4-FFF2-40B4-BE49-F238E27FC236}">
                  <a16:creationId xmlns:a16="http://schemas.microsoft.com/office/drawing/2014/main" id="{F2E9280F-C53A-4811-9772-8A72B4713816}"/>
                </a:ext>
              </a:extLst>
            </p:cNvPr>
            <p:cNvSpPr/>
            <p:nvPr/>
          </p:nvSpPr>
          <p:spPr>
            <a:xfrm>
              <a:off x="0" y="227212"/>
              <a:ext cx="122349" cy="1474279"/>
            </a:xfrm>
            <a:prstGeom prst="rect">
              <a:avLst/>
            </a:prstGeom>
            <a:solidFill>
              <a:schemeClr val="bg1">
                <a:lumMod val="75000"/>
              </a:schemeClr>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cxnSp>
          <p:nvCxnSpPr>
            <p:cNvPr id="68" name="直線コネクタ 67">
              <a:extLst>
                <a:ext uri="{FF2B5EF4-FFF2-40B4-BE49-F238E27FC236}">
                  <a16:creationId xmlns:a16="http://schemas.microsoft.com/office/drawing/2014/main" id="{64AFDA2F-99F4-46D8-9E30-5C543ABD0377}"/>
                </a:ext>
              </a:extLst>
            </p:cNvPr>
            <p:cNvCxnSpPr/>
            <p:nvPr/>
          </p:nvCxnSpPr>
          <p:spPr>
            <a:xfrm flipV="1">
              <a:off x="116205" y="814599"/>
              <a:ext cx="1073971" cy="784859"/>
            </a:xfrm>
            <a:prstGeom prst="line">
              <a:avLst/>
            </a:prstGeom>
            <a:noFill/>
            <a:ln w="57150" cap="flat" cmpd="sng" algn="ctr">
              <a:solidFill>
                <a:srgbClr val="C00000"/>
              </a:solidFill>
              <a:prstDash val="solid"/>
            </a:ln>
            <a:effectLst/>
          </p:spPr>
        </p:cxnSp>
        <p:sp>
          <p:nvSpPr>
            <p:cNvPr id="69" name="左大かっこ 68">
              <a:extLst>
                <a:ext uri="{FF2B5EF4-FFF2-40B4-BE49-F238E27FC236}">
                  <a16:creationId xmlns:a16="http://schemas.microsoft.com/office/drawing/2014/main" id="{8237CF7D-5A75-4C07-8918-442047669B69}"/>
                </a:ext>
              </a:extLst>
            </p:cNvPr>
            <p:cNvSpPr/>
            <p:nvPr/>
          </p:nvSpPr>
          <p:spPr>
            <a:xfrm rot="3149093">
              <a:off x="333655" y="940660"/>
              <a:ext cx="136547" cy="757638"/>
            </a:xfrm>
            <a:prstGeom prst="leftBracket">
              <a:avLst>
                <a:gd name="adj" fmla="val 145243"/>
              </a:avLst>
            </a:prstGeom>
            <a:noFill/>
            <a:ln w="9525" cap="flat" cmpd="sng" algn="ctr">
              <a:solidFill>
                <a:sysClr val="windowText" lastClr="000000"/>
              </a:solidFill>
              <a:prstDash val="dash"/>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Century"/>
                <a:ea typeface="ＭＳ 明朝" panose="02020609040205080304" pitchFamily="17" charset="-128"/>
                <a:cs typeface="+mn-cs"/>
              </a:endParaRPr>
            </a:p>
          </p:txBody>
        </p:sp>
        <p:sp>
          <p:nvSpPr>
            <p:cNvPr id="70" name="テキスト ボックス 2">
              <a:extLst>
                <a:ext uri="{FF2B5EF4-FFF2-40B4-BE49-F238E27FC236}">
                  <a16:creationId xmlns:a16="http://schemas.microsoft.com/office/drawing/2014/main" id="{5AA2EEFD-4236-4EAB-BE01-1C05DD0417F4}"/>
                </a:ext>
              </a:extLst>
            </p:cNvPr>
            <p:cNvSpPr txBox="1">
              <a:spLocks noChangeArrowheads="1"/>
            </p:cNvSpPr>
            <p:nvPr/>
          </p:nvSpPr>
          <p:spPr bwMode="auto">
            <a:xfrm>
              <a:off x="166302" y="996284"/>
              <a:ext cx="347730" cy="328411"/>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b="0" i="1" u="none" strike="noStrike" kern="100" cap="none" spc="0" normalizeH="0" baseline="0" noProof="0" dirty="0">
                  <a:ln>
                    <a:noFill/>
                  </a:ln>
                  <a:solidFill>
                    <a:sysClr val="windowText" lastClr="000000"/>
                  </a:solidFill>
                  <a:effectLst/>
                  <a:uLnTx/>
                  <a:uFillTx/>
                  <a:latin typeface="Bookman Old Style" panose="02050604050505020204" pitchFamily="18" charset="0"/>
                  <a:ea typeface="ＭＳ 明朝" panose="02020609040205080304" pitchFamily="17" charset="-128"/>
                  <a:cs typeface="Times New Roman" panose="02020603050405020304" pitchFamily="18" charset="0"/>
                </a:rPr>
                <a:t>a</a:t>
              </a:r>
              <a:endParaRPr kumimoji="0" lang="ja-JP" altLang="en-US" b="0" i="0" u="none" strike="noStrike" kern="100" cap="none" spc="0" normalizeH="0" baseline="0" noProof="0" dirty="0">
                <a:ln>
                  <a:noFill/>
                </a:ln>
                <a:solidFill>
                  <a:sysClr val="windowText" lastClr="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71" name="直線コネクタ 70">
              <a:extLst>
                <a:ext uri="{FF2B5EF4-FFF2-40B4-BE49-F238E27FC236}">
                  <a16:creationId xmlns:a16="http://schemas.microsoft.com/office/drawing/2014/main" id="{A14C3947-D079-4219-BB8D-5E79129A9033}"/>
                </a:ext>
              </a:extLst>
            </p:cNvPr>
            <p:cNvCxnSpPr/>
            <p:nvPr/>
          </p:nvCxnSpPr>
          <p:spPr>
            <a:xfrm flipH="1" flipV="1">
              <a:off x="121855" y="306737"/>
              <a:ext cx="647455" cy="829327"/>
            </a:xfrm>
            <a:prstGeom prst="line">
              <a:avLst/>
            </a:prstGeom>
            <a:noFill/>
            <a:ln w="9525" cap="flat" cmpd="sng" algn="ctr">
              <a:solidFill>
                <a:sysClr val="windowText" lastClr="000000"/>
              </a:solidFill>
              <a:prstDash val="solid"/>
            </a:ln>
            <a:effectLst/>
          </p:spPr>
        </p:cxnSp>
      </p:grpSp>
      <p:sp>
        <p:nvSpPr>
          <p:cNvPr id="76" name="Rectangle 4">
            <a:extLst>
              <a:ext uri="{FF2B5EF4-FFF2-40B4-BE49-F238E27FC236}">
                <a16:creationId xmlns:a16="http://schemas.microsoft.com/office/drawing/2014/main" id="{2ACD8120-9EF3-476B-9FB4-ABACBE381139}"/>
              </a:ext>
            </a:extLst>
          </p:cNvPr>
          <p:cNvSpPr>
            <a:spLocks noChangeArrowheads="1"/>
          </p:cNvSpPr>
          <p:nvPr/>
        </p:nvSpPr>
        <p:spPr bwMode="auto">
          <a:xfrm>
            <a:off x="20291" y="1663921"/>
            <a:ext cx="642809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(5) (4)</a:t>
            </a:r>
            <a:r>
              <a:rPr lang="ja-JP" altLang="ja-JP" dirty="0">
                <a:solidFill>
                  <a:srgbClr val="000000"/>
                </a:solidFill>
                <a:ea typeface="ＭＳ 明朝" panose="02020609040205080304" pitchFamily="17" charset="-128"/>
                <a:cs typeface="Times New Roman" panose="02020603050405020304" pitchFamily="18" charset="0"/>
              </a:rPr>
              <a:t>の</a:t>
            </a:r>
            <a:r>
              <a:rPr lang="ja-JP" altLang="en-US" dirty="0">
                <a:solidFill>
                  <a:srgbClr val="000000"/>
                </a:solidFill>
                <a:ea typeface="ＭＳ 明朝" panose="02020609040205080304" pitchFamily="17" charset="-128"/>
              </a:rPr>
              <a:t>場合</a:t>
            </a:r>
            <a:r>
              <a:rPr lang="ja-JP" altLang="ja-JP" dirty="0">
                <a:solidFill>
                  <a:srgbClr val="000000"/>
                </a:solidFill>
                <a:ea typeface="ＭＳ 明朝" panose="02020609040205080304" pitchFamily="17" charset="-128"/>
                <a:cs typeface="Times New Roman" panose="02020603050405020304" pitchFamily="18" charset="0"/>
              </a:rPr>
              <a:t>、</a:t>
            </a:r>
            <a:r>
              <a:rPr lang="ja-JP" altLang="ja-JP" dirty="0">
                <a:solidFill>
                  <a:srgbClr val="000000"/>
                </a:solidFill>
                <a:ea typeface="ＭＳ 明朝" panose="02020609040205080304" pitchFamily="17" charset="-128"/>
              </a:rPr>
              <a:t>力</a:t>
            </a:r>
            <a:r>
              <a:rPr lang="en-US" altLang="ja-JP" b="1" i="1" dirty="0">
                <a:solidFill>
                  <a:srgbClr val="000000"/>
                </a:solidFill>
                <a:latin typeface="Bookman Old Style" panose="02050604050505020204" pitchFamily="18" charset="0"/>
                <a:ea typeface="ＭＳ 明朝" panose="02020609040205080304" pitchFamily="17" charset="-128"/>
              </a:rPr>
              <a:t>R</a:t>
            </a:r>
            <a:r>
              <a:rPr lang="ja-JP" altLang="ja-JP" dirty="0">
                <a:solidFill>
                  <a:srgbClr val="000000"/>
                </a:solidFill>
                <a:ea typeface="ＭＳ 明朝" panose="02020609040205080304" pitchFamily="17" charset="-128"/>
              </a:rPr>
              <a:t>の水平成分</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x</a:t>
            </a:r>
            <a:r>
              <a:rPr lang="ja-JP" altLang="ja-JP" dirty="0">
                <a:solidFill>
                  <a:srgbClr val="000000"/>
                </a:solidFill>
                <a:ea typeface="ＭＳ 明朝" panose="02020609040205080304" pitchFamily="17" charset="-128"/>
              </a:rPr>
              <a:t>、鉛直成分</a:t>
            </a:r>
            <a:r>
              <a:rPr lang="en-US" altLang="ja-JP" i="1" dirty="0">
                <a:solidFill>
                  <a:srgbClr val="000000"/>
                </a:solidFill>
                <a:latin typeface="Bookman Old Style" panose="02050604050505020204" pitchFamily="18" charset="0"/>
                <a:ea typeface="ＭＳ 明朝" panose="02020609040205080304" pitchFamily="17" charset="-128"/>
              </a:rPr>
              <a:t>R</a:t>
            </a:r>
            <a:r>
              <a:rPr lang="en-US" altLang="ja-JP" i="1" baseline="-25000" dirty="0">
                <a:solidFill>
                  <a:srgbClr val="000000"/>
                </a:solidFill>
                <a:latin typeface="Bookman Old Style" panose="02050604050505020204" pitchFamily="18" charset="0"/>
                <a:ea typeface="ＭＳ 明朝" panose="02020609040205080304" pitchFamily="17" charset="-128"/>
              </a:rPr>
              <a:t>y</a:t>
            </a:r>
            <a:r>
              <a:rPr lang="ja-JP" altLang="en-US" dirty="0">
                <a:solidFill>
                  <a:srgbClr val="000000"/>
                </a:solidFill>
                <a:ea typeface="ＭＳ 明朝" panose="02020609040205080304" pitchFamily="17" charset="-128"/>
              </a:rPr>
              <a:t>はどう変わるか。</a:t>
            </a:r>
            <a:r>
              <a:rPr lang="en-US" altLang="ja-JP" dirty="0">
                <a:solidFill>
                  <a:srgbClr val="000000"/>
                </a:solidFill>
                <a:ea typeface="ＭＳ 明朝" panose="02020609040205080304" pitchFamily="17" charset="-128"/>
              </a:rPr>
              <a:t>(3)</a:t>
            </a:r>
            <a:r>
              <a:rPr lang="ja-JP" altLang="en-US" dirty="0">
                <a:solidFill>
                  <a:srgbClr val="000000"/>
                </a:solidFill>
                <a:ea typeface="ＭＳ 明朝" panose="02020609040205080304" pitchFamily="17" charset="-128"/>
              </a:rPr>
              <a:t>の場合と比べよ。</a:t>
            </a:r>
            <a:endParaRPr lang="en-US" altLang="ja-JP" dirty="0">
              <a:solidFill>
                <a:srgbClr val="000000"/>
              </a:solidFill>
            </a:endParaRPr>
          </a:p>
        </p:txBody>
      </p:sp>
      <p:sp>
        <p:nvSpPr>
          <p:cNvPr id="77" name="正方形/長方形 76">
            <a:extLst>
              <a:ext uri="{FF2B5EF4-FFF2-40B4-BE49-F238E27FC236}">
                <a16:creationId xmlns:a16="http://schemas.microsoft.com/office/drawing/2014/main" id="{A8036E0A-63EC-4A51-AC6D-AED1E5CB800B}"/>
              </a:ext>
            </a:extLst>
          </p:cNvPr>
          <p:cNvSpPr/>
          <p:nvPr/>
        </p:nvSpPr>
        <p:spPr>
          <a:xfrm>
            <a:off x="-5" y="5046948"/>
            <a:ext cx="9144000" cy="1815882"/>
          </a:xfrm>
          <a:prstGeom prst="rect">
            <a:avLst/>
          </a:prstGeom>
        </p:spPr>
        <p:txBody>
          <a:bodyPr wrap="square">
            <a:spAutoFit/>
          </a:bodyPr>
          <a:lstStyle/>
          <a:p>
            <a:pPr>
              <a:spcBef>
                <a:spcPts val="0"/>
              </a:spcBef>
              <a:spcAft>
                <a:spcPts val="0"/>
              </a:spcAft>
            </a:pP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   </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78" name="Rectangle 4">
            <a:extLst>
              <a:ext uri="{FF2B5EF4-FFF2-40B4-BE49-F238E27FC236}">
                <a16:creationId xmlns:a16="http://schemas.microsoft.com/office/drawing/2014/main" id="{984C092B-CC0E-4AC2-BD14-8AAFE092C484}"/>
              </a:ext>
            </a:extLst>
          </p:cNvPr>
          <p:cNvSpPr>
            <a:spLocks noChangeArrowheads="1"/>
          </p:cNvSpPr>
          <p:nvPr/>
        </p:nvSpPr>
        <p:spPr bwMode="auto">
          <a:xfrm>
            <a:off x="-5" y="2923311"/>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Times New Roman" pitchFamily="18" charset="0"/>
                <a:ea typeface="ＭＳ Ｐゴシック" charset="-128"/>
              </a:defRPr>
            </a:lvl1pPr>
            <a:lvl2pPr marL="742950" indent="-285750" eaLnBrk="0" hangingPunct="0">
              <a:defRPr kumimoji="1" sz="2800">
                <a:solidFill>
                  <a:schemeClr val="tx1"/>
                </a:solidFill>
                <a:latin typeface="Times New Roman" pitchFamily="18" charset="0"/>
                <a:ea typeface="ＭＳ Ｐゴシック" charset="-128"/>
              </a:defRPr>
            </a:lvl2pPr>
            <a:lvl3pPr marL="1143000" indent="-228600" eaLnBrk="0" hangingPunct="0">
              <a:defRPr kumimoji="1" sz="2800">
                <a:solidFill>
                  <a:schemeClr val="tx1"/>
                </a:solidFill>
                <a:latin typeface="Times New Roman" pitchFamily="18" charset="0"/>
                <a:ea typeface="ＭＳ Ｐゴシック" charset="-128"/>
              </a:defRPr>
            </a:lvl3pPr>
            <a:lvl4pPr marL="1600200" indent="-228600" eaLnBrk="0" hangingPunct="0">
              <a:defRPr kumimoji="1" sz="2800">
                <a:solidFill>
                  <a:schemeClr val="tx1"/>
                </a:solidFill>
                <a:latin typeface="Times New Roman" pitchFamily="18" charset="0"/>
                <a:ea typeface="ＭＳ Ｐゴシック" charset="-128"/>
              </a:defRPr>
            </a:lvl4pPr>
            <a:lvl5pPr marL="2057400" indent="-228600" eaLnBrk="0" hangingPunct="0">
              <a:defRPr kumimoji="1" sz="2800">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2800">
                <a:solidFill>
                  <a:schemeClr val="tx1"/>
                </a:solidFill>
                <a:latin typeface="Times New Roman" pitchFamily="18" charset="0"/>
                <a:ea typeface="ＭＳ Ｐゴシック" charset="-128"/>
              </a:defRPr>
            </a:lvl9pPr>
          </a:lstStyle>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2. </a:t>
            </a:r>
            <a:r>
              <a:rPr lang="ja-JP" altLang="en-US" sz="2400" dirty="0">
                <a:solidFill>
                  <a:srgbClr val="9900FF"/>
                </a:solidFill>
                <a:latin typeface="+mn-ea"/>
                <a:ea typeface="+mn-ea"/>
                <a:cs typeface="Times New Roman" panose="02020603050405020304" pitchFamily="18" charset="0"/>
              </a:rPr>
              <a:t>なるべく</a:t>
            </a:r>
            <a:r>
              <a:rPr lang="en-US" altLang="ja-JP" sz="2400" dirty="0">
                <a:solidFill>
                  <a:srgbClr val="9900FF"/>
                </a:solidFill>
                <a:latin typeface="+mn-ea"/>
                <a:ea typeface="+mn-ea"/>
                <a:cs typeface="Times New Roman" panose="02020603050405020304" pitchFamily="18" charset="0"/>
              </a:rPr>
              <a:t>Course Power</a:t>
            </a:r>
            <a:r>
              <a:rPr lang="ja-JP" altLang="en-US" sz="2400" dirty="0">
                <a:solidFill>
                  <a:srgbClr val="9900FF"/>
                </a:solidFill>
                <a:latin typeface="+mn-ea"/>
                <a:ea typeface="+mn-ea"/>
                <a:cs typeface="Times New Roman" panose="02020603050405020304" pitchFamily="18" charset="0"/>
              </a:rPr>
              <a:t>のコメント欄を利用して答えてください。</a:t>
            </a:r>
            <a:r>
              <a:rPr lang="en-US" altLang="ja-JP" sz="2400" dirty="0">
                <a:solidFill>
                  <a:srgbClr val="9900FF"/>
                </a:solidFill>
                <a:latin typeface="+mn-ea"/>
                <a:ea typeface="+mn-ea"/>
                <a:cs typeface="Times New Roman" panose="02020603050405020304" pitchFamily="18" charset="0"/>
              </a:rPr>
              <a:t> </a:t>
            </a:r>
          </a:p>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(1) Zoom</a:t>
            </a:r>
            <a:r>
              <a:rPr lang="ja-JP" altLang="en-US" dirty="0">
                <a:solidFill>
                  <a:srgbClr val="000000"/>
                </a:solidFill>
                <a:ea typeface="ＭＳ 明朝" panose="02020609040205080304" pitchFamily="17" charset="-128"/>
                <a:cs typeface="Times New Roman" panose="02020603050405020304" pitchFamily="18" charset="0"/>
              </a:rPr>
              <a:t>の授業はどのような機器で受信していますか。</a:t>
            </a:r>
            <a:endParaRPr lang="en-US" altLang="ja-JP" dirty="0">
              <a:solidFill>
                <a:srgbClr val="000000"/>
              </a:solidFill>
              <a:ea typeface="ＭＳ 明朝" panose="02020609040205080304" pitchFamily="17" charset="-128"/>
              <a:cs typeface="Times New Roman" panose="02020603050405020304" pitchFamily="18" charset="0"/>
            </a:endParaRPr>
          </a:p>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(2) </a:t>
            </a:r>
            <a:r>
              <a:rPr lang="ja-JP" altLang="en-US" dirty="0">
                <a:solidFill>
                  <a:srgbClr val="000000"/>
                </a:solidFill>
                <a:ea typeface="ＭＳ 明朝" panose="02020609040205080304" pitchFamily="17" charset="-128"/>
                <a:cs typeface="Times New Roman" panose="02020603050405020304" pitchFamily="18" charset="0"/>
              </a:rPr>
              <a:t>受信等に問題があったら内容をお知らせください。</a:t>
            </a:r>
            <a:endParaRPr lang="en-US" altLang="ja-JP" dirty="0">
              <a:solidFill>
                <a:srgbClr val="000000"/>
              </a:solidFill>
              <a:ea typeface="ＭＳ 明朝" panose="02020609040205080304" pitchFamily="17" charset="-128"/>
              <a:cs typeface="Times New Roman" panose="02020603050405020304" pitchFamily="18" charset="0"/>
            </a:endParaRPr>
          </a:p>
          <a:p>
            <a:pPr eaLnBrk="1" hangingPunct="1">
              <a:spcBef>
                <a:spcPct val="0"/>
              </a:spcBef>
            </a:pPr>
            <a:r>
              <a:rPr lang="en-US" altLang="ja-JP" dirty="0">
                <a:solidFill>
                  <a:srgbClr val="000000"/>
                </a:solidFill>
                <a:ea typeface="ＭＳ 明朝" panose="02020609040205080304" pitchFamily="17" charset="-128"/>
                <a:cs typeface="Times New Roman" panose="02020603050405020304" pitchFamily="18" charset="0"/>
              </a:rPr>
              <a:t>(3)</a:t>
            </a:r>
            <a:r>
              <a:rPr lang="ja-JP" altLang="en-US" dirty="0">
                <a:solidFill>
                  <a:srgbClr val="000000"/>
                </a:solidFill>
                <a:ea typeface="ＭＳ 明朝" panose="02020609040205080304" pitchFamily="17" charset="-128"/>
                <a:cs typeface="Times New Roman" panose="02020603050405020304" pitchFamily="18" charset="0"/>
              </a:rPr>
              <a:t> 受信等に問題があったとき、どのように補填していますか。補填できていますか。お知らせください。</a:t>
            </a:r>
            <a:endParaRPr lang="en-US" altLang="ja-JP" dirty="0">
              <a:solidFill>
                <a:srgbClr val="000000"/>
              </a:solidFill>
              <a:ea typeface="ＭＳ 明朝" panose="02020609040205080304" pitchFamily="17" charset="-128"/>
              <a:cs typeface="Times New Roman" panose="02020603050405020304" pitchFamily="18" charset="0"/>
            </a:endParaRPr>
          </a:p>
          <a:p>
            <a:pPr eaLnBrk="1" hangingPunct="1">
              <a:spcBef>
                <a:spcPct val="0"/>
              </a:spcBef>
            </a:pPr>
            <a:endParaRPr lang="en-US" altLang="ja-JP" dirty="0">
              <a:solidFill>
                <a:srgbClr val="000000"/>
              </a:solidFill>
            </a:endParaRPr>
          </a:p>
        </p:txBody>
      </p:sp>
      <p:grpSp>
        <p:nvGrpSpPr>
          <p:cNvPr id="6" name="グループ化 5">
            <a:extLst>
              <a:ext uri="{FF2B5EF4-FFF2-40B4-BE49-F238E27FC236}">
                <a16:creationId xmlns:a16="http://schemas.microsoft.com/office/drawing/2014/main" id="{A5226A49-9F3E-40F9-B999-53C9821B0A6E}"/>
              </a:ext>
            </a:extLst>
          </p:cNvPr>
          <p:cNvGrpSpPr/>
          <p:nvPr/>
        </p:nvGrpSpPr>
        <p:grpSpPr>
          <a:xfrm>
            <a:off x="8436078" y="1294447"/>
            <a:ext cx="398639" cy="1125685"/>
            <a:chOff x="8436078" y="1294447"/>
            <a:chExt cx="398639" cy="1125685"/>
          </a:xfrm>
        </p:grpSpPr>
        <p:cxnSp>
          <p:nvCxnSpPr>
            <p:cNvPr id="79" name="直線コネクタ 78">
              <a:extLst>
                <a:ext uri="{FF2B5EF4-FFF2-40B4-BE49-F238E27FC236}">
                  <a16:creationId xmlns:a16="http://schemas.microsoft.com/office/drawing/2014/main" id="{BBCAA365-96CE-4A13-9F7B-B04B2B93FE76}"/>
                </a:ext>
              </a:extLst>
            </p:cNvPr>
            <p:cNvCxnSpPr/>
            <p:nvPr/>
          </p:nvCxnSpPr>
          <p:spPr>
            <a:xfrm flipV="1">
              <a:off x="8638948" y="1294447"/>
              <a:ext cx="0" cy="676269"/>
            </a:xfrm>
            <a:prstGeom prst="line">
              <a:avLst/>
            </a:prstGeom>
            <a:noFill/>
            <a:ln w="12700" cap="flat" cmpd="sng" algn="ctr">
              <a:solidFill>
                <a:sysClr val="windowText" lastClr="000000"/>
              </a:solidFill>
              <a:prstDash val="solid"/>
            </a:ln>
            <a:effectLst/>
          </p:spPr>
        </p:cxnSp>
        <p:sp>
          <p:nvSpPr>
            <p:cNvPr id="80" name="正方形/長方形 79">
              <a:extLst>
                <a:ext uri="{FF2B5EF4-FFF2-40B4-BE49-F238E27FC236}">
                  <a16:creationId xmlns:a16="http://schemas.microsoft.com/office/drawing/2014/main" id="{1CB16E63-B480-43F4-AB17-9F1ABD8BA89E}"/>
                </a:ext>
              </a:extLst>
            </p:cNvPr>
            <p:cNvSpPr/>
            <p:nvPr/>
          </p:nvSpPr>
          <p:spPr>
            <a:xfrm>
              <a:off x="8436078" y="1970716"/>
              <a:ext cx="398639" cy="449416"/>
            </a:xfrm>
            <a:prstGeom prst="rect">
              <a:avLst/>
            </a:prstGeom>
            <a:solidFill>
              <a:srgbClr val="FFCC99"/>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grpSp>
    </p:spTree>
    <p:extLst>
      <p:ext uri="{BB962C8B-B14F-4D97-AF65-F5344CB8AC3E}">
        <p14:creationId xmlns:p14="http://schemas.microsoft.com/office/powerpoint/2010/main" val="291592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76" grpId="0"/>
      <p:bldP spid="77" grpId="0"/>
      <p:bldP spid="7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957F512-AB31-4A8C-AC26-161DF8B7140B}"/>
              </a:ext>
            </a:extLst>
          </p:cNvPr>
          <p:cNvSpPr/>
          <p:nvPr/>
        </p:nvSpPr>
        <p:spPr>
          <a:xfrm>
            <a:off x="0" y="231341"/>
            <a:ext cx="1304818" cy="523220"/>
          </a:xfrm>
          <a:prstGeom prst="rect">
            <a:avLst/>
          </a:prstGeom>
        </p:spPr>
        <p:txBody>
          <a:bodyPr wrap="square">
            <a:spAutoFit/>
          </a:bodyPr>
          <a:lstStyle/>
          <a:p>
            <a:pPr>
              <a:spcBef>
                <a:spcPts val="0"/>
              </a:spcBef>
            </a:pPr>
            <a:r>
              <a:rPr lang="en-US" altLang="ja-JP" dirty="0">
                <a:ea typeface="ＭＳ 明朝" panose="02020609040205080304" pitchFamily="17" charset="-128"/>
              </a:rPr>
              <a:t>2. (1)</a:t>
            </a:r>
            <a:endParaRPr lang="en-US" altLang="ja-JP" dirty="0"/>
          </a:p>
        </p:txBody>
      </p:sp>
      <p:sp>
        <p:nvSpPr>
          <p:cNvPr id="9" name="正方形/長方形 8">
            <a:extLst>
              <a:ext uri="{FF2B5EF4-FFF2-40B4-BE49-F238E27FC236}">
                <a16:creationId xmlns:a16="http://schemas.microsoft.com/office/drawing/2014/main" id="{D0CE1AAD-C707-411C-8B5D-1405033C9B7E}"/>
              </a:ext>
            </a:extLst>
          </p:cNvPr>
          <p:cNvSpPr/>
          <p:nvPr/>
        </p:nvSpPr>
        <p:spPr>
          <a:xfrm>
            <a:off x="30823" y="4452949"/>
            <a:ext cx="4093074" cy="523220"/>
          </a:xfrm>
          <a:prstGeom prst="rect">
            <a:avLst/>
          </a:prstGeom>
        </p:spPr>
        <p:txBody>
          <a:bodyPr wrap="square">
            <a:spAutoFit/>
          </a:bodyPr>
          <a:lstStyle/>
          <a:p>
            <a:pPr>
              <a:spcBef>
                <a:spcPts val="0"/>
              </a:spcBef>
            </a:pPr>
            <a:r>
              <a:rPr lang="en-US" altLang="ja-JP" dirty="0">
                <a:ea typeface="ＭＳ 明朝" panose="02020609040205080304" pitchFamily="17" charset="-128"/>
              </a:rPr>
              <a:t>(4) (1)(2)(3)</a:t>
            </a:r>
            <a:r>
              <a:rPr lang="ja-JP" altLang="ja-JP" dirty="0">
                <a:ea typeface="ＭＳ 明朝" panose="02020609040205080304" pitchFamily="17" charset="-128"/>
                <a:cs typeface="Times New Roman" panose="02020603050405020304" pitchFamily="18" charset="0"/>
              </a:rPr>
              <a:t>の結果から</a:t>
            </a:r>
            <a:endParaRPr lang="en-US" altLang="ja-JP" dirty="0"/>
          </a:p>
        </p:txBody>
      </p:sp>
      <p:sp>
        <p:nvSpPr>
          <p:cNvPr id="23" name="正方形/長方形 22">
            <a:extLst>
              <a:ext uri="{FF2B5EF4-FFF2-40B4-BE49-F238E27FC236}">
                <a16:creationId xmlns:a16="http://schemas.microsoft.com/office/drawing/2014/main" id="{D0B39DA6-02EC-4420-AE88-27040685A236}"/>
              </a:ext>
            </a:extLst>
          </p:cNvPr>
          <p:cNvSpPr/>
          <p:nvPr/>
        </p:nvSpPr>
        <p:spPr>
          <a:xfrm>
            <a:off x="4956174" y="260768"/>
            <a:ext cx="810404" cy="523220"/>
          </a:xfrm>
          <a:prstGeom prst="rect">
            <a:avLst/>
          </a:prstGeom>
        </p:spPr>
        <p:txBody>
          <a:bodyPr wrap="square">
            <a:spAutoFit/>
          </a:bodyPr>
          <a:lstStyle/>
          <a:p>
            <a:pPr>
              <a:spcBef>
                <a:spcPts val="0"/>
              </a:spcBef>
            </a:pPr>
            <a:r>
              <a:rPr lang="en-US" altLang="ja-JP" dirty="0">
                <a:ea typeface="ＭＳ 明朝" panose="02020609040205080304" pitchFamily="17" charset="-128"/>
              </a:rPr>
              <a:t>(2)</a:t>
            </a:r>
            <a:endParaRPr lang="en-US" altLang="ja-JP" dirty="0"/>
          </a:p>
        </p:txBody>
      </p:sp>
      <p:graphicFrame>
        <p:nvGraphicFramePr>
          <p:cNvPr id="24" name="オブジェクト 23">
            <a:extLst>
              <a:ext uri="{FF2B5EF4-FFF2-40B4-BE49-F238E27FC236}">
                <a16:creationId xmlns:a16="http://schemas.microsoft.com/office/drawing/2014/main" id="{DE4674E8-CF64-4A01-8F6E-37A91020F730}"/>
              </a:ext>
            </a:extLst>
          </p:cNvPr>
          <p:cNvGraphicFramePr>
            <a:graphicFrameLocks noChangeAspect="1"/>
          </p:cNvGraphicFramePr>
          <p:nvPr>
            <p:extLst>
              <p:ext uri="{D42A27DB-BD31-4B8C-83A1-F6EECF244321}">
                <p14:modId xmlns:p14="http://schemas.microsoft.com/office/powerpoint/2010/main" val="2417551776"/>
              </p:ext>
            </p:extLst>
          </p:nvPr>
        </p:nvGraphicFramePr>
        <p:xfrm>
          <a:off x="1054332" y="0"/>
          <a:ext cx="2935287" cy="1154113"/>
        </p:xfrm>
        <a:graphic>
          <a:graphicData uri="http://schemas.openxmlformats.org/presentationml/2006/ole">
            <mc:AlternateContent xmlns:mc="http://schemas.openxmlformats.org/markup-compatibility/2006">
              <mc:Choice xmlns:v="urn:schemas-microsoft-com:vml" Requires="v">
                <p:oleObj spid="_x0000_s118015" name="Equation" r:id="rId4" imgW="1333440" imgH="469800" progId="Equation.DSMT4">
                  <p:embed/>
                </p:oleObj>
              </mc:Choice>
              <mc:Fallback>
                <p:oleObj name="Equation" r:id="rId4" imgW="1333440" imgH="469800" progId="Equation.DSMT4">
                  <p:embed/>
                  <p:pic>
                    <p:nvPicPr>
                      <p:cNvPr id="28" name="オブジェクト 27">
                        <a:extLst>
                          <a:ext uri="{FF2B5EF4-FFF2-40B4-BE49-F238E27FC236}">
                            <a16:creationId xmlns:a16="http://schemas.microsoft.com/office/drawing/2014/main" id="{F4BB6CA3-15AC-41D4-A58C-A5489E56F4E7}"/>
                          </a:ext>
                        </a:extLst>
                      </p:cNvPr>
                      <p:cNvPicPr>
                        <a:picLocks noChangeAspect="1" noChangeArrowheads="1"/>
                      </p:cNvPicPr>
                      <p:nvPr/>
                    </p:nvPicPr>
                    <p:blipFill>
                      <a:blip r:embed="rId5"/>
                      <a:srcRect/>
                      <a:stretch>
                        <a:fillRect/>
                      </a:stretch>
                    </p:blipFill>
                    <p:spPr bwMode="auto">
                      <a:xfrm>
                        <a:off x="1054332" y="0"/>
                        <a:ext cx="2935287" cy="1154113"/>
                      </a:xfrm>
                      <a:prstGeom prst="rect">
                        <a:avLst/>
                      </a:prstGeom>
                      <a:noFill/>
                    </p:spPr>
                  </p:pic>
                </p:oleObj>
              </mc:Fallback>
            </mc:AlternateContent>
          </a:graphicData>
        </a:graphic>
      </p:graphicFrame>
      <p:graphicFrame>
        <p:nvGraphicFramePr>
          <p:cNvPr id="25" name="オブジェクト 24">
            <a:extLst>
              <a:ext uri="{FF2B5EF4-FFF2-40B4-BE49-F238E27FC236}">
                <a16:creationId xmlns:a16="http://schemas.microsoft.com/office/drawing/2014/main" id="{263D9374-7029-4992-96FF-F6F2D678A855}"/>
              </a:ext>
            </a:extLst>
          </p:cNvPr>
          <p:cNvGraphicFramePr>
            <a:graphicFrameLocks noChangeAspect="1"/>
          </p:cNvGraphicFramePr>
          <p:nvPr>
            <p:extLst>
              <p:ext uri="{D42A27DB-BD31-4B8C-83A1-F6EECF244321}">
                <p14:modId xmlns:p14="http://schemas.microsoft.com/office/powerpoint/2010/main" val="302373502"/>
              </p:ext>
            </p:extLst>
          </p:nvPr>
        </p:nvGraphicFramePr>
        <p:xfrm>
          <a:off x="652463" y="2378075"/>
          <a:ext cx="1816100" cy="1062038"/>
        </p:xfrm>
        <a:graphic>
          <a:graphicData uri="http://schemas.openxmlformats.org/presentationml/2006/ole">
            <mc:AlternateContent xmlns:mc="http://schemas.openxmlformats.org/markup-compatibility/2006">
              <mc:Choice xmlns:v="urn:schemas-microsoft-com:vml" Requires="v">
                <p:oleObj spid="_x0000_s118016" name="Equation" r:id="rId6" imgW="825480" imgH="431640" progId="Equation.DSMT4">
                  <p:embed/>
                </p:oleObj>
              </mc:Choice>
              <mc:Fallback>
                <p:oleObj name="Equation" r:id="rId6" imgW="825480" imgH="431640" progId="Equation.DSMT4">
                  <p:embed/>
                  <p:pic>
                    <p:nvPicPr>
                      <p:cNvPr id="24" name="オブジェクト 23">
                        <a:extLst>
                          <a:ext uri="{FF2B5EF4-FFF2-40B4-BE49-F238E27FC236}">
                            <a16:creationId xmlns:a16="http://schemas.microsoft.com/office/drawing/2014/main" id="{DE4674E8-CF64-4A01-8F6E-37A91020F730}"/>
                          </a:ext>
                        </a:extLst>
                      </p:cNvPr>
                      <p:cNvPicPr>
                        <a:picLocks noChangeAspect="1" noChangeArrowheads="1"/>
                      </p:cNvPicPr>
                      <p:nvPr/>
                    </p:nvPicPr>
                    <p:blipFill>
                      <a:blip r:embed="rId7"/>
                      <a:srcRect/>
                      <a:stretch>
                        <a:fillRect/>
                      </a:stretch>
                    </p:blipFill>
                    <p:spPr bwMode="auto">
                      <a:xfrm>
                        <a:off x="652463" y="2378075"/>
                        <a:ext cx="1816100" cy="1062038"/>
                      </a:xfrm>
                      <a:prstGeom prst="rect">
                        <a:avLst/>
                      </a:prstGeom>
                      <a:noFill/>
                    </p:spPr>
                  </p:pic>
                </p:oleObj>
              </mc:Fallback>
            </mc:AlternateContent>
          </a:graphicData>
        </a:graphic>
      </p:graphicFrame>
      <p:graphicFrame>
        <p:nvGraphicFramePr>
          <p:cNvPr id="26" name="オブジェクト 25">
            <a:extLst>
              <a:ext uri="{FF2B5EF4-FFF2-40B4-BE49-F238E27FC236}">
                <a16:creationId xmlns:a16="http://schemas.microsoft.com/office/drawing/2014/main" id="{BDDBF2A3-7D41-46F7-9D82-7371D697BC8C}"/>
              </a:ext>
            </a:extLst>
          </p:cNvPr>
          <p:cNvGraphicFramePr>
            <a:graphicFrameLocks noChangeAspect="1"/>
          </p:cNvGraphicFramePr>
          <p:nvPr>
            <p:extLst>
              <p:ext uri="{D42A27DB-BD31-4B8C-83A1-F6EECF244321}">
                <p14:modId xmlns:p14="http://schemas.microsoft.com/office/powerpoint/2010/main" val="4163986988"/>
              </p:ext>
            </p:extLst>
          </p:nvPr>
        </p:nvGraphicFramePr>
        <p:xfrm>
          <a:off x="5535612" y="-14283"/>
          <a:ext cx="1228725" cy="1060450"/>
        </p:xfrm>
        <a:graphic>
          <a:graphicData uri="http://schemas.openxmlformats.org/presentationml/2006/ole">
            <mc:AlternateContent xmlns:mc="http://schemas.openxmlformats.org/markup-compatibility/2006">
              <mc:Choice xmlns:v="urn:schemas-microsoft-com:vml" Requires="v">
                <p:oleObj spid="_x0000_s118017" name="Equation" r:id="rId8" imgW="558720" imgH="431640" progId="Equation.DSMT4">
                  <p:embed/>
                </p:oleObj>
              </mc:Choice>
              <mc:Fallback>
                <p:oleObj name="Equation" r:id="rId8" imgW="558720" imgH="431640" progId="Equation.DSMT4">
                  <p:embed/>
                  <p:pic>
                    <p:nvPicPr>
                      <p:cNvPr id="42" name="オブジェクト 41">
                        <a:extLst>
                          <a:ext uri="{FF2B5EF4-FFF2-40B4-BE49-F238E27FC236}">
                            <a16:creationId xmlns:a16="http://schemas.microsoft.com/office/drawing/2014/main" id="{D07187A3-E168-4083-A1C3-92BF9F274BA9}"/>
                          </a:ext>
                        </a:extLst>
                      </p:cNvPr>
                      <p:cNvPicPr>
                        <a:picLocks noChangeAspect="1" noChangeArrowheads="1"/>
                      </p:cNvPicPr>
                      <p:nvPr/>
                    </p:nvPicPr>
                    <p:blipFill>
                      <a:blip r:embed="rId9"/>
                      <a:srcRect/>
                      <a:stretch>
                        <a:fillRect/>
                      </a:stretch>
                    </p:blipFill>
                    <p:spPr bwMode="auto">
                      <a:xfrm>
                        <a:off x="5535612" y="-14283"/>
                        <a:ext cx="1228725" cy="1060450"/>
                      </a:xfrm>
                      <a:prstGeom prst="rect">
                        <a:avLst/>
                      </a:prstGeom>
                      <a:noFill/>
                    </p:spPr>
                  </p:pic>
                </p:oleObj>
              </mc:Fallback>
            </mc:AlternateContent>
          </a:graphicData>
        </a:graphic>
      </p:graphicFrame>
      <p:graphicFrame>
        <p:nvGraphicFramePr>
          <p:cNvPr id="29" name="オブジェクト 28">
            <a:extLst>
              <a:ext uri="{FF2B5EF4-FFF2-40B4-BE49-F238E27FC236}">
                <a16:creationId xmlns:a16="http://schemas.microsoft.com/office/drawing/2014/main" id="{A4B2A4F3-D14E-4303-A001-43BE0F6D5852}"/>
              </a:ext>
            </a:extLst>
          </p:cNvPr>
          <p:cNvGraphicFramePr>
            <a:graphicFrameLocks noChangeAspect="1"/>
          </p:cNvGraphicFramePr>
          <p:nvPr>
            <p:extLst>
              <p:ext uri="{D42A27DB-BD31-4B8C-83A1-F6EECF244321}">
                <p14:modId xmlns:p14="http://schemas.microsoft.com/office/powerpoint/2010/main" val="2229333997"/>
              </p:ext>
            </p:extLst>
          </p:nvPr>
        </p:nvGraphicFramePr>
        <p:xfrm>
          <a:off x="30822" y="1164871"/>
          <a:ext cx="5446713" cy="1184275"/>
        </p:xfrm>
        <a:graphic>
          <a:graphicData uri="http://schemas.openxmlformats.org/presentationml/2006/ole">
            <mc:AlternateContent xmlns:mc="http://schemas.openxmlformats.org/markup-compatibility/2006">
              <mc:Choice xmlns:v="urn:schemas-microsoft-com:vml" Requires="v">
                <p:oleObj spid="_x0000_s118018" name="Equation" r:id="rId10" imgW="2476440" imgH="482400" progId="Equation.DSMT4">
                  <p:embed/>
                </p:oleObj>
              </mc:Choice>
              <mc:Fallback>
                <p:oleObj name="Equation" r:id="rId10" imgW="2476440" imgH="482400" progId="Equation.DSMT4">
                  <p:embed/>
                  <p:pic>
                    <p:nvPicPr>
                      <p:cNvPr id="26" name="オブジェクト 25">
                        <a:extLst>
                          <a:ext uri="{FF2B5EF4-FFF2-40B4-BE49-F238E27FC236}">
                            <a16:creationId xmlns:a16="http://schemas.microsoft.com/office/drawing/2014/main" id="{BDDBF2A3-7D41-46F7-9D82-7371D697BC8C}"/>
                          </a:ext>
                        </a:extLst>
                      </p:cNvPr>
                      <p:cNvPicPr>
                        <a:picLocks noChangeAspect="1" noChangeArrowheads="1"/>
                      </p:cNvPicPr>
                      <p:nvPr/>
                    </p:nvPicPr>
                    <p:blipFill>
                      <a:blip r:embed="rId11"/>
                      <a:srcRect/>
                      <a:stretch>
                        <a:fillRect/>
                      </a:stretch>
                    </p:blipFill>
                    <p:spPr bwMode="auto">
                      <a:xfrm>
                        <a:off x="30822" y="1164871"/>
                        <a:ext cx="5446713" cy="1184275"/>
                      </a:xfrm>
                      <a:prstGeom prst="rect">
                        <a:avLst/>
                      </a:prstGeom>
                      <a:noFill/>
                    </p:spPr>
                  </p:pic>
                </p:oleObj>
              </mc:Fallback>
            </mc:AlternateContent>
          </a:graphicData>
        </a:graphic>
      </p:graphicFrame>
      <p:sp>
        <p:nvSpPr>
          <p:cNvPr id="30" name="正方形/長方形 29">
            <a:extLst>
              <a:ext uri="{FF2B5EF4-FFF2-40B4-BE49-F238E27FC236}">
                <a16:creationId xmlns:a16="http://schemas.microsoft.com/office/drawing/2014/main" id="{72AB50E1-DE50-43E2-BC8E-55B7EF9C60C1}"/>
              </a:ext>
            </a:extLst>
          </p:cNvPr>
          <p:cNvSpPr/>
          <p:nvPr/>
        </p:nvSpPr>
        <p:spPr>
          <a:xfrm>
            <a:off x="0" y="2601497"/>
            <a:ext cx="810404" cy="523220"/>
          </a:xfrm>
          <a:prstGeom prst="rect">
            <a:avLst/>
          </a:prstGeom>
        </p:spPr>
        <p:txBody>
          <a:bodyPr wrap="square">
            <a:spAutoFit/>
          </a:bodyPr>
          <a:lstStyle/>
          <a:p>
            <a:pPr>
              <a:spcBef>
                <a:spcPts val="0"/>
              </a:spcBef>
            </a:pPr>
            <a:r>
              <a:rPr lang="en-US" altLang="ja-JP" dirty="0">
                <a:ea typeface="ＭＳ 明朝" panose="02020609040205080304" pitchFamily="17" charset="-128"/>
              </a:rPr>
              <a:t>(3)</a:t>
            </a:r>
            <a:endParaRPr lang="en-US" altLang="ja-JP" dirty="0"/>
          </a:p>
        </p:txBody>
      </p:sp>
      <p:graphicFrame>
        <p:nvGraphicFramePr>
          <p:cNvPr id="31" name="オブジェクト 30">
            <a:extLst>
              <a:ext uri="{FF2B5EF4-FFF2-40B4-BE49-F238E27FC236}">
                <a16:creationId xmlns:a16="http://schemas.microsoft.com/office/drawing/2014/main" id="{B7DA5103-B27F-48F1-96CD-E3F31C917027}"/>
              </a:ext>
            </a:extLst>
          </p:cNvPr>
          <p:cNvGraphicFramePr>
            <a:graphicFrameLocks noChangeAspect="1"/>
          </p:cNvGraphicFramePr>
          <p:nvPr>
            <p:extLst>
              <p:ext uri="{D42A27DB-BD31-4B8C-83A1-F6EECF244321}">
                <p14:modId xmlns:p14="http://schemas.microsoft.com/office/powerpoint/2010/main" val="3057806819"/>
              </p:ext>
            </p:extLst>
          </p:nvPr>
        </p:nvGraphicFramePr>
        <p:xfrm>
          <a:off x="0" y="3294070"/>
          <a:ext cx="6764337" cy="1185862"/>
        </p:xfrm>
        <a:graphic>
          <a:graphicData uri="http://schemas.openxmlformats.org/presentationml/2006/ole">
            <mc:AlternateContent xmlns:mc="http://schemas.openxmlformats.org/markup-compatibility/2006">
              <mc:Choice xmlns:v="urn:schemas-microsoft-com:vml" Requires="v">
                <p:oleObj spid="_x0000_s118019" name="Equation" r:id="rId12" imgW="3073320" imgH="482400" progId="Equation.DSMT4">
                  <p:embed/>
                </p:oleObj>
              </mc:Choice>
              <mc:Fallback>
                <p:oleObj name="Equation" r:id="rId12" imgW="3073320" imgH="482400" progId="Equation.DSMT4">
                  <p:embed/>
                  <p:pic>
                    <p:nvPicPr>
                      <p:cNvPr id="25" name="オブジェクト 24">
                        <a:extLst>
                          <a:ext uri="{FF2B5EF4-FFF2-40B4-BE49-F238E27FC236}">
                            <a16:creationId xmlns:a16="http://schemas.microsoft.com/office/drawing/2014/main" id="{263D9374-7029-4992-96FF-F6F2D678A855}"/>
                          </a:ext>
                        </a:extLst>
                      </p:cNvPr>
                      <p:cNvPicPr>
                        <a:picLocks noChangeAspect="1" noChangeArrowheads="1"/>
                      </p:cNvPicPr>
                      <p:nvPr/>
                    </p:nvPicPr>
                    <p:blipFill>
                      <a:blip r:embed="rId13"/>
                      <a:srcRect/>
                      <a:stretch>
                        <a:fillRect/>
                      </a:stretch>
                    </p:blipFill>
                    <p:spPr bwMode="auto">
                      <a:xfrm>
                        <a:off x="0" y="3294070"/>
                        <a:ext cx="6764337" cy="1185862"/>
                      </a:xfrm>
                      <a:prstGeom prst="rect">
                        <a:avLst/>
                      </a:prstGeom>
                      <a:noFill/>
                    </p:spPr>
                  </p:pic>
                </p:oleObj>
              </mc:Fallback>
            </mc:AlternateContent>
          </a:graphicData>
        </a:graphic>
      </p:graphicFrame>
      <p:sp>
        <p:nvSpPr>
          <p:cNvPr id="32" name="正方形/長方形 31">
            <a:extLst>
              <a:ext uri="{FF2B5EF4-FFF2-40B4-BE49-F238E27FC236}">
                <a16:creationId xmlns:a16="http://schemas.microsoft.com/office/drawing/2014/main" id="{122BE3B1-625D-41ED-BD1B-B0CB05D18856}"/>
              </a:ext>
            </a:extLst>
          </p:cNvPr>
          <p:cNvSpPr/>
          <p:nvPr/>
        </p:nvSpPr>
        <p:spPr>
          <a:xfrm>
            <a:off x="0" y="6234453"/>
            <a:ext cx="9144001" cy="523220"/>
          </a:xfrm>
          <a:prstGeom prst="rect">
            <a:avLst/>
          </a:prstGeom>
        </p:spPr>
        <p:txBody>
          <a:bodyPr wrap="square">
            <a:spAutoFit/>
          </a:bodyPr>
          <a:lstStyle/>
          <a:p>
            <a:pPr>
              <a:spcBef>
                <a:spcPts val="0"/>
              </a:spcBef>
            </a:pPr>
            <a:r>
              <a:rPr lang="ja-JP" altLang="en-US" u="sng" dirty="0">
                <a:ea typeface="ＭＳ 明朝" panose="02020609040205080304" pitchFamily="17" charset="-128"/>
                <a:cs typeface="Times New Roman" panose="02020603050405020304" pitchFamily="18" charset="0"/>
              </a:rPr>
              <a:t>これは定数なので力学的</a:t>
            </a:r>
            <a:r>
              <a:rPr lang="ja-JP" altLang="ja-JP" u="sng" dirty="0">
                <a:ea typeface="ＭＳ 明朝" panose="02020609040205080304" pitchFamily="17" charset="-128"/>
                <a:cs typeface="Times New Roman" panose="02020603050405020304" pitchFamily="18" charset="0"/>
              </a:rPr>
              <a:t>エネルギー</a:t>
            </a:r>
            <a:r>
              <a:rPr lang="ja-JP" altLang="en-US" u="sng" dirty="0">
                <a:ea typeface="ＭＳ 明朝" panose="02020609040205080304" pitchFamily="17" charset="-128"/>
                <a:cs typeface="Times New Roman" panose="02020603050405020304" pitchFamily="18" charset="0"/>
              </a:rPr>
              <a:t>が</a:t>
            </a:r>
            <a:r>
              <a:rPr lang="ja-JP" altLang="ja-JP" u="sng" dirty="0">
                <a:ea typeface="ＭＳ 明朝" panose="02020609040205080304" pitchFamily="17" charset="-128"/>
                <a:cs typeface="Times New Roman" panose="02020603050405020304" pitchFamily="18" charset="0"/>
              </a:rPr>
              <a:t>保存</a:t>
            </a:r>
            <a:r>
              <a:rPr lang="ja-JP" altLang="en-US" u="sng" dirty="0">
                <a:ea typeface="ＭＳ 明朝" panose="02020609040205080304" pitchFamily="17" charset="-128"/>
                <a:cs typeface="Times New Roman" panose="02020603050405020304" pitchFamily="18" charset="0"/>
              </a:rPr>
              <a:t>してい</a:t>
            </a:r>
            <a:r>
              <a:rPr lang="ja-JP" altLang="en-US" u="sng" dirty="0">
                <a:latin typeface="Century" panose="02040604050505020304" pitchFamily="18" charset="0"/>
                <a:ea typeface="ＭＳ 明朝" panose="02020609040205080304" pitchFamily="17" charset="-128"/>
                <a:cs typeface="Times New Roman" panose="02020603050405020304" pitchFamily="18" charset="0"/>
              </a:rPr>
              <a:t>る</a:t>
            </a:r>
            <a:r>
              <a:rPr lang="ja-JP" altLang="ja-JP"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dirty="0"/>
          </a:p>
        </p:txBody>
      </p:sp>
      <p:graphicFrame>
        <p:nvGraphicFramePr>
          <p:cNvPr id="33" name="オブジェクト 32">
            <a:extLst>
              <a:ext uri="{FF2B5EF4-FFF2-40B4-BE49-F238E27FC236}">
                <a16:creationId xmlns:a16="http://schemas.microsoft.com/office/drawing/2014/main" id="{8EFDC192-47EC-465D-A1ED-5A79E74F7DCB}"/>
              </a:ext>
            </a:extLst>
          </p:cNvPr>
          <p:cNvGraphicFramePr>
            <a:graphicFrameLocks noChangeAspect="1"/>
          </p:cNvGraphicFramePr>
          <p:nvPr>
            <p:extLst>
              <p:ext uri="{D42A27DB-BD31-4B8C-83A1-F6EECF244321}">
                <p14:modId xmlns:p14="http://schemas.microsoft.com/office/powerpoint/2010/main" val="2372985696"/>
              </p:ext>
            </p:extLst>
          </p:nvPr>
        </p:nvGraphicFramePr>
        <p:xfrm>
          <a:off x="0" y="5009581"/>
          <a:ext cx="9110663" cy="1060450"/>
        </p:xfrm>
        <a:graphic>
          <a:graphicData uri="http://schemas.openxmlformats.org/presentationml/2006/ole">
            <mc:AlternateContent xmlns:mc="http://schemas.openxmlformats.org/markup-compatibility/2006">
              <mc:Choice xmlns:v="urn:schemas-microsoft-com:vml" Requires="v">
                <p:oleObj spid="_x0000_s118020" name="Equation" r:id="rId14" imgW="4140000" imgH="431640" progId="Equation.DSMT4">
                  <p:embed/>
                </p:oleObj>
              </mc:Choice>
              <mc:Fallback>
                <p:oleObj name="Equation" r:id="rId14" imgW="4140000" imgH="431640" progId="Equation.DSMT4">
                  <p:embed/>
                  <p:pic>
                    <p:nvPicPr>
                      <p:cNvPr id="31" name="オブジェクト 30">
                        <a:extLst>
                          <a:ext uri="{FF2B5EF4-FFF2-40B4-BE49-F238E27FC236}">
                            <a16:creationId xmlns:a16="http://schemas.microsoft.com/office/drawing/2014/main" id="{B7DA5103-B27F-48F1-96CD-E3F31C917027}"/>
                          </a:ext>
                        </a:extLst>
                      </p:cNvPr>
                      <p:cNvPicPr>
                        <a:picLocks noChangeAspect="1" noChangeArrowheads="1"/>
                      </p:cNvPicPr>
                      <p:nvPr/>
                    </p:nvPicPr>
                    <p:blipFill>
                      <a:blip r:embed="rId15"/>
                      <a:srcRect/>
                      <a:stretch>
                        <a:fillRect/>
                      </a:stretch>
                    </p:blipFill>
                    <p:spPr bwMode="auto">
                      <a:xfrm>
                        <a:off x="0" y="5009581"/>
                        <a:ext cx="9110663" cy="1060450"/>
                      </a:xfrm>
                      <a:prstGeom prst="rect">
                        <a:avLst/>
                      </a:prstGeom>
                      <a:noFill/>
                    </p:spPr>
                  </p:pic>
                </p:oleObj>
              </mc:Fallback>
            </mc:AlternateContent>
          </a:graphicData>
        </a:graphic>
      </p:graphicFrame>
      <p:sp>
        <p:nvSpPr>
          <p:cNvPr id="34" name="正方形/長方形 33">
            <a:extLst>
              <a:ext uri="{FF2B5EF4-FFF2-40B4-BE49-F238E27FC236}">
                <a16:creationId xmlns:a16="http://schemas.microsoft.com/office/drawing/2014/main" id="{15F8933D-DED9-44AC-928C-5ADEC72A1649}"/>
              </a:ext>
            </a:extLst>
          </p:cNvPr>
          <p:cNvSpPr/>
          <p:nvPr/>
        </p:nvSpPr>
        <p:spPr>
          <a:xfrm>
            <a:off x="5714102" y="1495398"/>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5" name="正方形/長方形 34">
            <a:extLst>
              <a:ext uri="{FF2B5EF4-FFF2-40B4-BE49-F238E27FC236}">
                <a16:creationId xmlns:a16="http://schemas.microsoft.com/office/drawing/2014/main" id="{8CE399B6-79C9-4CB2-AE41-741F7331B941}"/>
              </a:ext>
            </a:extLst>
          </p:cNvPr>
          <p:cNvSpPr/>
          <p:nvPr/>
        </p:nvSpPr>
        <p:spPr>
          <a:xfrm>
            <a:off x="4123896" y="279107"/>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6" name="正方形/長方形 35">
            <a:extLst>
              <a:ext uri="{FF2B5EF4-FFF2-40B4-BE49-F238E27FC236}">
                <a16:creationId xmlns:a16="http://schemas.microsoft.com/office/drawing/2014/main" id="{DE8016B5-D64B-4A5F-AE5C-595EBF9AA7A0}"/>
              </a:ext>
            </a:extLst>
          </p:cNvPr>
          <p:cNvSpPr/>
          <p:nvPr/>
        </p:nvSpPr>
        <p:spPr>
          <a:xfrm>
            <a:off x="8551412" y="5711233"/>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7" name="正方形/長方形 36">
            <a:extLst>
              <a:ext uri="{FF2B5EF4-FFF2-40B4-BE49-F238E27FC236}">
                <a16:creationId xmlns:a16="http://schemas.microsoft.com/office/drawing/2014/main" id="{0DF9C357-153C-4C88-9CB4-498A15D11C3C}"/>
              </a:ext>
            </a:extLst>
          </p:cNvPr>
          <p:cNvSpPr/>
          <p:nvPr/>
        </p:nvSpPr>
        <p:spPr>
          <a:xfrm>
            <a:off x="8534742" y="6234453"/>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8" name="正方形/長方形 37">
            <a:extLst>
              <a:ext uri="{FF2B5EF4-FFF2-40B4-BE49-F238E27FC236}">
                <a16:creationId xmlns:a16="http://schemas.microsoft.com/office/drawing/2014/main" id="{D9AF40FB-412E-4324-B1F2-7300382866EC}"/>
              </a:ext>
            </a:extLst>
          </p:cNvPr>
          <p:cNvSpPr/>
          <p:nvPr/>
        </p:nvSpPr>
        <p:spPr>
          <a:xfrm>
            <a:off x="6750046" y="233425"/>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39" name="正方形/長方形 38">
            <a:extLst>
              <a:ext uri="{FF2B5EF4-FFF2-40B4-BE49-F238E27FC236}">
                <a16:creationId xmlns:a16="http://schemas.microsoft.com/office/drawing/2014/main" id="{176274FB-5B48-4B9B-876B-542A09FD7155}"/>
              </a:ext>
            </a:extLst>
          </p:cNvPr>
          <p:cNvSpPr/>
          <p:nvPr/>
        </p:nvSpPr>
        <p:spPr>
          <a:xfrm>
            <a:off x="2715824" y="2621247"/>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sp>
        <p:nvSpPr>
          <p:cNvPr id="40" name="正方形/長方形 39">
            <a:extLst>
              <a:ext uri="{FF2B5EF4-FFF2-40B4-BE49-F238E27FC236}">
                <a16:creationId xmlns:a16="http://schemas.microsoft.com/office/drawing/2014/main" id="{D9A1D438-4E46-41FC-A2B8-09E2F5CC5E1B}"/>
              </a:ext>
            </a:extLst>
          </p:cNvPr>
          <p:cNvSpPr/>
          <p:nvPr/>
        </p:nvSpPr>
        <p:spPr>
          <a:xfrm>
            <a:off x="6882623" y="3624587"/>
            <a:ext cx="609258" cy="523220"/>
          </a:xfrm>
          <a:prstGeom prst="rect">
            <a:avLst/>
          </a:prstGeom>
        </p:spPr>
        <p:txBody>
          <a:bodyPr wrap="square">
            <a:spAutoFit/>
          </a:bodyPr>
          <a:lstStyle/>
          <a:p>
            <a:pPr>
              <a:spcBef>
                <a:spcPts val="0"/>
              </a:spcBef>
            </a:pPr>
            <a:r>
              <a:rPr lang="ja-JP" altLang="en-US" dirty="0">
                <a:ea typeface="ＭＳ 明朝" panose="02020609040205080304" pitchFamily="17" charset="-128"/>
                <a:cs typeface="Times New Roman" panose="02020603050405020304" pitchFamily="18" charset="0"/>
              </a:rPr>
              <a:t>答</a:t>
            </a:r>
            <a:endParaRPr lang="en-US" altLang="ja-JP" dirty="0"/>
          </a:p>
        </p:txBody>
      </p:sp>
      <p:grpSp>
        <p:nvGrpSpPr>
          <p:cNvPr id="41" name="グループ化 40">
            <a:extLst>
              <a:ext uri="{FF2B5EF4-FFF2-40B4-BE49-F238E27FC236}">
                <a16:creationId xmlns:a16="http://schemas.microsoft.com/office/drawing/2014/main" id="{D11B25D4-59AE-48D5-BC05-C6AE0FD05DF2}"/>
              </a:ext>
            </a:extLst>
          </p:cNvPr>
          <p:cNvGrpSpPr/>
          <p:nvPr/>
        </p:nvGrpSpPr>
        <p:grpSpPr>
          <a:xfrm>
            <a:off x="7568775" y="146493"/>
            <a:ext cx="1486976" cy="2661023"/>
            <a:chOff x="7568775" y="146493"/>
            <a:chExt cx="1486976" cy="2661023"/>
          </a:xfrm>
        </p:grpSpPr>
        <p:grpSp>
          <p:nvGrpSpPr>
            <p:cNvPr id="42" name="グループ化 41">
              <a:extLst>
                <a:ext uri="{FF2B5EF4-FFF2-40B4-BE49-F238E27FC236}">
                  <a16:creationId xmlns:a16="http://schemas.microsoft.com/office/drawing/2014/main" id="{BC3551F3-7E4D-4570-A2DA-AEA66EFA95F1}"/>
                </a:ext>
              </a:extLst>
            </p:cNvPr>
            <p:cNvGrpSpPr/>
            <p:nvPr/>
          </p:nvGrpSpPr>
          <p:grpSpPr>
            <a:xfrm>
              <a:off x="7728776" y="146493"/>
              <a:ext cx="1210309" cy="1914722"/>
              <a:chOff x="0" y="0"/>
              <a:chExt cx="813460" cy="1229303"/>
            </a:xfrm>
          </p:grpSpPr>
          <p:sp>
            <p:nvSpPr>
              <p:cNvPr id="45" name="円/楕円 57">
                <a:extLst>
                  <a:ext uri="{FF2B5EF4-FFF2-40B4-BE49-F238E27FC236}">
                    <a16:creationId xmlns:a16="http://schemas.microsoft.com/office/drawing/2014/main" id="{0367EBF9-20E4-4AC7-9E04-9EC7E2B83EFD}"/>
                  </a:ext>
                </a:extLst>
              </p:cNvPr>
              <p:cNvSpPr/>
              <p:nvPr/>
            </p:nvSpPr>
            <p:spPr>
              <a:xfrm>
                <a:off x="148441" y="267195"/>
                <a:ext cx="571445" cy="545653"/>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46" name="直線コネクタ 45">
                <a:extLst>
                  <a:ext uri="{FF2B5EF4-FFF2-40B4-BE49-F238E27FC236}">
                    <a16:creationId xmlns:a16="http://schemas.microsoft.com/office/drawing/2014/main" id="{CA2E8F3D-4E6F-4150-B030-B5DC9E37B3DF}"/>
                  </a:ext>
                </a:extLst>
              </p:cNvPr>
              <p:cNvCxnSpPr/>
              <p:nvPr/>
            </p:nvCxnSpPr>
            <p:spPr>
              <a:xfrm>
                <a:off x="148441" y="528452"/>
                <a:ext cx="0" cy="519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D66A1D61-9479-4F54-A6F9-BA135C521308}"/>
                  </a:ext>
                </a:extLst>
              </p:cNvPr>
              <p:cNvSpPr/>
              <p:nvPr/>
            </p:nvSpPr>
            <p:spPr>
              <a:xfrm>
                <a:off x="0" y="926275"/>
                <a:ext cx="302791" cy="303028"/>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8" name="角丸四角形 62">
                <a:extLst>
                  <a:ext uri="{FF2B5EF4-FFF2-40B4-BE49-F238E27FC236}">
                    <a16:creationId xmlns:a16="http://schemas.microsoft.com/office/drawing/2014/main" id="{1C626769-9176-4C81-9194-DA5E365B553A}"/>
                  </a:ext>
                </a:extLst>
              </p:cNvPr>
              <p:cNvSpPr/>
              <p:nvPr/>
            </p:nvSpPr>
            <p:spPr>
              <a:xfrm>
                <a:off x="362197" y="65314"/>
                <a:ext cx="135890" cy="527685"/>
              </a:xfrm>
              <a:prstGeom prst="roundRect">
                <a:avLst>
                  <a:gd name="adj" fmla="val 45328"/>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9" name="正方形/長方形 48">
                <a:extLst>
                  <a:ext uri="{FF2B5EF4-FFF2-40B4-BE49-F238E27FC236}">
                    <a16:creationId xmlns:a16="http://schemas.microsoft.com/office/drawing/2014/main" id="{C75EEEA0-B734-44D6-A8D2-67AB8E9D0C20}"/>
                  </a:ext>
                </a:extLst>
              </p:cNvPr>
              <p:cNvSpPr/>
              <p:nvPr/>
            </p:nvSpPr>
            <p:spPr>
              <a:xfrm>
                <a:off x="0" y="0"/>
                <a:ext cx="813460" cy="1245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cxnSp>
          <p:nvCxnSpPr>
            <p:cNvPr id="43" name="直線コネクタ 42">
              <a:extLst>
                <a:ext uri="{FF2B5EF4-FFF2-40B4-BE49-F238E27FC236}">
                  <a16:creationId xmlns:a16="http://schemas.microsoft.com/office/drawing/2014/main" id="{39D1E4D3-C292-4F8D-A083-2E6214D19785}"/>
                </a:ext>
              </a:extLst>
            </p:cNvPr>
            <p:cNvCxnSpPr>
              <a:cxnSpLocks/>
            </p:cNvCxnSpPr>
            <p:nvPr/>
          </p:nvCxnSpPr>
          <p:spPr bwMode="auto">
            <a:xfrm>
              <a:off x="7568775" y="2807516"/>
              <a:ext cx="1486976" cy="0"/>
            </a:xfrm>
            <a:prstGeom prst="line">
              <a:avLst/>
            </a:prstGeom>
            <a:solidFill>
              <a:schemeClr val="accent1"/>
            </a:solidFill>
            <a:ln w="28575" cap="flat" cmpd="sng" algn="ctr">
              <a:solidFill>
                <a:srgbClr val="000000"/>
              </a:solidFill>
              <a:prstDash val="solid"/>
              <a:round/>
              <a:headEnd type="none" w="med" len="med"/>
              <a:tailEnd type="none" w="med" len="med"/>
            </a:ln>
            <a:effectLst/>
          </p:spPr>
        </p:cxnSp>
        <p:cxnSp>
          <p:nvCxnSpPr>
            <p:cNvPr id="44" name="直線矢印コネクタ 43">
              <a:extLst>
                <a:ext uri="{FF2B5EF4-FFF2-40B4-BE49-F238E27FC236}">
                  <a16:creationId xmlns:a16="http://schemas.microsoft.com/office/drawing/2014/main" id="{7D279219-CEBA-4788-A884-62F154FFCB3E}"/>
                </a:ext>
              </a:extLst>
            </p:cNvPr>
            <p:cNvCxnSpPr>
              <a:stCxn id="47" idx="2"/>
            </p:cNvCxnSpPr>
            <p:nvPr/>
          </p:nvCxnSpPr>
          <p:spPr bwMode="auto">
            <a:xfrm flipH="1">
              <a:off x="7949634" y="2061215"/>
              <a:ext cx="4397" cy="746301"/>
            </a:xfrm>
            <a:prstGeom prst="straightConnector1">
              <a:avLst/>
            </a:prstGeom>
            <a:solidFill>
              <a:schemeClr val="accent1"/>
            </a:solidFill>
            <a:ln w="28575" cap="flat" cmpd="sng" algn="ctr">
              <a:solidFill>
                <a:srgbClr val="000000"/>
              </a:solidFill>
              <a:prstDash val="solid"/>
              <a:round/>
              <a:headEnd type="arrow" w="med" len="med"/>
              <a:tailEnd type="arrow" w="med" len="med"/>
            </a:ln>
            <a:effectLst/>
          </p:spPr>
        </p:cxnSp>
      </p:grpSp>
    </p:spTree>
    <p:extLst>
      <p:ext uri="{BB962C8B-B14F-4D97-AF65-F5344CB8AC3E}">
        <p14:creationId xmlns:p14="http://schemas.microsoft.com/office/powerpoint/2010/main" val="19585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23" grpId="0"/>
      <p:bldP spid="30" grpId="0"/>
      <p:bldP spid="32" grpId="0"/>
      <p:bldP spid="34" grpId="0"/>
      <p:bldP spid="35" grpId="0"/>
      <p:bldP spid="36" grpId="0"/>
      <p:bldP spid="37" grpId="0"/>
      <p:bldP spid="38" grpId="0"/>
      <p:bldP spid="39" grpId="0"/>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直線コネクタ 54">
            <a:extLst>
              <a:ext uri="{FF2B5EF4-FFF2-40B4-BE49-F238E27FC236}">
                <a16:creationId xmlns:a16="http://schemas.microsoft.com/office/drawing/2014/main" id="{A23CAD54-BE07-45A8-8489-AF7DC7A5327F}"/>
              </a:ext>
            </a:extLst>
          </p:cNvPr>
          <p:cNvCxnSpPr>
            <a:cxnSpLocks/>
          </p:cNvCxnSpPr>
          <p:nvPr/>
        </p:nvCxnSpPr>
        <p:spPr bwMode="auto">
          <a:xfrm flipH="1">
            <a:off x="7873059" y="1529100"/>
            <a:ext cx="26951" cy="3555135"/>
          </a:xfrm>
          <a:prstGeom prst="line">
            <a:avLst/>
          </a:prstGeom>
          <a:noFill/>
          <a:ln w="76200" cap="flat" cmpd="sng" algn="ctr">
            <a:solidFill>
              <a:schemeClr val="accent1"/>
            </a:solidFill>
            <a:prstDash val="solid"/>
            <a:round/>
            <a:headEnd type="none" w="med" len="med"/>
            <a:tailEnd type="none" w="med" len="med"/>
          </a:ln>
          <a:effectLst/>
        </p:spPr>
      </p:cxnSp>
      <p:sp>
        <p:nvSpPr>
          <p:cNvPr id="30" name="正方形/長方形 29">
            <a:extLst>
              <a:ext uri="{FF2B5EF4-FFF2-40B4-BE49-F238E27FC236}">
                <a16:creationId xmlns:a16="http://schemas.microsoft.com/office/drawing/2014/main" id="{03FD3553-6FC0-4639-9770-A2707AB7762A}"/>
              </a:ext>
            </a:extLst>
          </p:cNvPr>
          <p:cNvSpPr/>
          <p:nvPr/>
        </p:nvSpPr>
        <p:spPr>
          <a:xfrm>
            <a:off x="-15401" y="477321"/>
            <a:ext cx="9126619"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静止していた棒上の一点に棒に垂直に物体が衝突。</a:t>
            </a:r>
            <a:endParaRPr lang="en-US" altLang="ja-JP" dirty="0">
              <a:solidFill>
                <a:srgbClr val="000000"/>
              </a:solidFill>
              <a:ea typeface="ＭＳ ゴシック" pitchFamily="49" charset="-128"/>
              <a:cs typeface="Times New Roman" panose="02020603050405020304" pitchFamily="18" charset="0"/>
            </a:endParaRPr>
          </a:p>
        </p:txBody>
      </p:sp>
      <p:sp>
        <p:nvSpPr>
          <p:cNvPr id="32" name="正方形/長方形 31">
            <a:extLst>
              <a:ext uri="{FF2B5EF4-FFF2-40B4-BE49-F238E27FC236}">
                <a16:creationId xmlns:a16="http://schemas.microsoft.com/office/drawing/2014/main" id="{15DD4818-B906-4065-84C3-C10D9F8AA8D9}"/>
              </a:ext>
            </a:extLst>
          </p:cNvPr>
          <p:cNvSpPr/>
          <p:nvPr/>
        </p:nvSpPr>
        <p:spPr>
          <a:xfrm>
            <a:off x="-37225" y="939488"/>
            <a:ext cx="3056238"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剛体上の不動点：</a:t>
            </a:r>
            <a:endParaRPr lang="en-US" altLang="ja-JP" dirty="0">
              <a:solidFill>
                <a:srgbClr val="000000"/>
              </a:solidFill>
              <a:ea typeface="ＭＳ ゴシック" pitchFamily="49" charset="-128"/>
              <a:cs typeface="Times New Roman" panose="02020603050405020304" pitchFamily="18" charset="0"/>
            </a:endParaRPr>
          </a:p>
        </p:txBody>
      </p:sp>
      <p:sp>
        <p:nvSpPr>
          <p:cNvPr id="33" name="正方形/長方形 32">
            <a:extLst>
              <a:ext uri="{FF2B5EF4-FFF2-40B4-BE49-F238E27FC236}">
                <a16:creationId xmlns:a16="http://schemas.microsoft.com/office/drawing/2014/main" id="{58FDD360-BD7A-4A83-A1AB-85F161DC6092}"/>
              </a:ext>
            </a:extLst>
          </p:cNvPr>
          <p:cNvSpPr/>
          <p:nvPr/>
        </p:nvSpPr>
        <p:spPr>
          <a:xfrm>
            <a:off x="0" y="1393131"/>
            <a:ext cx="5751875"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重心と衝撃の中心の距離を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h</a:t>
            </a:r>
            <a:r>
              <a:rPr lang="ja-JP" altLang="en-US" dirty="0">
                <a:solidFill>
                  <a:srgbClr val="000000"/>
                </a:solidFill>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D2B547AA-CD2D-4F08-97BB-3BA40AF09A97}"/>
              </a:ext>
            </a:extLst>
          </p:cNvPr>
          <p:cNvSpPr/>
          <p:nvPr/>
        </p:nvSpPr>
        <p:spPr>
          <a:xfrm>
            <a:off x="-4879" y="1430"/>
            <a:ext cx="2389239" cy="523220"/>
          </a:xfrm>
          <a:prstGeom prst="rect">
            <a:avLst/>
          </a:prstGeom>
        </p:spPr>
        <p:txBody>
          <a:bodyPr wrap="square">
            <a:spAutoFit/>
          </a:bodyPr>
          <a:lstStyle/>
          <a:p>
            <a:pPr>
              <a:spcBef>
                <a:spcPct val="0"/>
              </a:spcBef>
            </a:pPr>
            <a:r>
              <a:rPr lang="ja-JP" altLang="en-US" dirty="0">
                <a:solidFill>
                  <a:schemeClr val="accent2"/>
                </a:solidFill>
                <a:ea typeface="ＭＳ ゴシック" pitchFamily="49" charset="-128"/>
                <a:cs typeface="Times New Roman" panose="02020603050405020304" pitchFamily="18" charset="0"/>
              </a:rPr>
              <a:t>衝撃の中心</a:t>
            </a:r>
            <a:endParaRPr lang="en-US" altLang="ja-JP" dirty="0">
              <a:solidFill>
                <a:schemeClr val="accent2"/>
              </a:solidFill>
              <a:ea typeface="ＭＳ ゴシック" pitchFamily="49"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12DCCC4A-32D7-41B6-8DD1-DFEF8B2C3595}"/>
              </a:ext>
            </a:extLst>
          </p:cNvPr>
          <p:cNvSpPr/>
          <p:nvPr/>
        </p:nvSpPr>
        <p:spPr>
          <a:xfrm>
            <a:off x="2261494" y="0"/>
            <a:ext cx="6849724"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質量</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ja-JP" altLang="en-US" dirty="0" err="1">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慣性モーメント</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r>
              <a:rPr lang="ja-JP" altLang="en-US" dirty="0">
                <a:solidFill>
                  <a:srgbClr val="000000"/>
                </a:solidFill>
                <a:ea typeface="ＭＳ ゴシック" pitchFamily="49" charset="-128"/>
                <a:cs typeface="Times New Roman" panose="02020603050405020304" pitchFamily="18" charset="0"/>
              </a:rPr>
              <a:t>の剛体の棒。</a:t>
            </a:r>
            <a:endParaRPr lang="en-US" altLang="ja-JP" dirty="0">
              <a:solidFill>
                <a:srgbClr val="000000"/>
              </a:solidFill>
              <a:ea typeface="ＭＳ ゴシック" pitchFamily="49"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871CBCB6-385A-4F30-9301-AA8816F00657}"/>
              </a:ext>
            </a:extLst>
          </p:cNvPr>
          <p:cNvSpPr/>
          <p:nvPr/>
        </p:nvSpPr>
        <p:spPr>
          <a:xfrm>
            <a:off x="2797782" y="930697"/>
            <a:ext cx="1980029" cy="523220"/>
          </a:xfrm>
          <a:prstGeom prst="rect">
            <a:avLst/>
          </a:prstGeom>
        </p:spPr>
        <p:txBody>
          <a:bodyPr wrap="none">
            <a:spAutoFit/>
          </a:bodyPr>
          <a:lstStyle/>
          <a:p>
            <a:r>
              <a:rPr lang="ja-JP" altLang="en-US" dirty="0">
                <a:solidFill>
                  <a:schemeClr val="accent2"/>
                </a:solidFill>
                <a:ea typeface="ＭＳ ゴシック" pitchFamily="49" charset="-128"/>
                <a:cs typeface="Times New Roman" panose="02020603050405020304" pitchFamily="18" charset="0"/>
              </a:rPr>
              <a:t>衝撃の中心</a:t>
            </a:r>
            <a:endParaRPr lang="ja-JP" altLang="en-US" dirty="0"/>
          </a:p>
        </p:txBody>
      </p:sp>
      <p:cxnSp>
        <p:nvCxnSpPr>
          <p:cNvPr id="74" name="直線コネクタ 73">
            <a:extLst>
              <a:ext uri="{FF2B5EF4-FFF2-40B4-BE49-F238E27FC236}">
                <a16:creationId xmlns:a16="http://schemas.microsoft.com/office/drawing/2014/main" id="{79295426-9524-4161-B9E9-EE8A52C71292}"/>
              </a:ext>
            </a:extLst>
          </p:cNvPr>
          <p:cNvCxnSpPr>
            <a:cxnSpLocks/>
          </p:cNvCxnSpPr>
          <p:nvPr/>
        </p:nvCxnSpPr>
        <p:spPr bwMode="auto">
          <a:xfrm flipH="1">
            <a:off x="7873059" y="1529100"/>
            <a:ext cx="26951" cy="3555135"/>
          </a:xfrm>
          <a:prstGeom prst="line">
            <a:avLst/>
          </a:prstGeom>
          <a:noFill/>
          <a:ln w="76200" cap="flat" cmpd="sng" algn="ctr">
            <a:solidFill>
              <a:schemeClr val="accent1"/>
            </a:solidFill>
            <a:prstDash val="solid"/>
            <a:round/>
            <a:headEnd type="none" w="med" len="med"/>
            <a:tailEnd type="none" w="med" len="med"/>
          </a:ln>
          <a:effectLst/>
        </p:spPr>
      </p:cxnSp>
      <p:cxnSp>
        <p:nvCxnSpPr>
          <p:cNvPr id="81" name="直線コネクタ 80">
            <a:extLst>
              <a:ext uri="{FF2B5EF4-FFF2-40B4-BE49-F238E27FC236}">
                <a16:creationId xmlns:a16="http://schemas.microsoft.com/office/drawing/2014/main" id="{63562EB2-F7CC-4312-9C83-B8207FFA9CDA}"/>
              </a:ext>
            </a:extLst>
          </p:cNvPr>
          <p:cNvCxnSpPr>
            <a:cxnSpLocks/>
          </p:cNvCxnSpPr>
          <p:nvPr/>
        </p:nvCxnSpPr>
        <p:spPr bwMode="auto">
          <a:xfrm flipH="1">
            <a:off x="7649155" y="1566407"/>
            <a:ext cx="580448" cy="3517828"/>
          </a:xfrm>
          <a:prstGeom prst="line">
            <a:avLst/>
          </a:prstGeom>
          <a:noFill/>
          <a:ln w="76200" cap="flat" cmpd="sng" algn="ctr">
            <a:solidFill>
              <a:schemeClr val="accent1"/>
            </a:solidFill>
            <a:prstDash val="solid"/>
            <a:round/>
            <a:headEnd type="none" w="med" len="med"/>
            <a:tailEnd type="none" w="med" len="med"/>
          </a:ln>
          <a:effectLst/>
        </p:spPr>
      </p:cxnSp>
      <p:sp>
        <p:nvSpPr>
          <p:cNvPr id="78" name="楕円 77">
            <a:extLst>
              <a:ext uri="{FF2B5EF4-FFF2-40B4-BE49-F238E27FC236}">
                <a16:creationId xmlns:a16="http://schemas.microsoft.com/office/drawing/2014/main" id="{B5857F88-6547-4C5F-8C39-507AE8A49DFB}"/>
              </a:ext>
            </a:extLst>
          </p:cNvPr>
          <p:cNvSpPr/>
          <p:nvPr/>
        </p:nvSpPr>
        <p:spPr bwMode="auto">
          <a:xfrm>
            <a:off x="6304424" y="1641814"/>
            <a:ext cx="543734" cy="522005"/>
          </a:xfrm>
          <a:prstGeom prst="ellipse">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3" name="楕円 82">
            <a:extLst>
              <a:ext uri="{FF2B5EF4-FFF2-40B4-BE49-F238E27FC236}">
                <a16:creationId xmlns:a16="http://schemas.microsoft.com/office/drawing/2014/main" id="{F38146D1-09F3-48EC-AE82-B15DBBBAFD42}"/>
              </a:ext>
            </a:extLst>
          </p:cNvPr>
          <p:cNvSpPr/>
          <p:nvPr/>
        </p:nvSpPr>
        <p:spPr bwMode="auto">
          <a:xfrm>
            <a:off x="7827554" y="1856324"/>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4" name="楕円 83">
            <a:extLst>
              <a:ext uri="{FF2B5EF4-FFF2-40B4-BE49-F238E27FC236}">
                <a16:creationId xmlns:a16="http://schemas.microsoft.com/office/drawing/2014/main" id="{B8947D96-DCC9-44DF-BC5D-8CFD8D215E44}"/>
              </a:ext>
            </a:extLst>
          </p:cNvPr>
          <p:cNvSpPr/>
          <p:nvPr/>
        </p:nvSpPr>
        <p:spPr bwMode="auto">
          <a:xfrm>
            <a:off x="7827554" y="3109289"/>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5" name="楕円 84">
            <a:extLst>
              <a:ext uri="{FF2B5EF4-FFF2-40B4-BE49-F238E27FC236}">
                <a16:creationId xmlns:a16="http://schemas.microsoft.com/office/drawing/2014/main" id="{C2B42095-184F-47C7-9565-FC0163D86B21}"/>
              </a:ext>
            </a:extLst>
          </p:cNvPr>
          <p:cNvSpPr/>
          <p:nvPr/>
        </p:nvSpPr>
        <p:spPr bwMode="auto">
          <a:xfrm>
            <a:off x="7828748" y="3633920"/>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86" name="直線コネクタ 85">
            <a:extLst>
              <a:ext uri="{FF2B5EF4-FFF2-40B4-BE49-F238E27FC236}">
                <a16:creationId xmlns:a16="http://schemas.microsoft.com/office/drawing/2014/main" id="{035B8F63-2941-4779-B9CB-15FD897B9CA5}"/>
              </a:ext>
            </a:extLst>
          </p:cNvPr>
          <p:cNvCxnSpPr>
            <a:cxnSpLocks/>
          </p:cNvCxnSpPr>
          <p:nvPr/>
        </p:nvCxnSpPr>
        <p:spPr bwMode="auto">
          <a:xfrm flipH="1">
            <a:off x="6821560" y="1904374"/>
            <a:ext cx="1005994" cy="0"/>
          </a:xfrm>
          <a:prstGeom prst="line">
            <a:avLst/>
          </a:prstGeom>
          <a:noFill/>
          <a:ln w="19050" cap="flat" cmpd="sng" algn="ctr">
            <a:solidFill>
              <a:srgbClr val="0066FF"/>
            </a:solidFill>
            <a:prstDash val="dash"/>
            <a:round/>
            <a:headEnd type="arrow" w="med" len="med"/>
            <a:tailEnd type="none" w="med" len="med"/>
          </a:ln>
          <a:effectLst/>
        </p:spPr>
      </p:cxnSp>
      <p:cxnSp>
        <p:nvCxnSpPr>
          <p:cNvPr id="90" name="直線コネクタ 89">
            <a:extLst>
              <a:ext uri="{FF2B5EF4-FFF2-40B4-BE49-F238E27FC236}">
                <a16:creationId xmlns:a16="http://schemas.microsoft.com/office/drawing/2014/main" id="{BB2205F0-0588-486B-AFF7-0807D0F7FE1F}"/>
              </a:ext>
            </a:extLst>
          </p:cNvPr>
          <p:cNvCxnSpPr>
            <a:cxnSpLocks/>
          </p:cNvCxnSpPr>
          <p:nvPr/>
        </p:nvCxnSpPr>
        <p:spPr bwMode="auto">
          <a:xfrm>
            <a:off x="7707598" y="1922423"/>
            <a:ext cx="0" cy="1263883"/>
          </a:xfrm>
          <a:prstGeom prst="line">
            <a:avLst/>
          </a:prstGeom>
          <a:noFill/>
          <a:ln w="19050" cap="flat" cmpd="sng" algn="ctr">
            <a:solidFill>
              <a:srgbClr val="0066FF"/>
            </a:solidFill>
            <a:prstDash val="dash"/>
            <a:round/>
            <a:headEnd type="arrow" w="med" len="med"/>
            <a:tailEnd type="arrow" w="med" len="med"/>
          </a:ln>
          <a:effectLst/>
        </p:spPr>
      </p:cxnSp>
      <p:cxnSp>
        <p:nvCxnSpPr>
          <p:cNvPr id="93" name="直線コネクタ 92">
            <a:extLst>
              <a:ext uri="{FF2B5EF4-FFF2-40B4-BE49-F238E27FC236}">
                <a16:creationId xmlns:a16="http://schemas.microsoft.com/office/drawing/2014/main" id="{EDCD7265-DC3C-46F8-A587-522953B7472A}"/>
              </a:ext>
            </a:extLst>
          </p:cNvPr>
          <p:cNvCxnSpPr>
            <a:cxnSpLocks/>
          </p:cNvCxnSpPr>
          <p:nvPr/>
        </p:nvCxnSpPr>
        <p:spPr bwMode="auto">
          <a:xfrm>
            <a:off x="7707598" y="3166570"/>
            <a:ext cx="0" cy="599548"/>
          </a:xfrm>
          <a:prstGeom prst="line">
            <a:avLst/>
          </a:prstGeom>
          <a:noFill/>
          <a:ln w="19050" cap="flat" cmpd="sng" algn="ctr">
            <a:solidFill>
              <a:srgbClr val="0066FF"/>
            </a:solidFill>
            <a:prstDash val="dash"/>
            <a:round/>
            <a:headEnd type="arrow" w="med" len="med"/>
            <a:tailEnd type="arrow" w="med" len="med"/>
          </a:ln>
          <a:effectLst/>
        </p:spPr>
      </p:cxnSp>
      <p:sp>
        <p:nvSpPr>
          <p:cNvPr id="95" name="正方形/長方形 94">
            <a:extLst>
              <a:ext uri="{FF2B5EF4-FFF2-40B4-BE49-F238E27FC236}">
                <a16:creationId xmlns:a16="http://schemas.microsoft.com/office/drawing/2014/main" id="{44B58DAC-1EAC-4C31-AA2C-37CCAFAC6F10}"/>
              </a:ext>
            </a:extLst>
          </p:cNvPr>
          <p:cNvSpPr/>
          <p:nvPr/>
        </p:nvSpPr>
        <p:spPr>
          <a:xfrm>
            <a:off x="6544112" y="3642411"/>
            <a:ext cx="1261884" cy="896656"/>
          </a:xfrm>
          <a:prstGeom prst="rect">
            <a:avLst/>
          </a:prstGeom>
        </p:spPr>
        <p:txBody>
          <a:bodyPr wrap="none">
            <a:spAutoFit/>
          </a:bodyPr>
          <a:lstStyle/>
          <a:p>
            <a:pPr>
              <a:lnSpc>
                <a:spcPts val="2800"/>
              </a:lnSpc>
              <a:spcBef>
                <a:spcPts val="0"/>
              </a:spcBef>
            </a:pPr>
            <a:r>
              <a:rPr lang="ja-JP" altLang="en-US" dirty="0">
                <a:solidFill>
                  <a:schemeClr val="accent2"/>
                </a:solidFill>
                <a:ea typeface="ＭＳ ゴシック" pitchFamily="49" charset="-128"/>
                <a:cs typeface="Times New Roman" panose="02020603050405020304" pitchFamily="18" charset="0"/>
              </a:rPr>
              <a:t>衝撃の</a:t>
            </a:r>
            <a:endParaRPr lang="en-US" altLang="ja-JP" dirty="0">
              <a:solidFill>
                <a:schemeClr val="accent2"/>
              </a:solidFill>
              <a:ea typeface="ＭＳ ゴシック" pitchFamily="49" charset="-128"/>
              <a:cs typeface="Times New Roman" panose="02020603050405020304" pitchFamily="18" charset="0"/>
            </a:endParaRPr>
          </a:p>
          <a:p>
            <a:pPr>
              <a:lnSpc>
                <a:spcPts val="2800"/>
              </a:lnSpc>
            </a:pPr>
            <a:r>
              <a:rPr lang="ja-JP" altLang="en-US" dirty="0">
                <a:solidFill>
                  <a:schemeClr val="accent2"/>
                </a:solidFill>
                <a:ea typeface="ＭＳ ゴシック" pitchFamily="49" charset="-128"/>
                <a:cs typeface="Times New Roman" panose="02020603050405020304" pitchFamily="18" charset="0"/>
              </a:rPr>
              <a:t>  中心</a:t>
            </a:r>
            <a:endParaRPr lang="ja-JP" altLang="en-US" dirty="0"/>
          </a:p>
        </p:txBody>
      </p:sp>
      <p:sp>
        <p:nvSpPr>
          <p:cNvPr id="96" name="正方形/長方形 95">
            <a:extLst>
              <a:ext uri="{FF2B5EF4-FFF2-40B4-BE49-F238E27FC236}">
                <a16:creationId xmlns:a16="http://schemas.microsoft.com/office/drawing/2014/main" id="{73A967DF-659A-418C-B474-BD9A6955420A}"/>
              </a:ext>
            </a:extLst>
          </p:cNvPr>
          <p:cNvSpPr/>
          <p:nvPr/>
        </p:nvSpPr>
        <p:spPr>
          <a:xfrm>
            <a:off x="6842013" y="2841949"/>
            <a:ext cx="902811" cy="451406"/>
          </a:xfrm>
          <a:prstGeom prst="rect">
            <a:avLst/>
          </a:prstGeom>
        </p:spPr>
        <p:txBody>
          <a:bodyPr wrap="none">
            <a:spAutoFit/>
          </a:bodyPr>
          <a:lstStyle/>
          <a:p>
            <a:pPr>
              <a:lnSpc>
                <a:spcPts val="2800"/>
              </a:lnSpc>
              <a:spcBef>
                <a:spcPts val="0"/>
              </a:spcBef>
            </a:pPr>
            <a:r>
              <a:rPr lang="ja-JP" altLang="en-US" dirty="0">
                <a:solidFill>
                  <a:schemeClr val="accent2"/>
                </a:solidFill>
                <a:ea typeface="ＭＳ ゴシック" pitchFamily="49" charset="-128"/>
                <a:cs typeface="Times New Roman" panose="02020603050405020304" pitchFamily="18" charset="0"/>
              </a:rPr>
              <a:t>重心</a:t>
            </a:r>
            <a:endParaRPr lang="ja-JP" altLang="en-US" dirty="0"/>
          </a:p>
        </p:txBody>
      </p:sp>
      <p:sp>
        <p:nvSpPr>
          <p:cNvPr id="92" name="正方形/長方形 91">
            <a:extLst>
              <a:ext uri="{FF2B5EF4-FFF2-40B4-BE49-F238E27FC236}">
                <a16:creationId xmlns:a16="http://schemas.microsoft.com/office/drawing/2014/main" id="{E7175295-D991-4C68-9D81-108DE8EC44EA}"/>
              </a:ext>
            </a:extLst>
          </p:cNvPr>
          <p:cNvSpPr/>
          <p:nvPr/>
        </p:nvSpPr>
        <p:spPr>
          <a:xfrm>
            <a:off x="7337255" y="3204734"/>
            <a:ext cx="407484" cy="523220"/>
          </a:xfrm>
          <a:prstGeom prst="rect">
            <a:avLst/>
          </a:prstGeom>
        </p:spPr>
        <p:txBody>
          <a:bodyPr wrap="none">
            <a:spAutoFit/>
          </a:bodyPr>
          <a:lstStyle/>
          <a:p>
            <a:r>
              <a:rPr lang="en-US" altLang="ja-JP" i="1" dirty="0">
                <a:solidFill>
                  <a:schemeClr val="accent2"/>
                </a:solidFill>
                <a:latin typeface="Bookman Old Style" panose="02050604050505020204" pitchFamily="18" charset="0"/>
                <a:ea typeface="ＭＳ ゴシック" panose="020B0609070205080204" pitchFamily="49" charset="-128"/>
                <a:cs typeface="Times New Roman" panose="02020603050405020304" pitchFamily="18" charset="0"/>
              </a:rPr>
              <a:t>h</a:t>
            </a:r>
            <a:endParaRPr lang="ja-JP" altLang="en-US" dirty="0">
              <a:solidFill>
                <a:schemeClr val="accent2"/>
              </a:solidFill>
            </a:endParaRPr>
          </a:p>
        </p:txBody>
      </p:sp>
      <p:sp>
        <p:nvSpPr>
          <p:cNvPr id="98" name="正方形/長方形 97">
            <a:extLst>
              <a:ext uri="{FF2B5EF4-FFF2-40B4-BE49-F238E27FC236}">
                <a16:creationId xmlns:a16="http://schemas.microsoft.com/office/drawing/2014/main" id="{1351C396-0825-428E-9CEA-63B6D6BEC882}"/>
              </a:ext>
            </a:extLst>
          </p:cNvPr>
          <p:cNvSpPr/>
          <p:nvPr/>
        </p:nvSpPr>
        <p:spPr>
          <a:xfrm>
            <a:off x="7337407" y="2297548"/>
            <a:ext cx="407484" cy="523220"/>
          </a:xfrm>
          <a:prstGeom prst="rect">
            <a:avLst/>
          </a:prstGeom>
        </p:spPr>
        <p:txBody>
          <a:bodyPr wrap="none">
            <a:spAutoFit/>
          </a:bodyPr>
          <a:lstStyle/>
          <a:p>
            <a:r>
              <a:rPr lang="en-US" altLang="ja-JP" i="1" dirty="0">
                <a:solidFill>
                  <a:schemeClr val="accent2"/>
                </a:solidFill>
                <a:latin typeface="Bookman Old Style" panose="02050604050505020204" pitchFamily="18" charset="0"/>
                <a:ea typeface="ＭＳ ゴシック" panose="020B0609070205080204" pitchFamily="49" charset="-128"/>
                <a:cs typeface="Times New Roman" panose="02020603050405020304" pitchFamily="18" charset="0"/>
              </a:rPr>
              <a:t>b</a:t>
            </a:r>
            <a:endParaRPr lang="ja-JP" altLang="en-US" dirty="0">
              <a:solidFill>
                <a:schemeClr val="accent2"/>
              </a:solidFill>
            </a:endParaRPr>
          </a:p>
        </p:txBody>
      </p:sp>
      <p:sp>
        <p:nvSpPr>
          <p:cNvPr id="23" name="楕円 22">
            <a:extLst>
              <a:ext uri="{FF2B5EF4-FFF2-40B4-BE49-F238E27FC236}">
                <a16:creationId xmlns:a16="http://schemas.microsoft.com/office/drawing/2014/main" id="{7490EC6D-CFC7-45D8-91F6-4502B2A6C9E9}"/>
              </a:ext>
            </a:extLst>
          </p:cNvPr>
          <p:cNvSpPr/>
          <p:nvPr/>
        </p:nvSpPr>
        <p:spPr bwMode="auto">
          <a:xfrm>
            <a:off x="6304424" y="1649768"/>
            <a:ext cx="543734" cy="522005"/>
          </a:xfrm>
          <a:prstGeom prst="ellipse">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4" name="テキスト ボックス 23">
            <a:extLst>
              <a:ext uri="{FF2B5EF4-FFF2-40B4-BE49-F238E27FC236}">
                <a16:creationId xmlns:a16="http://schemas.microsoft.com/office/drawing/2014/main" id="{E3AA3E52-08D6-4A81-8F29-9A8FA0B8983C}"/>
              </a:ext>
            </a:extLst>
          </p:cNvPr>
          <p:cNvSpPr txBox="1"/>
          <p:nvPr/>
        </p:nvSpPr>
        <p:spPr>
          <a:xfrm>
            <a:off x="8102156" y="2518212"/>
            <a:ext cx="64622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endParaRPr lang="ja-JP" altLang="en-US" dirty="0"/>
          </a:p>
        </p:txBody>
      </p:sp>
      <p:sp>
        <p:nvSpPr>
          <p:cNvPr id="25" name="テキスト ボックス 24">
            <a:extLst>
              <a:ext uri="{FF2B5EF4-FFF2-40B4-BE49-F238E27FC236}">
                <a16:creationId xmlns:a16="http://schemas.microsoft.com/office/drawing/2014/main" id="{8ECF7F3D-CB73-4390-B27F-B67D612D55A6}"/>
              </a:ext>
            </a:extLst>
          </p:cNvPr>
          <p:cNvSpPr txBox="1"/>
          <p:nvPr/>
        </p:nvSpPr>
        <p:spPr>
          <a:xfrm>
            <a:off x="8048687" y="3325959"/>
            <a:ext cx="64622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endParaRPr lang="ja-JP" altLang="en-US" dirty="0"/>
          </a:p>
        </p:txBody>
      </p:sp>
      <p:sp>
        <p:nvSpPr>
          <p:cNvPr id="29" name="Line 2">
            <a:extLst>
              <a:ext uri="{FF2B5EF4-FFF2-40B4-BE49-F238E27FC236}">
                <a16:creationId xmlns:a16="http://schemas.microsoft.com/office/drawing/2014/main" id="{897615F8-9069-4426-8318-E3DE73D07118}"/>
              </a:ext>
            </a:extLst>
          </p:cNvPr>
          <p:cNvSpPr>
            <a:spLocks noChangeShapeType="1"/>
          </p:cNvSpPr>
          <p:nvPr/>
        </p:nvSpPr>
        <p:spPr bwMode="auto">
          <a:xfrm>
            <a:off x="5712917" y="454801"/>
            <a:ext cx="1899902" cy="1148850"/>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1" name="Line 2">
            <a:extLst>
              <a:ext uri="{FF2B5EF4-FFF2-40B4-BE49-F238E27FC236}">
                <a16:creationId xmlns:a16="http://schemas.microsoft.com/office/drawing/2014/main" id="{08A8A526-04F7-4C39-BD0A-21105FE17F16}"/>
              </a:ext>
            </a:extLst>
          </p:cNvPr>
          <p:cNvSpPr>
            <a:spLocks noChangeShapeType="1"/>
          </p:cNvSpPr>
          <p:nvPr/>
        </p:nvSpPr>
        <p:spPr bwMode="auto">
          <a:xfrm>
            <a:off x="2797782" y="1438219"/>
            <a:ext cx="4539387" cy="1990782"/>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5" name="Line 2">
            <a:extLst>
              <a:ext uri="{FF2B5EF4-FFF2-40B4-BE49-F238E27FC236}">
                <a16:creationId xmlns:a16="http://schemas.microsoft.com/office/drawing/2014/main" id="{1E15E1AD-3777-4E20-83BB-CE8822706D36}"/>
              </a:ext>
            </a:extLst>
          </p:cNvPr>
          <p:cNvSpPr>
            <a:spLocks noChangeShapeType="1"/>
          </p:cNvSpPr>
          <p:nvPr/>
        </p:nvSpPr>
        <p:spPr bwMode="auto">
          <a:xfrm>
            <a:off x="4783682" y="1773307"/>
            <a:ext cx="2553487" cy="1655693"/>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7" name="Line 2">
            <a:extLst>
              <a:ext uri="{FF2B5EF4-FFF2-40B4-BE49-F238E27FC236}">
                <a16:creationId xmlns:a16="http://schemas.microsoft.com/office/drawing/2014/main" id="{AA3C2AE4-C313-41E0-A73E-97ADCEE36849}"/>
              </a:ext>
            </a:extLst>
          </p:cNvPr>
          <p:cNvSpPr>
            <a:spLocks noChangeShapeType="1"/>
          </p:cNvSpPr>
          <p:nvPr/>
        </p:nvSpPr>
        <p:spPr bwMode="auto">
          <a:xfrm>
            <a:off x="5075434" y="2080972"/>
            <a:ext cx="2320178" cy="501533"/>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38" name="テキスト ボックス 37">
            <a:extLst>
              <a:ext uri="{FF2B5EF4-FFF2-40B4-BE49-F238E27FC236}">
                <a16:creationId xmlns:a16="http://schemas.microsoft.com/office/drawing/2014/main" id="{400B3C9F-8F23-4DA0-AE98-14D14C7403A5}"/>
              </a:ext>
            </a:extLst>
          </p:cNvPr>
          <p:cNvSpPr txBox="1"/>
          <p:nvPr/>
        </p:nvSpPr>
        <p:spPr>
          <a:xfrm>
            <a:off x="-15401" y="1802646"/>
            <a:ext cx="5480089" cy="523220"/>
          </a:xfrm>
          <a:prstGeom prst="rect">
            <a:avLst/>
          </a:prstGeom>
          <a:noFill/>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重心と衝突点の距離を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b</a:t>
            </a:r>
            <a:r>
              <a:rPr lang="ja-JP" altLang="en-US" dirty="0">
                <a:solidFill>
                  <a:srgbClr val="000000"/>
                </a:solidFill>
                <a:ea typeface="ＭＳ ゴシック" pitchFamily="49" charset="-128"/>
                <a:cs typeface="Times New Roman" panose="02020603050405020304" pitchFamily="18" charset="0"/>
              </a:rPr>
              <a:t>とする。</a:t>
            </a:r>
            <a:endParaRPr lang="en-US" altLang="ja-JP" dirty="0">
              <a:solidFill>
                <a:srgbClr val="000000"/>
              </a:solidFill>
              <a:ea typeface="ＭＳ ゴシック" pitchFamily="49" charset="-128"/>
              <a:cs typeface="Times New Roman" panose="02020603050405020304" pitchFamily="18" charset="0"/>
            </a:endParaRPr>
          </a:p>
        </p:txBody>
      </p:sp>
    </p:spTree>
    <p:extLst>
      <p:ext uri="{BB962C8B-B14F-4D97-AF65-F5344CB8AC3E}">
        <p14:creationId xmlns:p14="http://schemas.microsoft.com/office/powerpoint/2010/main" val="111759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2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78"/>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8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63" presetClass="path" presetSubtype="0" fill="hold" grpId="0" nodeType="clickEffect">
                                  <p:stCondLst>
                                    <p:cond delay="0"/>
                                  </p:stCondLst>
                                  <p:childTnLst>
                                    <p:animMotion origin="layout" path="M 2.77778E-6 -4.81481E-6 L 0.10972 -4.81481E-6 " pathEditMode="relative" rAng="0" ptsTypes="AA">
                                      <p:cBhvr>
                                        <p:cTn id="41" dur="1000" fill="hold"/>
                                        <p:tgtEl>
                                          <p:spTgt spid="78"/>
                                        </p:tgtEl>
                                        <p:attrNameLst>
                                          <p:attrName>ppt_x</p:attrName>
                                          <p:attrName>ppt_y</p:attrName>
                                        </p:attrNameLst>
                                      </p:cBhvr>
                                      <p:rCtr x="5486" y="0"/>
                                    </p:animMotion>
                                  </p:childTnLst>
                                </p:cTn>
                              </p:par>
                            </p:childTnLst>
                          </p:cTn>
                        </p:par>
                        <p:par>
                          <p:cTn id="42" fill="hold">
                            <p:stCondLst>
                              <p:cond delay="1000"/>
                            </p:stCondLst>
                            <p:childTnLst>
                              <p:par>
                                <p:cTn id="43" presetID="8" presetClass="emph" presetSubtype="0" fill="hold" nodeType="afterEffect">
                                  <p:stCondLst>
                                    <p:cond delay="0"/>
                                  </p:stCondLst>
                                  <p:childTnLst>
                                    <p:animRot by="540000">
                                      <p:cBhvr>
                                        <p:cTn id="44" dur="1000" fill="hold"/>
                                        <p:tgtEl>
                                          <p:spTgt spid="74"/>
                                        </p:tgtEl>
                                        <p:attrNameLst>
                                          <p:attrName>r</p:attrName>
                                        </p:attrNameLst>
                                      </p:cBhvr>
                                    </p:animRot>
                                  </p:childTnLst>
                                </p:cTn>
                              </p:par>
                              <p:par>
                                <p:cTn id="45" presetID="63" presetClass="path" presetSubtype="0" fill="hold" nodeType="withEffect">
                                  <p:stCondLst>
                                    <p:cond delay="0"/>
                                  </p:stCondLst>
                                  <p:childTnLst>
                                    <p:animMotion origin="layout" path="M 0.00607 0.00254 L 3.61111E-6 0.00023 " pathEditMode="relative" rAng="0" ptsTypes="AA">
                                      <p:cBhvr>
                                        <p:cTn id="46" dur="1000" spd="-100000" fill="hold"/>
                                        <p:tgtEl>
                                          <p:spTgt spid="74"/>
                                        </p:tgtEl>
                                        <p:attrNameLst>
                                          <p:attrName>ppt_x</p:attrName>
                                          <p:attrName>ppt_y</p:attrName>
                                        </p:attrNameLst>
                                      </p:cBhvr>
                                      <p:rCtr x="-313" y="-116"/>
                                    </p:animMotion>
                                  </p:childTnLst>
                                  <p:subTnLst>
                                    <p:set>
                                      <p:cBhvr override="childStyle">
                                        <p:cTn dur="1" fill="hold" display="0" masterRel="sameClick" afterEffect="1">
                                          <p:stCondLst>
                                            <p:cond evt="end" delay="0">
                                              <p:tn val="45"/>
                                            </p:cond>
                                          </p:stCondLst>
                                        </p:cTn>
                                        <p:tgtEl>
                                          <p:spTgt spid="74"/>
                                        </p:tgtEl>
                                        <p:attrNameLst>
                                          <p:attrName>style.visibility</p:attrName>
                                        </p:attrNameLst>
                                      </p:cBhvr>
                                      <p:to>
                                        <p:strVal val="hidden"/>
                                      </p:to>
                                    </p:set>
                                  </p:subTnLst>
                                </p:cTn>
                              </p:par>
                              <p:par>
                                <p:cTn id="47" presetID="63" presetClass="path" presetSubtype="0" fill="hold" grpId="2" nodeType="withEffect">
                                  <p:stCondLst>
                                    <p:cond delay="0"/>
                                  </p:stCondLst>
                                  <p:childTnLst>
                                    <p:animMotion origin="layout" path="M 0.10972 -4.81481E-6 L 0.12795 -4.81481E-6 " pathEditMode="relative" rAng="0" ptsTypes="AA">
                                      <p:cBhvr>
                                        <p:cTn id="48" dur="1000" fill="hold"/>
                                        <p:tgtEl>
                                          <p:spTgt spid="78"/>
                                        </p:tgtEl>
                                        <p:attrNameLst>
                                          <p:attrName>ppt_x</p:attrName>
                                          <p:attrName>ppt_y</p:attrName>
                                        </p:attrNameLst>
                                      </p:cBhvr>
                                      <p:rCtr x="903" y="0"/>
                                    </p:animMotion>
                                  </p:childTnLst>
                                </p:cTn>
                              </p:par>
                            </p:childTnLst>
                          </p:cTn>
                        </p:par>
                        <p:par>
                          <p:cTn id="49" fill="hold">
                            <p:stCondLst>
                              <p:cond delay="2000"/>
                            </p:stCondLst>
                            <p:childTnLst>
                              <p:par>
                                <p:cTn id="50" presetID="1" presetClass="entr" presetSubtype="0" fill="hold" nodeType="afterEffect">
                                  <p:stCondLst>
                                    <p:cond delay="0"/>
                                  </p:stCondLst>
                                  <p:childTnLst>
                                    <p:set>
                                      <p:cBhvr>
                                        <p:cTn id="51" dur="1" fill="hold">
                                          <p:stCondLst>
                                            <p:cond delay="0"/>
                                          </p:stCondLst>
                                        </p:cTn>
                                        <p:tgtEl>
                                          <p:spTgt spid="8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55"/>
                                        </p:tgtEl>
                                        <p:attrNameLst>
                                          <p:attrName>style.visibility</p:attrName>
                                        </p:attrNameLst>
                                      </p:cBhvr>
                                      <p:to>
                                        <p:strVal val="visible"/>
                                      </p:to>
                                    </p:set>
                                  </p:childTnLst>
                                </p:cTn>
                              </p:par>
                              <p:par>
                                <p:cTn id="56" presetID="1" presetClass="exit" presetSubtype="0" fill="hold" grpId="3" nodeType="withEffect">
                                  <p:stCondLst>
                                    <p:cond delay="0"/>
                                  </p:stCondLst>
                                  <p:childTnLst>
                                    <p:set>
                                      <p:cBhvr>
                                        <p:cTn id="57" dur="1" fill="hold">
                                          <p:stCondLst>
                                            <p:cond delay="0"/>
                                          </p:stCondLst>
                                        </p:cTn>
                                        <p:tgtEl>
                                          <p:spTgt spid="78"/>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wipe(left)">
                                      <p:cBhvr>
                                        <p:cTn id="68" dur="500"/>
                                        <p:tgtEl>
                                          <p:spTgt spid="31"/>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9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31"/>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wipe(left)">
                                      <p:cBhvr>
                                        <p:cTn id="93" dur="500"/>
                                        <p:tgtEl>
                                          <p:spTgt spid="35"/>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92"/>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84"/>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93"/>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96"/>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grpId="1" nodeType="clickEffect">
                                  <p:stCondLst>
                                    <p:cond delay="0"/>
                                  </p:stCondLst>
                                  <p:childTnLst>
                                    <p:set>
                                      <p:cBhvr>
                                        <p:cTn id="107" dur="1" fill="hold">
                                          <p:stCondLst>
                                            <p:cond delay="0"/>
                                          </p:stCondLst>
                                        </p:cTn>
                                        <p:tgtEl>
                                          <p:spTgt spid="35"/>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38"/>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left)">
                                      <p:cBhvr>
                                        <p:cTn id="116" dur="500"/>
                                        <p:tgtEl>
                                          <p:spTgt spid="37"/>
                                        </p:tgtEl>
                                      </p:cBhvr>
                                    </p:animEffec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83"/>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9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9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grpId="1" nodeType="clickEffect">
                                  <p:stCondLst>
                                    <p:cond delay="0"/>
                                  </p:stCondLst>
                                  <p:childTnLst>
                                    <p:set>
                                      <p:cBhvr>
                                        <p:cTn id="128" dur="1" fill="hold">
                                          <p:stCondLst>
                                            <p:cond delay="0"/>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p:bldP spid="33" grpId="0"/>
      <p:bldP spid="34" grpId="0"/>
      <p:bldP spid="36" grpId="0"/>
      <p:bldP spid="10" grpId="0"/>
      <p:bldP spid="78" grpId="0" animBg="1"/>
      <p:bldP spid="78" grpId="1" animBg="1"/>
      <p:bldP spid="78" grpId="2" animBg="1"/>
      <p:bldP spid="78" grpId="3" animBg="1"/>
      <p:bldP spid="83" grpId="0" animBg="1"/>
      <p:bldP spid="84" grpId="0" animBg="1"/>
      <p:bldP spid="85" grpId="0" animBg="1"/>
      <p:bldP spid="95" grpId="0"/>
      <p:bldP spid="96" grpId="0"/>
      <p:bldP spid="92" grpId="0"/>
      <p:bldP spid="98" grpId="0"/>
      <p:bldP spid="23" grpId="0" animBg="1"/>
      <p:bldP spid="24" grpId="0"/>
      <p:bldP spid="25" grpId="0"/>
      <p:bldP spid="29" grpId="0" animBg="1"/>
      <p:bldP spid="29" grpId="1" animBg="1"/>
      <p:bldP spid="31" grpId="0" animBg="1"/>
      <p:bldP spid="31" grpId="1" animBg="1"/>
      <p:bldP spid="35" grpId="0" animBg="1"/>
      <p:bldP spid="35" grpId="1" animBg="1"/>
      <p:bldP spid="37" grpId="0" animBg="1"/>
      <p:bldP spid="37" grpId="1" animBg="1"/>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AE7EF5D-0C93-4528-A873-185C3A46747F}"/>
              </a:ext>
            </a:extLst>
          </p:cNvPr>
          <p:cNvCxnSpPr>
            <a:cxnSpLocks/>
          </p:cNvCxnSpPr>
          <p:nvPr/>
        </p:nvCxnSpPr>
        <p:spPr bwMode="auto">
          <a:xfrm flipH="1">
            <a:off x="7649155" y="1566407"/>
            <a:ext cx="580448" cy="3517828"/>
          </a:xfrm>
          <a:prstGeom prst="line">
            <a:avLst/>
          </a:prstGeom>
          <a:noFill/>
          <a:ln w="76200" cap="flat" cmpd="sng" algn="ctr">
            <a:solidFill>
              <a:schemeClr val="accent1"/>
            </a:solidFill>
            <a:prstDash val="solid"/>
            <a:round/>
            <a:headEnd type="none" w="med" len="med"/>
            <a:tailEnd type="none" w="med" len="med"/>
          </a:ln>
          <a:effectLst/>
        </p:spPr>
      </p:cxnSp>
      <p:sp>
        <p:nvSpPr>
          <p:cNvPr id="26" name="正方形/長方形 25">
            <a:extLst>
              <a:ext uri="{FF2B5EF4-FFF2-40B4-BE49-F238E27FC236}">
                <a16:creationId xmlns:a16="http://schemas.microsoft.com/office/drawing/2014/main" id="{DA958468-5EDA-4554-A87D-93A7DA8F6FF5}"/>
              </a:ext>
            </a:extLst>
          </p:cNvPr>
          <p:cNvSpPr/>
          <p:nvPr/>
        </p:nvSpPr>
        <p:spPr>
          <a:xfrm>
            <a:off x="10814" y="2218659"/>
            <a:ext cx="6369709"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衝突後、重心速度</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ja-JP" altLang="en-US" dirty="0" err="1">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角速度</a:t>
            </a:r>
            <a:r>
              <a:rPr lang="en-US" altLang="ja-JP" i="1" dirty="0">
                <a:latin typeface="Symbol" panose="05050102010706020507" pitchFamily="18" charset="2"/>
                <a:ea typeface="ＭＳ ゴシック" panose="020B0609070205080204" pitchFamily="49" charset="-128"/>
                <a:cs typeface="Times New Roman" panose="02020603050405020304" pitchFamily="18" charset="0"/>
              </a:rPr>
              <a:t>w</a:t>
            </a:r>
            <a:r>
              <a:rPr lang="ja-JP" altLang="en-US" dirty="0">
                <a:solidFill>
                  <a:srgbClr val="000000"/>
                </a:solidFill>
                <a:ea typeface="ＭＳ ゴシック" pitchFamily="49" charset="-128"/>
                <a:cs typeface="Times New Roman" panose="02020603050405020304" pitchFamily="18" charset="0"/>
              </a:rPr>
              <a:t>とする。</a:t>
            </a:r>
            <a:endParaRPr lang="en-US" altLang="ja-JP" dirty="0">
              <a:solidFill>
                <a:srgbClr val="000000"/>
              </a:solidFill>
              <a:ea typeface="ＭＳ ゴシック" pitchFamily="49"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F7345150-EF2C-499C-8A6F-55B225E6EFAA}"/>
              </a:ext>
            </a:extLst>
          </p:cNvPr>
          <p:cNvSpPr/>
          <p:nvPr/>
        </p:nvSpPr>
        <p:spPr>
          <a:xfrm>
            <a:off x="10814" y="2708038"/>
            <a:ext cx="6702562"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物体が棒に与えた運動量を</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P</a:t>
            </a:r>
            <a:r>
              <a:rPr lang="ja-JP" altLang="en-US" dirty="0">
                <a:solidFill>
                  <a:srgbClr val="000000"/>
                </a:solidFill>
                <a:ea typeface="ＭＳ ゴシック" pitchFamily="49" charset="-128"/>
                <a:cs typeface="Times New Roman" panose="02020603050405020304" pitchFamily="18" charset="0"/>
              </a:rPr>
              <a:t>とする。</a:t>
            </a:r>
            <a:endParaRPr lang="en-US" altLang="ja-JP" dirty="0">
              <a:solidFill>
                <a:srgbClr val="000000"/>
              </a:solidFill>
              <a:ea typeface="ＭＳ ゴシック" pitchFamily="49" charset="-128"/>
              <a:cs typeface="Times New Roman" panose="02020603050405020304" pitchFamily="18" charset="0"/>
            </a:endParaRPr>
          </a:p>
        </p:txBody>
      </p:sp>
      <p:sp>
        <p:nvSpPr>
          <p:cNvPr id="28" name="正方形/長方形 27">
            <a:extLst>
              <a:ext uri="{FF2B5EF4-FFF2-40B4-BE49-F238E27FC236}">
                <a16:creationId xmlns:a16="http://schemas.microsoft.com/office/drawing/2014/main" id="{0DDC8237-5B0F-4770-8093-7A120BC5200D}"/>
              </a:ext>
            </a:extLst>
          </p:cNvPr>
          <p:cNvSpPr/>
          <p:nvPr/>
        </p:nvSpPr>
        <p:spPr>
          <a:xfrm>
            <a:off x="-15401" y="3190766"/>
            <a:ext cx="3855734"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運動量保存の法則より</a:t>
            </a:r>
            <a:endParaRPr lang="en-US" altLang="ja-JP" dirty="0">
              <a:solidFill>
                <a:srgbClr val="000000"/>
              </a:solidFill>
              <a:ea typeface="ＭＳ ゴシック" pitchFamily="49"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13B6CF96-079E-4571-BF5A-312F042B7184}"/>
              </a:ext>
            </a:extLst>
          </p:cNvPr>
          <p:cNvSpPr/>
          <p:nvPr/>
        </p:nvSpPr>
        <p:spPr>
          <a:xfrm>
            <a:off x="3968228" y="3163004"/>
            <a:ext cx="1013419"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P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endParaRPr lang="ja-JP" altLang="en-US" dirty="0"/>
          </a:p>
        </p:txBody>
      </p:sp>
      <p:sp>
        <p:nvSpPr>
          <p:cNvPr id="29" name="Rectangle 123">
            <a:extLst>
              <a:ext uri="{FF2B5EF4-FFF2-40B4-BE49-F238E27FC236}">
                <a16:creationId xmlns:a16="http://schemas.microsoft.com/office/drawing/2014/main" id="{3269E703-D859-4C6B-B64C-960355459615}"/>
              </a:ext>
            </a:extLst>
          </p:cNvPr>
          <p:cNvSpPr>
            <a:spLocks noChangeArrowheads="1"/>
          </p:cNvSpPr>
          <p:nvPr/>
        </p:nvSpPr>
        <p:spPr bwMode="auto">
          <a:xfrm>
            <a:off x="3828707" y="3183976"/>
            <a:ext cx="1744121"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30" name="正方形/長方形 29">
            <a:extLst>
              <a:ext uri="{FF2B5EF4-FFF2-40B4-BE49-F238E27FC236}">
                <a16:creationId xmlns:a16="http://schemas.microsoft.com/office/drawing/2014/main" id="{03FD3553-6FC0-4639-9770-A2707AB7762A}"/>
              </a:ext>
            </a:extLst>
          </p:cNvPr>
          <p:cNvSpPr/>
          <p:nvPr/>
        </p:nvSpPr>
        <p:spPr>
          <a:xfrm>
            <a:off x="-15401" y="477321"/>
            <a:ext cx="9126619"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静止していた棒上の一点に棒に垂直に物体が衝突。</a:t>
            </a:r>
            <a:endParaRPr lang="en-US" altLang="ja-JP" dirty="0">
              <a:solidFill>
                <a:srgbClr val="000000"/>
              </a:solidFill>
              <a:ea typeface="ＭＳ ゴシック" pitchFamily="49" charset="-128"/>
              <a:cs typeface="Times New Roman" panose="02020603050405020304" pitchFamily="18" charset="0"/>
            </a:endParaRPr>
          </a:p>
        </p:txBody>
      </p:sp>
      <p:sp>
        <p:nvSpPr>
          <p:cNvPr id="32" name="正方形/長方形 31">
            <a:extLst>
              <a:ext uri="{FF2B5EF4-FFF2-40B4-BE49-F238E27FC236}">
                <a16:creationId xmlns:a16="http://schemas.microsoft.com/office/drawing/2014/main" id="{15DD4818-B906-4065-84C3-C10D9F8AA8D9}"/>
              </a:ext>
            </a:extLst>
          </p:cNvPr>
          <p:cNvSpPr/>
          <p:nvPr/>
        </p:nvSpPr>
        <p:spPr>
          <a:xfrm>
            <a:off x="-37225" y="939488"/>
            <a:ext cx="3056238"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剛体上の不動点：</a:t>
            </a:r>
            <a:endParaRPr lang="en-US" altLang="ja-JP" dirty="0">
              <a:solidFill>
                <a:srgbClr val="000000"/>
              </a:solidFill>
              <a:ea typeface="ＭＳ ゴシック" pitchFamily="49" charset="-128"/>
              <a:cs typeface="Times New Roman" panose="02020603050405020304" pitchFamily="18" charset="0"/>
            </a:endParaRPr>
          </a:p>
        </p:txBody>
      </p:sp>
      <p:sp>
        <p:nvSpPr>
          <p:cNvPr id="33" name="正方形/長方形 32">
            <a:extLst>
              <a:ext uri="{FF2B5EF4-FFF2-40B4-BE49-F238E27FC236}">
                <a16:creationId xmlns:a16="http://schemas.microsoft.com/office/drawing/2014/main" id="{58FDD360-BD7A-4A83-A1AB-85F161DC6092}"/>
              </a:ext>
            </a:extLst>
          </p:cNvPr>
          <p:cNvSpPr/>
          <p:nvPr/>
        </p:nvSpPr>
        <p:spPr>
          <a:xfrm>
            <a:off x="0" y="1393131"/>
            <a:ext cx="5751875"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重心と衝撃の中心の距離を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h</a:t>
            </a:r>
            <a:r>
              <a:rPr lang="ja-JP" altLang="en-US" dirty="0">
                <a:solidFill>
                  <a:srgbClr val="000000"/>
                </a:solidFill>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D2B547AA-CD2D-4F08-97BB-3BA40AF09A97}"/>
              </a:ext>
            </a:extLst>
          </p:cNvPr>
          <p:cNvSpPr/>
          <p:nvPr/>
        </p:nvSpPr>
        <p:spPr>
          <a:xfrm>
            <a:off x="-4879" y="0"/>
            <a:ext cx="2389239" cy="523220"/>
          </a:xfrm>
          <a:prstGeom prst="rect">
            <a:avLst/>
          </a:prstGeom>
        </p:spPr>
        <p:txBody>
          <a:bodyPr wrap="square">
            <a:spAutoFit/>
          </a:bodyPr>
          <a:lstStyle/>
          <a:p>
            <a:pPr>
              <a:spcBef>
                <a:spcPct val="0"/>
              </a:spcBef>
            </a:pPr>
            <a:r>
              <a:rPr lang="ja-JP" altLang="en-US" dirty="0">
                <a:solidFill>
                  <a:schemeClr val="accent2"/>
                </a:solidFill>
                <a:ea typeface="ＭＳ ゴシック" pitchFamily="49" charset="-128"/>
                <a:cs typeface="Times New Roman" panose="02020603050405020304" pitchFamily="18" charset="0"/>
              </a:rPr>
              <a:t>衝撃の中心</a:t>
            </a:r>
            <a:endParaRPr lang="en-US" altLang="ja-JP" dirty="0">
              <a:solidFill>
                <a:schemeClr val="accent2"/>
              </a:solidFill>
              <a:ea typeface="ＭＳ ゴシック" pitchFamily="49"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12DCCC4A-32D7-41B6-8DD1-DFEF8B2C3595}"/>
              </a:ext>
            </a:extLst>
          </p:cNvPr>
          <p:cNvSpPr/>
          <p:nvPr/>
        </p:nvSpPr>
        <p:spPr>
          <a:xfrm>
            <a:off x="2261494" y="-1430"/>
            <a:ext cx="6849724" cy="523220"/>
          </a:xfrm>
          <a:prstGeom prst="rect">
            <a:avLst/>
          </a:prstGeom>
        </p:spPr>
        <p:txBody>
          <a:bodyPr wrap="square">
            <a:spAutoFit/>
          </a:bodyPr>
          <a:lstStyle/>
          <a:p>
            <a:pPr>
              <a:spcBef>
                <a:spcPct val="0"/>
              </a:spcBef>
            </a:pPr>
            <a:r>
              <a:rPr lang="ja-JP" altLang="en-US">
                <a:solidFill>
                  <a:srgbClr val="000000"/>
                </a:solidFill>
                <a:ea typeface="ＭＳ ゴシック" pitchFamily="49" charset="-128"/>
                <a:cs typeface="Times New Roman" panose="02020603050405020304" pitchFamily="18" charset="0"/>
              </a:rPr>
              <a:t>質量</a:t>
            </a:r>
            <a:r>
              <a:rPr lang="en-US" altLang="ja-JP" i="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ja-JP" altLang="en-US">
                <a:solidFill>
                  <a:srgbClr val="000000"/>
                </a:solidFill>
                <a:ea typeface="ＭＳ ゴシック" pitchFamily="49" charset="-128"/>
                <a:cs typeface="Times New Roman" panose="02020603050405020304" pitchFamily="18" charset="0"/>
              </a:rPr>
              <a:t>、慣性</a:t>
            </a:r>
            <a:r>
              <a:rPr lang="ja-JP" altLang="en-US" dirty="0">
                <a:solidFill>
                  <a:srgbClr val="000000"/>
                </a:solidFill>
                <a:ea typeface="ＭＳ ゴシック" pitchFamily="49" charset="-128"/>
                <a:cs typeface="Times New Roman" panose="02020603050405020304" pitchFamily="18" charset="0"/>
              </a:rPr>
              <a:t>モーメント</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r>
              <a:rPr lang="ja-JP" altLang="en-US" dirty="0">
                <a:solidFill>
                  <a:srgbClr val="000000"/>
                </a:solidFill>
                <a:ea typeface="ＭＳ ゴシック" pitchFamily="49" charset="-128"/>
                <a:cs typeface="Times New Roman" panose="02020603050405020304" pitchFamily="18" charset="0"/>
              </a:rPr>
              <a:t>の剛体の棒。</a:t>
            </a:r>
            <a:endParaRPr lang="en-US" altLang="ja-JP" dirty="0">
              <a:solidFill>
                <a:srgbClr val="000000"/>
              </a:solidFill>
              <a:ea typeface="ＭＳ ゴシック" pitchFamily="49" charset="-128"/>
              <a:cs typeface="Times New Roman" panose="02020603050405020304" pitchFamily="18" charset="0"/>
            </a:endParaRPr>
          </a:p>
        </p:txBody>
      </p:sp>
      <p:sp>
        <p:nvSpPr>
          <p:cNvPr id="37" name="正方形/長方形 36">
            <a:extLst>
              <a:ext uri="{FF2B5EF4-FFF2-40B4-BE49-F238E27FC236}">
                <a16:creationId xmlns:a16="http://schemas.microsoft.com/office/drawing/2014/main" id="{44FFF07D-0181-4357-BE97-59164D0B01B0}"/>
              </a:ext>
            </a:extLst>
          </p:cNvPr>
          <p:cNvSpPr/>
          <p:nvPr/>
        </p:nvSpPr>
        <p:spPr>
          <a:xfrm>
            <a:off x="-14460" y="3664715"/>
            <a:ext cx="6192949"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このとき与えた角運動量は</a:t>
            </a:r>
            <a:endParaRPr lang="en-US" altLang="ja-JP" dirty="0">
              <a:solidFill>
                <a:srgbClr val="000000"/>
              </a:solidFill>
              <a:ea typeface="ＭＳ ゴシック" pitchFamily="49"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B56498C5-5CDA-4197-9A2A-EE3C2DC34F07}"/>
              </a:ext>
            </a:extLst>
          </p:cNvPr>
          <p:cNvSpPr/>
          <p:nvPr/>
        </p:nvSpPr>
        <p:spPr>
          <a:xfrm>
            <a:off x="4585443" y="3638384"/>
            <a:ext cx="833883"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b</a:t>
            </a:r>
            <a:r>
              <a:rPr lang="en-US" altLang="ja-JP" dirty="0" err="1">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P</a:t>
            </a:r>
            <a:endParaRPr lang="ja-JP" altLang="en-US" dirty="0"/>
          </a:p>
        </p:txBody>
      </p:sp>
      <p:sp>
        <p:nvSpPr>
          <p:cNvPr id="10" name="正方形/長方形 9">
            <a:extLst>
              <a:ext uri="{FF2B5EF4-FFF2-40B4-BE49-F238E27FC236}">
                <a16:creationId xmlns:a16="http://schemas.microsoft.com/office/drawing/2014/main" id="{871CBCB6-385A-4F30-9301-AA8816F00657}"/>
              </a:ext>
            </a:extLst>
          </p:cNvPr>
          <p:cNvSpPr/>
          <p:nvPr/>
        </p:nvSpPr>
        <p:spPr>
          <a:xfrm>
            <a:off x="2797782" y="930697"/>
            <a:ext cx="1980029" cy="523220"/>
          </a:xfrm>
          <a:prstGeom prst="rect">
            <a:avLst/>
          </a:prstGeom>
        </p:spPr>
        <p:txBody>
          <a:bodyPr wrap="none">
            <a:spAutoFit/>
          </a:bodyPr>
          <a:lstStyle/>
          <a:p>
            <a:r>
              <a:rPr lang="ja-JP" altLang="en-US" dirty="0">
                <a:solidFill>
                  <a:schemeClr val="accent2"/>
                </a:solidFill>
                <a:ea typeface="ＭＳ ゴシック" pitchFamily="49" charset="-128"/>
                <a:cs typeface="Times New Roman" panose="02020603050405020304" pitchFamily="18" charset="0"/>
              </a:rPr>
              <a:t>衝撃の中心</a:t>
            </a:r>
            <a:endParaRPr lang="ja-JP" altLang="en-US" dirty="0"/>
          </a:p>
        </p:txBody>
      </p:sp>
      <p:sp>
        <p:nvSpPr>
          <p:cNvPr id="38" name="正方形/長方形 37">
            <a:extLst>
              <a:ext uri="{FF2B5EF4-FFF2-40B4-BE49-F238E27FC236}">
                <a16:creationId xmlns:a16="http://schemas.microsoft.com/office/drawing/2014/main" id="{21F2CF5A-1220-4165-9182-0070F6BC4BA8}"/>
              </a:ext>
            </a:extLst>
          </p:cNvPr>
          <p:cNvSpPr/>
          <p:nvPr/>
        </p:nvSpPr>
        <p:spPr>
          <a:xfrm>
            <a:off x="20377" y="4121541"/>
            <a:ext cx="4244741"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角運動量保存の法則より</a:t>
            </a:r>
            <a:endParaRPr lang="en-US" altLang="ja-JP" dirty="0">
              <a:solidFill>
                <a:srgbClr val="000000"/>
              </a:solidFill>
              <a:ea typeface="ＭＳ ゴシック" pitchFamily="49" charset="-128"/>
              <a:cs typeface="Times New Roman" panose="02020603050405020304" pitchFamily="18" charset="0"/>
            </a:endParaRPr>
          </a:p>
        </p:txBody>
      </p:sp>
      <p:sp>
        <p:nvSpPr>
          <p:cNvPr id="39" name="正方形/長方形 38">
            <a:extLst>
              <a:ext uri="{FF2B5EF4-FFF2-40B4-BE49-F238E27FC236}">
                <a16:creationId xmlns:a16="http://schemas.microsoft.com/office/drawing/2014/main" id="{162D2E3E-E8F4-4AC5-AA71-805DBBDE476B}"/>
              </a:ext>
            </a:extLst>
          </p:cNvPr>
          <p:cNvSpPr/>
          <p:nvPr/>
        </p:nvSpPr>
        <p:spPr>
          <a:xfrm>
            <a:off x="4289489" y="4155119"/>
            <a:ext cx="1228221" cy="523220"/>
          </a:xfrm>
          <a:prstGeom prst="rect">
            <a:avLst/>
          </a:prstGeom>
        </p:spPr>
        <p:txBody>
          <a:bodyPr wrap="none">
            <a:spAutoFit/>
          </a:bodyPr>
          <a:lstStyle/>
          <a:p>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b</a:t>
            </a:r>
            <a:r>
              <a:rPr lang="en-US" altLang="ja-JP" dirty="0" err="1">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P</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endParaRPr lang="ja-JP" altLang="en-US" dirty="0"/>
          </a:p>
        </p:txBody>
      </p:sp>
      <p:sp>
        <p:nvSpPr>
          <p:cNvPr id="40" name="Rectangle 123">
            <a:extLst>
              <a:ext uri="{FF2B5EF4-FFF2-40B4-BE49-F238E27FC236}">
                <a16:creationId xmlns:a16="http://schemas.microsoft.com/office/drawing/2014/main" id="{2F735B14-0C15-4E62-86E0-36B4CD3B5506}"/>
              </a:ext>
            </a:extLst>
          </p:cNvPr>
          <p:cNvSpPr>
            <a:spLocks noChangeArrowheads="1"/>
          </p:cNvSpPr>
          <p:nvPr/>
        </p:nvSpPr>
        <p:spPr bwMode="auto">
          <a:xfrm>
            <a:off x="4149968" y="4176091"/>
            <a:ext cx="1744121"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1" name="正方形/長方形 40">
            <a:extLst>
              <a:ext uri="{FF2B5EF4-FFF2-40B4-BE49-F238E27FC236}">
                <a16:creationId xmlns:a16="http://schemas.microsoft.com/office/drawing/2014/main" id="{E62CBBF7-ACCD-427F-BE07-DF5D54AFA113}"/>
              </a:ext>
            </a:extLst>
          </p:cNvPr>
          <p:cNvSpPr/>
          <p:nvPr/>
        </p:nvSpPr>
        <p:spPr>
          <a:xfrm>
            <a:off x="10814" y="4671577"/>
            <a:ext cx="5379452" cy="523220"/>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衝撃中心周りの重心の回転より</a:t>
            </a:r>
            <a:endParaRPr lang="en-US" altLang="ja-JP" dirty="0">
              <a:solidFill>
                <a:srgbClr val="000000"/>
              </a:solidFill>
              <a:ea typeface="ＭＳ ゴシック" pitchFamily="49" charset="-128"/>
              <a:cs typeface="Times New Roman" panose="02020603050405020304" pitchFamily="18" charset="0"/>
            </a:endParaRPr>
          </a:p>
        </p:txBody>
      </p:sp>
      <p:sp>
        <p:nvSpPr>
          <p:cNvPr id="42" name="正方形/長方形 41">
            <a:extLst>
              <a:ext uri="{FF2B5EF4-FFF2-40B4-BE49-F238E27FC236}">
                <a16:creationId xmlns:a16="http://schemas.microsoft.com/office/drawing/2014/main" id="{D047B74E-1BFC-4EED-953F-A267EDB046AD}"/>
              </a:ext>
            </a:extLst>
          </p:cNvPr>
          <p:cNvSpPr/>
          <p:nvPr/>
        </p:nvSpPr>
        <p:spPr>
          <a:xfrm>
            <a:off x="5141207" y="4670338"/>
            <a:ext cx="1356364" cy="523220"/>
          </a:xfrm>
          <a:prstGeom prst="rect">
            <a:avLst/>
          </a:prstGeom>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ja-JP" altLang="en-US" dirty="0"/>
          </a:p>
        </p:txBody>
      </p:sp>
      <p:sp>
        <p:nvSpPr>
          <p:cNvPr id="43" name="Rectangle 123">
            <a:extLst>
              <a:ext uri="{FF2B5EF4-FFF2-40B4-BE49-F238E27FC236}">
                <a16:creationId xmlns:a16="http://schemas.microsoft.com/office/drawing/2014/main" id="{8F4A60B2-A739-43B6-B2C1-C17DAB6DF050}"/>
              </a:ext>
            </a:extLst>
          </p:cNvPr>
          <p:cNvSpPr>
            <a:spLocks noChangeArrowheads="1"/>
          </p:cNvSpPr>
          <p:nvPr/>
        </p:nvSpPr>
        <p:spPr bwMode="auto">
          <a:xfrm>
            <a:off x="5093397" y="4673451"/>
            <a:ext cx="1482894" cy="570453"/>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4" name="Rectangle 123">
            <a:extLst>
              <a:ext uri="{FF2B5EF4-FFF2-40B4-BE49-F238E27FC236}">
                <a16:creationId xmlns:a16="http://schemas.microsoft.com/office/drawing/2014/main" id="{97CA9699-6FFA-49A8-B186-58AB74C03B89}"/>
              </a:ext>
            </a:extLst>
          </p:cNvPr>
          <p:cNvSpPr>
            <a:spLocks noChangeArrowheads="1"/>
          </p:cNvSpPr>
          <p:nvPr/>
        </p:nvSpPr>
        <p:spPr bwMode="auto">
          <a:xfrm>
            <a:off x="4448507" y="3677875"/>
            <a:ext cx="1311168"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5" name="正方形/長方形 44">
            <a:extLst>
              <a:ext uri="{FF2B5EF4-FFF2-40B4-BE49-F238E27FC236}">
                <a16:creationId xmlns:a16="http://schemas.microsoft.com/office/drawing/2014/main" id="{2D2FBFFE-771B-414C-961A-DB368D51F788}"/>
              </a:ext>
            </a:extLst>
          </p:cNvPr>
          <p:cNvSpPr/>
          <p:nvPr/>
        </p:nvSpPr>
        <p:spPr>
          <a:xfrm>
            <a:off x="0" y="5170443"/>
            <a:ext cx="4353533" cy="523220"/>
          </a:xfrm>
          <a:prstGeom prst="rect">
            <a:avLst/>
          </a:prstGeom>
        </p:spPr>
        <p:txBody>
          <a:bodyPr wrap="square">
            <a:spAutoFit/>
          </a:bodyPr>
          <a:lstStyle/>
          <a:p>
            <a:pPr>
              <a:spcBef>
                <a:spcPct val="0"/>
              </a:spcBef>
            </a:pPr>
            <a:r>
              <a:rPr lang="ja-JP" altLang="en-US">
                <a:solidFill>
                  <a:srgbClr val="000000"/>
                </a:solidFill>
                <a:ea typeface="ＭＳ ゴシック" pitchFamily="49" charset="-128"/>
                <a:cs typeface="Times New Roman" panose="02020603050405020304" pitchFamily="18" charset="0"/>
              </a:rPr>
              <a:t>①②③より</a:t>
            </a:r>
            <a:endParaRPr lang="en-US" altLang="ja-JP" dirty="0">
              <a:solidFill>
                <a:srgbClr val="000000"/>
              </a:solidFill>
              <a:ea typeface="ＭＳ ゴシック" pitchFamily="49" charset="-128"/>
              <a:cs typeface="Times New Roman" panose="02020603050405020304" pitchFamily="18" charset="0"/>
            </a:endParaRPr>
          </a:p>
        </p:txBody>
      </p:sp>
      <p:sp>
        <p:nvSpPr>
          <p:cNvPr id="46" name="正方形/長方形 45">
            <a:extLst>
              <a:ext uri="{FF2B5EF4-FFF2-40B4-BE49-F238E27FC236}">
                <a16:creationId xmlns:a16="http://schemas.microsoft.com/office/drawing/2014/main" id="{1B045C59-CCDF-402B-9F39-1957F15E02F2}"/>
              </a:ext>
            </a:extLst>
          </p:cNvPr>
          <p:cNvSpPr/>
          <p:nvPr/>
        </p:nvSpPr>
        <p:spPr>
          <a:xfrm>
            <a:off x="6424970" y="4694181"/>
            <a:ext cx="54373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③</a:t>
            </a:r>
            <a:endParaRPr lang="ja-JP" altLang="en-US" dirty="0"/>
          </a:p>
        </p:txBody>
      </p:sp>
      <p:sp>
        <p:nvSpPr>
          <p:cNvPr id="47" name="正方形/長方形 46">
            <a:extLst>
              <a:ext uri="{FF2B5EF4-FFF2-40B4-BE49-F238E27FC236}">
                <a16:creationId xmlns:a16="http://schemas.microsoft.com/office/drawing/2014/main" id="{0C07F950-0D2A-4F29-80E9-DE5C1FC8889A}"/>
              </a:ext>
            </a:extLst>
          </p:cNvPr>
          <p:cNvSpPr/>
          <p:nvPr/>
        </p:nvSpPr>
        <p:spPr>
          <a:xfrm>
            <a:off x="5465743" y="3158430"/>
            <a:ext cx="54373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①</a:t>
            </a:r>
            <a:endParaRPr lang="ja-JP" altLang="en-US" dirty="0"/>
          </a:p>
        </p:txBody>
      </p:sp>
      <p:sp>
        <p:nvSpPr>
          <p:cNvPr id="48" name="正方形/長方形 47">
            <a:extLst>
              <a:ext uri="{FF2B5EF4-FFF2-40B4-BE49-F238E27FC236}">
                <a16:creationId xmlns:a16="http://schemas.microsoft.com/office/drawing/2014/main" id="{051D37C1-32CE-4A34-B440-FA54B931536C}"/>
              </a:ext>
            </a:extLst>
          </p:cNvPr>
          <p:cNvSpPr/>
          <p:nvPr/>
        </p:nvSpPr>
        <p:spPr>
          <a:xfrm>
            <a:off x="5815400" y="4118623"/>
            <a:ext cx="54373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②</a:t>
            </a:r>
            <a:endParaRPr lang="ja-JP" altLang="en-US" dirty="0"/>
          </a:p>
        </p:txBody>
      </p:sp>
      <p:sp>
        <p:nvSpPr>
          <p:cNvPr id="51" name="正方形/長方形 50">
            <a:extLst>
              <a:ext uri="{FF2B5EF4-FFF2-40B4-BE49-F238E27FC236}">
                <a16:creationId xmlns:a16="http://schemas.microsoft.com/office/drawing/2014/main" id="{49D6362F-8416-4173-BD39-FC979148A628}"/>
              </a:ext>
            </a:extLst>
          </p:cNvPr>
          <p:cNvSpPr/>
          <p:nvPr/>
        </p:nvSpPr>
        <p:spPr>
          <a:xfrm>
            <a:off x="2475002" y="5143668"/>
            <a:ext cx="1962870" cy="523220"/>
          </a:xfrm>
          <a:prstGeom prst="rect">
            <a:avLst/>
          </a:prstGeom>
        </p:spPr>
        <p:txBody>
          <a:bodyPr wrap="square">
            <a:spAutoFit/>
          </a:bodyPr>
          <a:lstStyle/>
          <a:p>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Mbh</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endParaRPr lang="ja-JP" altLang="en-US" dirty="0"/>
          </a:p>
        </p:txBody>
      </p:sp>
      <p:sp>
        <p:nvSpPr>
          <p:cNvPr id="52" name="Rectangle 123">
            <a:extLst>
              <a:ext uri="{FF2B5EF4-FFF2-40B4-BE49-F238E27FC236}">
                <a16:creationId xmlns:a16="http://schemas.microsoft.com/office/drawing/2014/main" id="{F9EF6D6F-3719-4AC8-88D2-0BFD06417F44}"/>
              </a:ext>
            </a:extLst>
          </p:cNvPr>
          <p:cNvSpPr>
            <a:spLocks noChangeArrowheads="1"/>
          </p:cNvSpPr>
          <p:nvPr/>
        </p:nvSpPr>
        <p:spPr bwMode="auto">
          <a:xfrm>
            <a:off x="2340394" y="5164640"/>
            <a:ext cx="2277981"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8" name="正方形/長方形 57">
            <a:extLst>
              <a:ext uri="{FF2B5EF4-FFF2-40B4-BE49-F238E27FC236}">
                <a16:creationId xmlns:a16="http://schemas.microsoft.com/office/drawing/2014/main" id="{DDAA4C5C-966D-4968-AFCA-D40E6DB22A65}"/>
              </a:ext>
            </a:extLst>
          </p:cNvPr>
          <p:cNvSpPr/>
          <p:nvPr/>
        </p:nvSpPr>
        <p:spPr>
          <a:xfrm>
            <a:off x="-15401" y="5656902"/>
            <a:ext cx="9126619" cy="523220"/>
          </a:xfrm>
          <a:prstGeom prst="rect">
            <a:avLst/>
          </a:prstGeom>
        </p:spPr>
        <p:txBody>
          <a:bodyPr wrap="square">
            <a:spAutoFit/>
          </a:bodyPr>
          <a:lstStyle/>
          <a:p>
            <a:pPr>
              <a:spcBef>
                <a:spcPct val="0"/>
              </a:spcBef>
            </a:pPr>
            <a:r>
              <a:rPr lang="en-US" altLang="ja-JP" i="1" dirty="0" err="1">
                <a:solidFill>
                  <a:srgbClr val="000000"/>
                </a:solidFill>
                <a:ea typeface="ＭＳ ゴシック" pitchFamily="49" charset="-128"/>
                <a:cs typeface="Times New Roman" panose="02020603050405020304" pitchFamily="18" charset="0"/>
              </a:rPr>
              <a:t>eg</a:t>
            </a:r>
            <a:r>
              <a:rPr lang="en-US" altLang="ja-JP" dirty="0" err="1">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長さ</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ja-JP" altLang="en-US" dirty="0">
                <a:solidFill>
                  <a:srgbClr val="000000"/>
                </a:solidFill>
                <a:ea typeface="ＭＳ ゴシック" pitchFamily="49" charset="-128"/>
                <a:cs typeface="Times New Roman" panose="02020603050405020304" pitchFamily="18" charset="0"/>
              </a:rPr>
              <a:t>の一様な棒の端を打つとき</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57" name="正方形/長方形 56">
            <a:extLst>
              <a:ext uri="{FF2B5EF4-FFF2-40B4-BE49-F238E27FC236}">
                <a16:creationId xmlns:a16="http://schemas.microsoft.com/office/drawing/2014/main" id="{EADA4025-EEB0-4173-BCBB-32A0C55405BA}"/>
              </a:ext>
            </a:extLst>
          </p:cNvPr>
          <p:cNvSpPr/>
          <p:nvPr/>
        </p:nvSpPr>
        <p:spPr>
          <a:xfrm>
            <a:off x="6158992" y="5690047"/>
            <a:ext cx="117371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Ml</a:t>
            </a:r>
            <a:r>
              <a:rPr lang="en-US" altLang="ja-JP" baseline="30000" dirty="0">
                <a:solidFill>
                  <a:srgbClr val="000000"/>
                </a:solidFill>
                <a:ea typeface="ＭＳ ゴシック" pitchFamily="49" charset="-128"/>
                <a:cs typeface="Times New Roman" panose="02020603050405020304" pitchFamily="18" charset="0"/>
              </a:rPr>
              <a:t>2</a:t>
            </a:r>
            <a:r>
              <a:rPr lang="en-US" altLang="ja-JP" dirty="0">
                <a:solidFill>
                  <a:srgbClr val="000000"/>
                </a:solidFill>
                <a:ea typeface="ＭＳ ゴシック" pitchFamily="49" charset="-128"/>
                <a:cs typeface="Times New Roman" panose="02020603050405020304" pitchFamily="18" charset="0"/>
              </a:rPr>
              <a:t>/12</a:t>
            </a:r>
            <a:endParaRPr lang="ja-JP" altLang="en-US" dirty="0"/>
          </a:p>
        </p:txBody>
      </p:sp>
      <p:sp>
        <p:nvSpPr>
          <p:cNvPr id="61" name="Rectangle 123">
            <a:extLst>
              <a:ext uri="{FF2B5EF4-FFF2-40B4-BE49-F238E27FC236}">
                <a16:creationId xmlns:a16="http://schemas.microsoft.com/office/drawing/2014/main" id="{A840FDA5-4383-4C67-AF68-3BC967483797}"/>
              </a:ext>
            </a:extLst>
          </p:cNvPr>
          <p:cNvSpPr>
            <a:spLocks noChangeArrowheads="1"/>
          </p:cNvSpPr>
          <p:nvPr/>
        </p:nvSpPr>
        <p:spPr bwMode="auto">
          <a:xfrm>
            <a:off x="6180239" y="5707249"/>
            <a:ext cx="1173719"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2" name="正方形/長方形 61">
            <a:extLst>
              <a:ext uri="{FF2B5EF4-FFF2-40B4-BE49-F238E27FC236}">
                <a16:creationId xmlns:a16="http://schemas.microsoft.com/office/drawing/2014/main" id="{9A7EEE12-6C94-480B-BC8D-7774A8305C2B}"/>
              </a:ext>
            </a:extLst>
          </p:cNvPr>
          <p:cNvSpPr/>
          <p:nvPr/>
        </p:nvSpPr>
        <p:spPr>
          <a:xfrm>
            <a:off x="7438296" y="5666888"/>
            <a:ext cx="1100233" cy="523220"/>
          </a:xfrm>
          <a:prstGeom prst="rect">
            <a:avLst/>
          </a:prstGeom>
        </p:spPr>
        <p:txBody>
          <a:bodyPr wrap="square">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b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63" name="正方形/長方形 62">
            <a:extLst>
              <a:ext uri="{FF2B5EF4-FFF2-40B4-BE49-F238E27FC236}">
                <a16:creationId xmlns:a16="http://schemas.microsoft.com/office/drawing/2014/main" id="{AAB84E8B-0BA1-4EA7-B988-CA8F6E30CD68}"/>
              </a:ext>
            </a:extLst>
          </p:cNvPr>
          <p:cNvSpPr/>
          <p:nvPr/>
        </p:nvSpPr>
        <p:spPr>
          <a:xfrm>
            <a:off x="8133258" y="5707249"/>
            <a:ext cx="67197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 </a:t>
            </a:r>
            <a:r>
              <a:rPr lang="en-US" altLang="ja-JP" dirty="0">
                <a:solidFill>
                  <a:srgbClr val="000000"/>
                </a:solidFill>
                <a:ea typeface="ＭＳ ゴシック" pitchFamily="49" charset="-128"/>
                <a:cs typeface="Times New Roman" panose="02020603050405020304" pitchFamily="18" charset="0"/>
              </a:rPr>
              <a:t>/2</a:t>
            </a:r>
            <a:endParaRPr lang="ja-JP" altLang="en-US" dirty="0"/>
          </a:p>
        </p:txBody>
      </p:sp>
      <p:sp>
        <p:nvSpPr>
          <p:cNvPr id="64" name="Rectangle 123">
            <a:extLst>
              <a:ext uri="{FF2B5EF4-FFF2-40B4-BE49-F238E27FC236}">
                <a16:creationId xmlns:a16="http://schemas.microsoft.com/office/drawing/2014/main" id="{86D09718-7079-466E-9367-9E13334F527A}"/>
              </a:ext>
            </a:extLst>
          </p:cNvPr>
          <p:cNvSpPr>
            <a:spLocks noChangeArrowheads="1"/>
          </p:cNvSpPr>
          <p:nvPr/>
        </p:nvSpPr>
        <p:spPr bwMode="auto">
          <a:xfrm>
            <a:off x="8043323" y="5717235"/>
            <a:ext cx="805709" cy="48881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5" name="正方形/長方形 64">
            <a:extLst>
              <a:ext uri="{FF2B5EF4-FFF2-40B4-BE49-F238E27FC236}">
                <a16:creationId xmlns:a16="http://schemas.microsoft.com/office/drawing/2014/main" id="{DAB5FB5E-A778-47D4-BE2B-D3B498CFE05F}"/>
              </a:ext>
            </a:extLst>
          </p:cNvPr>
          <p:cNvSpPr/>
          <p:nvPr/>
        </p:nvSpPr>
        <p:spPr>
          <a:xfrm>
            <a:off x="223464" y="6230469"/>
            <a:ext cx="1100233" cy="523220"/>
          </a:xfrm>
          <a:prstGeom prst="rect">
            <a:avLst/>
          </a:prstGeom>
        </p:spPr>
        <p:txBody>
          <a:bodyPr wrap="square">
            <a:spAutoFit/>
          </a:bodyPr>
          <a:lstStyle/>
          <a:p>
            <a:pPr>
              <a:spcBef>
                <a:spcPct val="0"/>
              </a:spcBef>
            </a:pPr>
            <a:r>
              <a:rPr lang="ja-JP" altLang="en-US"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h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endParaRPr lang="en-US" altLang="ja-JP" dirty="0">
              <a:solidFill>
                <a:srgbClr val="000000"/>
              </a:solidFill>
              <a:ea typeface="ＭＳ ゴシック" pitchFamily="49" charset="-128"/>
              <a:cs typeface="Times New Roman" panose="02020603050405020304" pitchFamily="18" charset="0"/>
            </a:endParaRPr>
          </a:p>
        </p:txBody>
      </p:sp>
      <p:sp>
        <p:nvSpPr>
          <p:cNvPr id="66" name="正方形/長方形 65">
            <a:extLst>
              <a:ext uri="{FF2B5EF4-FFF2-40B4-BE49-F238E27FC236}">
                <a16:creationId xmlns:a16="http://schemas.microsoft.com/office/drawing/2014/main" id="{3CC16E0A-523B-48C1-B34B-8262AD656F3C}"/>
              </a:ext>
            </a:extLst>
          </p:cNvPr>
          <p:cNvSpPr/>
          <p:nvPr/>
        </p:nvSpPr>
        <p:spPr>
          <a:xfrm>
            <a:off x="1323697" y="6275869"/>
            <a:ext cx="67197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 </a:t>
            </a:r>
            <a:r>
              <a:rPr lang="en-US" altLang="ja-JP" dirty="0">
                <a:solidFill>
                  <a:srgbClr val="000000"/>
                </a:solidFill>
                <a:ea typeface="ＭＳ ゴシック" pitchFamily="49" charset="-128"/>
                <a:cs typeface="Times New Roman" panose="02020603050405020304" pitchFamily="18" charset="0"/>
              </a:rPr>
              <a:t>/6</a:t>
            </a:r>
            <a:endParaRPr lang="ja-JP" altLang="en-US" dirty="0"/>
          </a:p>
        </p:txBody>
      </p:sp>
      <p:sp>
        <p:nvSpPr>
          <p:cNvPr id="67" name="Rectangle 123">
            <a:extLst>
              <a:ext uri="{FF2B5EF4-FFF2-40B4-BE49-F238E27FC236}">
                <a16:creationId xmlns:a16="http://schemas.microsoft.com/office/drawing/2014/main" id="{82CF8926-850A-4A18-A360-FC8E932145E5}"/>
              </a:ext>
            </a:extLst>
          </p:cNvPr>
          <p:cNvSpPr>
            <a:spLocks noChangeArrowheads="1"/>
          </p:cNvSpPr>
          <p:nvPr/>
        </p:nvSpPr>
        <p:spPr bwMode="auto">
          <a:xfrm>
            <a:off x="1248099" y="6230469"/>
            <a:ext cx="1013395" cy="54361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71" name="正方形/長方形 70">
            <a:extLst>
              <a:ext uri="{FF2B5EF4-FFF2-40B4-BE49-F238E27FC236}">
                <a16:creationId xmlns:a16="http://schemas.microsoft.com/office/drawing/2014/main" id="{6146E6E0-C61F-48ED-BB99-03F61D45A322}"/>
              </a:ext>
            </a:extLst>
          </p:cNvPr>
          <p:cNvSpPr/>
          <p:nvPr/>
        </p:nvSpPr>
        <p:spPr>
          <a:xfrm>
            <a:off x="2627518" y="6214737"/>
            <a:ext cx="6375763" cy="523220"/>
          </a:xfrm>
          <a:prstGeom prst="rect">
            <a:avLst/>
          </a:prstGeom>
        </p:spPr>
        <p:txBody>
          <a:bodyPr wrap="square">
            <a:spAutoFit/>
          </a:bodyPr>
          <a:lstStyle/>
          <a:p>
            <a:pPr>
              <a:spcBef>
                <a:spcPct val="0"/>
              </a:spcBef>
            </a:pPr>
            <a:r>
              <a:rPr lang="en-US" altLang="ja-JP" i="1" dirty="0" err="1">
                <a:solidFill>
                  <a:srgbClr val="000000"/>
                </a:solidFill>
                <a:ea typeface="ＭＳ ゴシック" pitchFamily="49" charset="-128"/>
                <a:cs typeface="Times New Roman" panose="02020603050405020304" pitchFamily="18" charset="0"/>
              </a:rPr>
              <a:t>ie</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棒の他端から　　　の点</a:t>
            </a:r>
            <a:endParaRPr lang="en-US" altLang="ja-JP" dirty="0">
              <a:solidFill>
                <a:srgbClr val="000000"/>
              </a:solidFill>
              <a:ea typeface="ＭＳ ゴシック" pitchFamily="49" charset="-128"/>
              <a:cs typeface="Times New Roman" panose="02020603050405020304" pitchFamily="18" charset="0"/>
            </a:endParaRPr>
          </a:p>
        </p:txBody>
      </p:sp>
      <p:sp>
        <p:nvSpPr>
          <p:cNvPr id="72" name="正方形/長方形 71">
            <a:extLst>
              <a:ext uri="{FF2B5EF4-FFF2-40B4-BE49-F238E27FC236}">
                <a16:creationId xmlns:a16="http://schemas.microsoft.com/office/drawing/2014/main" id="{A6C22B6E-94D7-4F5A-8244-333DCC1540E8}"/>
              </a:ext>
            </a:extLst>
          </p:cNvPr>
          <p:cNvSpPr/>
          <p:nvPr/>
        </p:nvSpPr>
        <p:spPr>
          <a:xfrm>
            <a:off x="5499205" y="6240666"/>
            <a:ext cx="671979" cy="523220"/>
          </a:xfrm>
          <a:prstGeom prst="rect">
            <a:avLst/>
          </a:prstGeom>
        </p:spPr>
        <p:txBody>
          <a:bodyPr wrap="non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 </a:t>
            </a:r>
            <a:r>
              <a:rPr lang="en-US" altLang="ja-JP" dirty="0">
                <a:solidFill>
                  <a:srgbClr val="000000"/>
                </a:solidFill>
                <a:ea typeface="ＭＳ ゴシック" pitchFamily="49" charset="-128"/>
                <a:cs typeface="Times New Roman" panose="02020603050405020304" pitchFamily="18" charset="0"/>
              </a:rPr>
              <a:t>/3</a:t>
            </a:r>
            <a:endParaRPr lang="ja-JP" altLang="en-US" dirty="0"/>
          </a:p>
        </p:txBody>
      </p:sp>
      <p:sp>
        <p:nvSpPr>
          <p:cNvPr id="73" name="Rectangle 123">
            <a:extLst>
              <a:ext uri="{FF2B5EF4-FFF2-40B4-BE49-F238E27FC236}">
                <a16:creationId xmlns:a16="http://schemas.microsoft.com/office/drawing/2014/main" id="{CA98423D-ACD5-49C6-8F32-1B3B41C5F3B4}"/>
              </a:ext>
            </a:extLst>
          </p:cNvPr>
          <p:cNvSpPr>
            <a:spLocks noChangeArrowheads="1"/>
          </p:cNvSpPr>
          <p:nvPr/>
        </p:nvSpPr>
        <p:spPr bwMode="auto">
          <a:xfrm>
            <a:off x="5373291" y="6213267"/>
            <a:ext cx="1013395" cy="543614"/>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cxnSp>
        <p:nvCxnSpPr>
          <p:cNvPr id="74" name="直線コネクタ 73">
            <a:extLst>
              <a:ext uri="{FF2B5EF4-FFF2-40B4-BE49-F238E27FC236}">
                <a16:creationId xmlns:a16="http://schemas.microsoft.com/office/drawing/2014/main" id="{79295426-9524-4161-B9E9-EE8A52C71292}"/>
              </a:ext>
            </a:extLst>
          </p:cNvPr>
          <p:cNvCxnSpPr>
            <a:cxnSpLocks/>
          </p:cNvCxnSpPr>
          <p:nvPr/>
        </p:nvCxnSpPr>
        <p:spPr bwMode="auto">
          <a:xfrm flipH="1">
            <a:off x="7873059" y="1529100"/>
            <a:ext cx="26951" cy="3555135"/>
          </a:xfrm>
          <a:prstGeom prst="line">
            <a:avLst/>
          </a:prstGeom>
          <a:noFill/>
          <a:ln w="76200" cap="flat" cmpd="sng" algn="ctr">
            <a:solidFill>
              <a:schemeClr val="accent1"/>
            </a:solidFill>
            <a:prstDash val="solid"/>
            <a:round/>
            <a:headEnd type="none" w="med" len="med"/>
            <a:tailEnd type="none" w="med" len="med"/>
          </a:ln>
          <a:effectLst/>
        </p:spPr>
      </p:cxnSp>
      <p:sp>
        <p:nvSpPr>
          <p:cNvPr id="78" name="楕円 77">
            <a:extLst>
              <a:ext uri="{FF2B5EF4-FFF2-40B4-BE49-F238E27FC236}">
                <a16:creationId xmlns:a16="http://schemas.microsoft.com/office/drawing/2014/main" id="{B5857F88-6547-4C5F-8C39-507AE8A49DFB}"/>
              </a:ext>
            </a:extLst>
          </p:cNvPr>
          <p:cNvSpPr/>
          <p:nvPr/>
        </p:nvSpPr>
        <p:spPr bwMode="auto">
          <a:xfrm>
            <a:off x="6304424" y="1641814"/>
            <a:ext cx="543734" cy="522005"/>
          </a:xfrm>
          <a:prstGeom prst="ellipse">
            <a:avLst/>
          </a:prstGeom>
          <a:solidFill>
            <a:schemeClr val="accent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3" name="楕円 82">
            <a:extLst>
              <a:ext uri="{FF2B5EF4-FFF2-40B4-BE49-F238E27FC236}">
                <a16:creationId xmlns:a16="http://schemas.microsoft.com/office/drawing/2014/main" id="{F38146D1-09F3-48EC-AE82-B15DBBBAFD42}"/>
              </a:ext>
            </a:extLst>
          </p:cNvPr>
          <p:cNvSpPr/>
          <p:nvPr/>
        </p:nvSpPr>
        <p:spPr bwMode="auto">
          <a:xfrm>
            <a:off x="7827554" y="1846946"/>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4" name="楕円 83">
            <a:extLst>
              <a:ext uri="{FF2B5EF4-FFF2-40B4-BE49-F238E27FC236}">
                <a16:creationId xmlns:a16="http://schemas.microsoft.com/office/drawing/2014/main" id="{B8947D96-DCC9-44DF-BC5D-8CFD8D215E44}"/>
              </a:ext>
            </a:extLst>
          </p:cNvPr>
          <p:cNvSpPr/>
          <p:nvPr/>
        </p:nvSpPr>
        <p:spPr bwMode="auto">
          <a:xfrm>
            <a:off x="7827554" y="3109289"/>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85" name="楕円 84">
            <a:extLst>
              <a:ext uri="{FF2B5EF4-FFF2-40B4-BE49-F238E27FC236}">
                <a16:creationId xmlns:a16="http://schemas.microsoft.com/office/drawing/2014/main" id="{C2B42095-184F-47C7-9565-FC0163D86B21}"/>
              </a:ext>
            </a:extLst>
          </p:cNvPr>
          <p:cNvSpPr/>
          <p:nvPr/>
        </p:nvSpPr>
        <p:spPr bwMode="auto">
          <a:xfrm>
            <a:off x="7828748" y="3633920"/>
            <a:ext cx="123743" cy="132198"/>
          </a:xfrm>
          <a:prstGeom prst="ellipse">
            <a:avLst/>
          </a:prstGeom>
          <a:solidFill>
            <a:srgbClr val="0066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86" name="直線コネクタ 85">
            <a:extLst>
              <a:ext uri="{FF2B5EF4-FFF2-40B4-BE49-F238E27FC236}">
                <a16:creationId xmlns:a16="http://schemas.microsoft.com/office/drawing/2014/main" id="{035B8F63-2941-4779-B9CB-15FD897B9CA5}"/>
              </a:ext>
            </a:extLst>
          </p:cNvPr>
          <p:cNvCxnSpPr>
            <a:cxnSpLocks/>
          </p:cNvCxnSpPr>
          <p:nvPr/>
        </p:nvCxnSpPr>
        <p:spPr bwMode="auto">
          <a:xfrm flipH="1">
            <a:off x="6821560" y="1906677"/>
            <a:ext cx="1005994" cy="0"/>
          </a:xfrm>
          <a:prstGeom prst="line">
            <a:avLst/>
          </a:prstGeom>
          <a:noFill/>
          <a:ln w="19050" cap="flat" cmpd="sng" algn="ctr">
            <a:solidFill>
              <a:srgbClr val="0066FF"/>
            </a:solidFill>
            <a:prstDash val="dash"/>
            <a:round/>
            <a:headEnd type="arrow" w="med" len="med"/>
            <a:tailEnd type="none" w="med" len="med"/>
          </a:ln>
          <a:effectLst/>
        </p:spPr>
      </p:cxnSp>
      <p:cxnSp>
        <p:nvCxnSpPr>
          <p:cNvPr id="90" name="直線コネクタ 89">
            <a:extLst>
              <a:ext uri="{FF2B5EF4-FFF2-40B4-BE49-F238E27FC236}">
                <a16:creationId xmlns:a16="http://schemas.microsoft.com/office/drawing/2014/main" id="{BB2205F0-0588-486B-AFF7-0807D0F7FE1F}"/>
              </a:ext>
            </a:extLst>
          </p:cNvPr>
          <p:cNvCxnSpPr>
            <a:cxnSpLocks/>
          </p:cNvCxnSpPr>
          <p:nvPr/>
        </p:nvCxnSpPr>
        <p:spPr bwMode="auto">
          <a:xfrm>
            <a:off x="7707598" y="1922423"/>
            <a:ext cx="0" cy="1263883"/>
          </a:xfrm>
          <a:prstGeom prst="line">
            <a:avLst/>
          </a:prstGeom>
          <a:noFill/>
          <a:ln w="19050" cap="flat" cmpd="sng" algn="ctr">
            <a:solidFill>
              <a:srgbClr val="0066FF"/>
            </a:solidFill>
            <a:prstDash val="dash"/>
            <a:round/>
            <a:headEnd type="arrow" w="med" len="med"/>
            <a:tailEnd type="arrow" w="med" len="med"/>
          </a:ln>
          <a:effectLst/>
        </p:spPr>
      </p:cxnSp>
      <p:cxnSp>
        <p:nvCxnSpPr>
          <p:cNvPr id="93" name="直線コネクタ 92">
            <a:extLst>
              <a:ext uri="{FF2B5EF4-FFF2-40B4-BE49-F238E27FC236}">
                <a16:creationId xmlns:a16="http://schemas.microsoft.com/office/drawing/2014/main" id="{EDCD7265-DC3C-46F8-A587-522953B7472A}"/>
              </a:ext>
            </a:extLst>
          </p:cNvPr>
          <p:cNvCxnSpPr>
            <a:cxnSpLocks/>
          </p:cNvCxnSpPr>
          <p:nvPr/>
        </p:nvCxnSpPr>
        <p:spPr bwMode="auto">
          <a:xfrm>
            <a:off x="7707598" y="3166570"/>
            <a:ext cx="0" cy="599548"/>
          </a:xfrm>
          <a:prstGeom prst="line">
            <a:avLst/>
          </a:prstGeom>
          <a:noFill/>
          <a:ln w="19050" cap="flat" cmpd="sng" algn="ctr">
            <a:solidFill>
              <a:srgbClr val="0066FF"/>
            </a:solidFill>
            <a:prstDash val="dash"/>
            <a:round/>
            <a:headEnd type="arrow" w="med" len="med"/>
            <a:tailEnd type="arrow" w="med" len="med"/>
          </a:ln>
          <a:effectLst/>
        </p:spPr>
      </p:cxnSp>
      <p:sp>
        <p:nvSpPr>
          <p:cNvPr id="92" name="正方形/長方形 91">
            <a:extLst>
              <a:ext uri="{FF2B5EF4-FFF2-40B4-BE49-F238E27FC236}">
                <a16:creationId xmlns:a16="http://schemas.microsoft.com/office/drawing/2014/main" id="{E7175295-D991-4C68-9D81-108DE8EC44EA}"/>
              </a:ext>
            </a:extLst>
          </p:cNvPr>
          <p:cNvSpPr/>
          <p:nvPr/>
        </p:nvSpPr>
        <p:spPr>
          <a:xfrm>
            <a:off x="7337255" y="3204734"/>
            <a:ext cx="407484" cy="523220"/>
          </a:xfrm>
          <a:prstGeom prst="rect">
            <a:avLst/>
          </a:prstGeom>
        </p:spPr>
        <p:txBody>
          <a:bodyPr wrap="none">
            <a:spAutoFit/>
          </a:bodyPr>
          <a:lstStyle/>
          <a:p>
            <a:r>
              <a:rPr lang="en-US" altLang="ja-JP" i="1" dirty="0">
                <a:solidFill>
                  <a:schemeClr val="accent2"/>
                </a:solidFill>
                <a:latin typeface="Bookman Old Style" panose="02050604050505020204" pitchFamily="18" charset="0"/>
                <a:ea typeface="ＭＳ ゴシック" panose="020B0609070205080204" pitchFamily="49" charset="-128"/>
                <a:cs typeface="Times New Roman" panose="02020603050405020304" pitchFamily="18" charset="0"/>
              </a:rPr>
              <a:t>h</a:t>
            </a:r>
            <a:endParaRPr lang="ja-JP" altLang="en-US" dirty="0">
              <a:solidFill>
                <a:schemeClr val="accent2"/>
              </a:solidFill>
            </a:endParaRPr>
          </a:p>
        </p:txBody>
      </p:sp>
      <p:sp>
        <p:nvSpPr>
          <p:cNvPr id="98" name="正方形/長方形 97">
            <a:extLst>
              <a:ext uri="{FF2B5EF4-FFF2-40B4-BE49-F238E27FC236}">
                <a16:creationId xmlns:a16="http://schemas.microsoft.com/office/drawing/2014/main" id="{1351C396-0825-428E-9CEA-63B6D6BEC882}"/>
              </a:ext>
            </a:extLst>
          </p:cNvPr>
          <p:cNvSpPr/>
          <p:nvPr/>
        </p:nvSpPr>
        <p:spPr>
          <a:xfrm>
            <a:off x="7337407" y="2297548"/>
            <a:ext cx="407484" cy="523220"/>
          </a:xfrm>
          <a:prstGeom prst="rect">
            <a:avLst/>
          </a:prstGeom>
        </p:spPr>
        <p:txBody>
          <a:bodyPr wrap="none">
            <a:spAutoFit/>
          </a:bodyPr>
          <a:lstStyle/>
          <a:p>
            <a:r>
              <a:rPr lang="en-US" altLang="ja-JP" i="1" dirty="0">
                <a:solidFill>
                  <a:schemeClr val="accent2"/>
                </a:solidFill>
                <a:latin typeface="Bookman Old Style" panose="02050604050505020204" pitchFamily="18" charset="0"/>
                <a:ea typeface="ＭＳ ゴシック" panose="020B0609070205080204" pitchFamily="49" charset="-128"/>
                <a:cs typeface="Times New Roman" panose="02020603050405020304" pitchFamily="18" charset="0"/>
              </a:rPr>
              <a:t>b</a:t>
            </a:r>
            <a:endParaRPr lang="ja-JP" altLang="en-US" dirty="0">
              <a:solidFill>
                <a:schemeClr val="accent2"/>
              </a:solidFill>
            </a:endParaRPr>
          </a:p>
        </p:txBody>
      </p:sp>
      <p:sp>
        <p:nvSpPr>
          <p:cNvPr id="59" name="正方形/長方形 58">
            <a:extLst>
              <a:ext uri="{FF2B5EF4-FFF2-40B4-BE49-F238E27FC236}">
                <a16:creationId xmlns:a16="http://schemas.microsoft.com/office/drawing/2014/main" id="{5D2B882B-D6A7-46FB-8B38-F79EA4EE8523}"/>
              </a:ext>
            </a:extLst>
          </p:cNvPr>
          <p:cNvSpPr/>
          <p:nvPr/>
        </p:nvSpPr>
        <p:spPr>
          <a:xfrm>
            <a:off x="6842013" y="2841949"/>
            <a:ext cx="902811" cy="451406"/>
          </a:xfrm>
          <a:prstGeom prst="rect">
            <a:avLst/>
          </a:prstGeom>
        </p:spPr>
        <p:txBody>
          <a:bodyPr wrap="none">
            <a:spAutoFit/>
          </a:bodyPr>
          <a:lstStyle/>
          <a:p>
            <a:pPr>
              <a:lnSpc>
                <a:spcPts val="2800"/>
              </a:lnSpc>
              <a:spcBef>
                <a:spcPts val="0"/>
              </a:spcBef>
            </a:pPr>
            <a:r>
              <a:rPr lang="ja-JP" altLang="en-US" dirty="0">
                <a:solidFill>
                  <a:schemeClr val="accent2"/>
                </a:solidFill>
                <a:ea typeface="ＭＳ ゴシック" pitchFamily="49" charset="-128"/>
                <a:cs typeface="Times New Roman" panose="02020603050405020304" pitchFamily="18" charset="0"/>
              </a:rPr>
              <a:t>重心</a:t>
            </a:r>
            <a:endParaRPr lang="ja-JP" altLang="en-US" dirty="0"/>
          </a:p>
        </p:txBody>
      </p:sp>
      <p:sp>
        <p:nvSpPr>
          <p:cNvPr id="55" name="テキスト ボックス 54">
            <a:extLst>
              <a:ext uri="{FF2B5EF4-FFF2-40B4-BE49-F238E27FC236}">
                <a16:creationId xmlns:a16="http://schemas.microsoft.com/office/drawing/2014/main" id="{53DE8B32-EE5B-4659-A3CC-080FF132378C}"/>
              </a:ext>
            </a:extLst>
          </p:cNvPr>
          <p:cNvSpPr txBox="1"/>
          <p:nvPr/>
        </p:nvSpPr>
        <p:spPr>
          <a:xfrm>
            <a:off x="8102156" y="2518212"/>
            <a:ext cx="64622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endParaRPr lang="ja-JP" altLang="en-US" dirty="0"/>
          </a:p>
        </p:txBody>
      </p:sp>
      <p:sp>
        <p:nvSpPr>
          <p:cNvPr id="56" name="テキスト ボックス 55">
            <a:extLst>
              <a:ext uri="{FF2B5EF4-FFF2-40B4-BE49-F238E27FC236}">
                <a16:creationId xmlns:a16="http://schemas.microsoft.com/office/drawing/2014/main" id="{8C5C340E-4D02-4B4A-AA93-0E024619BA6E}"/>
              </a:ext>
            </a:extLst>
          </p:cNvPr>
          <p:cNvSpPr txBox="1"/>
          <p:nvPr/>
        </p:nvSpPr>
        <p:spPr>
          <a:xfrm>
            <a:off x="8048687" y="3325959"/>
            <a:ext cx="64622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endParaRPr lang="ja-JP" altLang="en-US" dirty="0"/>
          </a:p>
        </p:txBody>
      </p:sp>
      <p:sp>
        <p:nvSpPr>
          <p:cNvPr id="60" name="テキスト ボックス 59">
            <a:extLst>
              <a:ext uri="{FF2B5EF4-FFF2-40B4-BE49-F238E27FC236}">
                <a16:creationId xmlns:a16="http://schemas.microsoft.com/office/drawing/2014/main" id="{F8DF757F-F288-4132-92E2-A592EB559B98}"/>
              </a:ext>
            </a:extLst>
          </p:cNvPr>
          <p:cNvSpPr txBox="1"/>
          <p:nvPr/>
        </p:nvSpPr>
        <p:spPr>
          <a:xfrm>
            <a:off x="8468442" y="2667215"/>
            <a:ext cx="64622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endParaRPr lang="ja-JP" altLang="en-US" dirty="0"/>
          </a:p>
        </p:txBody>
      </p:sp>
      <p:sp>
        <p:nvSpPr>
          <p:cNvPr id="68" name="テキスト ボックス 67">
            <a:extLst>
              <a:ext uri="{FF2B5EF4-FFF2-40B4-BE49-F238E27FC236}">
                <a16:creationId xmlns:a16="http://schemas.microsoft.com/office/drawing/2014/main" id="{D6FE991D-610B-40CE-AAF1-F5FC7AE9F89E}"/>
              </a:ext>
            </a:extLst>
          </p:cNvPr>
          <p:cNvSpPr txBox="1"/>
          <p:nvPr/>
        </p:nvSpPr>
        <p:spPr>
          <a:xfrm>
            <a:off x="8303300" y="3435137"/>
            <a:ext cx="586413" cy="523220"/>
          </a:xfrm>
          <a:prstGeom prst="rect">
            <a:avLst/>
          </a:prstGeom>
          <a:noFill/>
        </p:spPr>
        <p:txBody>
          <a:bodyPr wrap="square">
            <a:spAutoFit/>
          </a:bodyPr>
          <a:lstStyle/>
          <a:p>
            <a:r>
              <a:rPr lang="en-US" altLang="ja-JP" i="1" dirty="0">
                <a:latin typeface="Symbol" panose="05050102010706020507" pitchFamily="18" charset="2"/>
                <a:ea typeface="ＭＳ ゴシック" panose="020B0609070205080204" pitchFamily="49" charset="-128"/>
                <a:cs typeface="Times New Roman" panose="02020603050405020304" pitchFamily="18" charset="0"/>
              </a:rPr>
              <a:t>w</a:t>
            </a:r>
            <a:endParaRPr lang="ja-JP" altLang="en-US" dirty="0"/>
          </a:p>
        </p:txBody>
      </p:sp>
      <p:cxnSp>
        <p:nvCxnSpPr>
          <p:cNvPr id="75" name="直線コネクタ 74">
            <a:extLst>
              <a:ext uri="{FF2B5EF4-FFF2-40B4-BE49-F238E27FC236}">
                <a16:creationId xmlns:a16="http://schemas.microsoft.com/office/drawing/2014/main" id="{BFE1C460-D600-4CF6-8697-79489C56E56F}"/>
              </a:ext>
            </a:extLst>
          </p:cNvPr>
          <p:cNvCxnSpPr>
            <a:cxnSpLocks/>
          </p:cNvCxnSpPr>
          <p:nvPr/>
        </p:nvCxnSpPr>
        <p:spPr bwMode="auto">
          <a:xfrm>
            <a:off x="8043323" y="3187886"/>
            <a:ext cx="672502" cy="5098"/>
          </a:xfrm>
          <a:prstGeom prst="line">
            <a:avLst/>
          </a:prstGeom>
          <a:noFill/>
          <a:ln w="76200" cap="flat" cmpd="sng" algn="ctr">
            <a:solidFill>
              <a:srgbClr val="0066FF"/>
            </a:solidFill>
            <a:prstDash val="solid"/>
            <a:round/>
            <a:headEnd type="none" w="med" len="med"/>
            <a:tailEnd type="triangle" w="med" len="med"/>
          </a:ln>
          <a:effectLst/>
        </p:spPr>
      </p:cxnSp>
      <p:sp>
        <p:nvSpPr>
          <p:cNvPr id="69" name="正方形/長方形 68">
            <a:extLst>
              <a:ext uri="{FF2B5EF4-FFF2-40B4-BE49-F238E27FC236}">
                <a16:creationId xmlns:a16="http://schemas.microsoft.com/office/drawing/2014/main" id="{CF3D5F6D-D686-489E-817D-CA616B6838ED}"/>
              </a:ext>
            </a:extLst>
          </p:cNvPr>
          <p:cNvSpPr/>
          <p:nvPr/>
        </p:nvSpPr>
        <p:spPr>
          <a:xfrm>
            <a:off x="6544112" y="3642411"/>
            <a:ext cx="1261884" cy="896656"/>
          </a:xfrm>
          <a:prstGeom prst="rect">
            <a:avLst/>
          </a:prstGeom>
        </p:spPr>
        <p:txBody>
          <a:bodyPr wrap="none">
            <a:spAutoFit/>
          </a:bodyPr>
          <a:lstStyle/>
          <a:p>
            <a:pPr>
              <a:lnSpc>
                <a:spcPts val="2800"/>
              </a:lnSpc>
              <a:spcBef>
                <a:spcPts val="0"/>
              </a:spcBef>
            </a:pPr>
            <a:r>
              <a:rPr lang="ja-JP" altLang="en-US" dirty="0">
                <a:solidFill>
                  <a:schemeClr val="accent2"/>
                </a:solidFill>
                <a:ea typeface="ＭＳ ゴシック" pitchFamily="49" charset="-128"/>
                <a:cs typeface="Times New Roman" panose="02020603050405020304" pitchFamily="18" charset="0"/>
              </a:rPr>
              <a:t>衝撃の</a:t>
            </a:r>
            <a:endParaRPr lang="en-US" altLang="ja-JP" dirty="0">
              <a:solidFill>
                <a:schemeClr val="accent2"/>
              </a:solidFill>
              <a:ea typeface="ＭＳ ゴシック" pitchFamily="49" charset="-128"/>
              <a:cs typeface="Times New Roman" panose="02020603050405020304" pitchFamily="18" charset="0"/>
            </a:endParaRPr>
          </a:p>
          <a:p>
            <a:pPr>
              <a:lnSpc>
                <a:spcPts val="2800"/>
              </a:lnSpc>
            </a:pPr>
            <a:r>
              <a:rPr lang="ja-JP" altLang="en-US" dirty="0">
                <a:solidFill>
                  <a:schemeClr val="accent2"/>
                </a:solidFill>
                <a:ea typeface="ＭＳ ゴシック" pitchFamily="49" charset="-128"/>
                <a:cs typeface="Times New Roman" panose="02020603050405020304" pitchFamily="18" charset="0"/>
              </a:rPr>
              <a:t>  中心</a:t>
            </a:r>
            <a:endParaRPr lang="ja-JP" altLang="en-US" dirty="0"/>
          </a:p>
        </p:txBody>
      </p:sp>
      <p:sp>
        <p:nvSpPr>
          <p:cNvPr id="70" name="テキスト ボックス 69">
            <a:extLst>
              <a:ext uri="{FF2B5EF4-FFF2-40B4-BE49-F238E27FC236}">
                <a16:creationId xmlns:a16="http://schemas.microsoft.com/office/drawing/2014/main" id="{FBC231F6-913B-4FD6-B5AC-F47159DC971F}"/>
              </a:ext>
            </a:extLst>
          </p:cNvPr>
          <p:cNvSpPr txBox="1"/>
          <p:nvPr/>
        </p:nvSpPr>
        <p:spPr>
          <a:xfrm>
            <a:off x="-15401" y="1802646"/>
            <a:ext cx="5480089" cy="523220"/>
          </a:xfrm>
          <a:prstGeom prst="rect">
            <a:avLst/>
          </a:prstGeom>
          <a:noFill/>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重心と衝突点の距離を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b</a:t>
            </a:r>
            <a:r>
              <a:rPr lang="ja-JP" altLang="en-US" dirty="0">
                <a:solidFill>
                  <a:srgbClr val="000000"/>
                </a:solidFill>
                <a:ea typeface="ＭＳ ゴシック" pitchFamily="49" charset="-128"/>
                <a:cs typeface="Times New Roman" panose="02020603050405020304" pitchFamily="18" charset="0"/>
              </a:rPr>
              <a:t>とする。</a:t>
            </a:r>
            <a:endParaRPr lang="en-US" altLang="ja-JP" dirty="0">
              <a:solidFill>
                <a:srgbClr val="000000"/>
              </a:solidFill>
              <a:ea typeface="ＭＳ ゴシック" pitchFamily="49" charset="-128"/>
              <a:cs typeface="Times New Roman" panose="02020603050405020304" pitchFamily="18" charset="0"/>
            </a:endParaRPr>
          </a:p>
        </p:txBody>
      </p:sp>
      <p:sp>
        <p:nvSpPr>
          <p:cNvPr id="76" name="Line 2">
            <a:extLst>
              <a:ext uri="{FF2B5EF4-FFF2-40B4-BE49-F238E27FC236}">
                <a16:creationId xmlns:a16="http://schemas.microsoft.com/office/drawing/2014/main" id="{9DA542A5-2AFA-4EC7-B4CD-F57958FA0026}"/>
              </a:ext>
            </a:extLst>
          </p:cNvPr>
          <p:cNvSpPr>
            <a:spLocks noChangeShapeType="1"/>
          </p:cNvSpPr>
          <p:nvPr/>
        </p:nvSpPr>
        <p:spPr bwMode="auto">
          <a:xfrm>
            <a:off x="6133727" y="2504088"/>
            <a:ext cx="2169569" cy="491547"/>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7" name="正方形/長方形 76">
            <a:extLst>
              <a:ext uri="{FF2B5EF4-FFF2-40B4-BE49-F238E27FC236}">
                <a16:creationId xmlns:a16="http://schemas.microsoft.com/office/drawing/2014/main" id="{9801378D-E3EB-4DA6-B39E-48279E41B221}"/>
              </a:ext>
            </a:extLst>
          </p:cNvPr>
          <p:cNvSpPr/>
          <p:nvPr/>
        </p:nvSpPr>
        <p:spPr>
          <a:xfrm>
            <a:off x="7148497" y="1380567"/>
            <a:ext cx="619080" cy="523220"/>
          </a:xfrm>
          <a:prstGeom prst="rect">
            <a:avLst/>
          </a:prstGeom>
        </p:spPr>
        <p:txBody>
          <a:bodyPr wrap="none">
            <a:spAutoFit/>
          </a:bodyPr>
          <a:lstStyle/>
          <a:p>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D</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P</a:t>
            </a:r>
            <a:endParaRPr lang="ja-JP" altLang="en-US" dirty="0"/>
          </a:p>
        </p:txBody>
      </p:sp>
      <p:sp>
        <p:nvSpPr>
          <p:cNvPr id="79" name="テキスト ボックス 78">
            <a:extLst>
              <a:ext uri="{FF2B5EF4-FFF2-40B4-BE49-F238E27FC236}">
                <a16:creationId xmlns:a16="http://schemas.microsoft.com/office/drawing/2014/main" id="{0293D485-99AE-4001-9CB8-3C65B86376D0}"/>
              </a:ext>
            </a:extLst>
          </p:cNvPr>
          <p:cNvSpPr txBox="1"/>
          <p:nvPr/>
        </p:nvSpPr>
        <p:spPr>
          <a:xfrm>
            <a:off x="4798583" y="3172466"/>
            <a:ext cx="87531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MV</a:t>
            </a:r>
            <a:endParaRPr lang="ja-JP" altLang="en-US" dirty="0"/>
          </a:p>
        </p:txBody>
      </p:sp>
      <p:sp>
        <p:nvSpPr>
          <p:cNvPr id="80" name="Line 2">
            <a:extLst>
              <a:ext uri="{FF2B5EF4-FFF2-40B4-BE49-F238E27FC236}">
                <a16:creationId xmlns:a16="http://schemas.microsoft.com/office/drawing/2014/main" id="{3152E1A1-5EC6-4BC2-B7BE-43762AEBF44A}"/>
              </a:ext>
            </a:extLst>
          </p:cNvPr>
          <p:cNvSpPr>
            <a:spLocks noChangeShapeType="1"/>
          </p:cNvSpPr>
          <p:nvPr/>
        </p:nvSpPr>
        <p:spPr bwMode="auto">
          <a:xfrm flipV="1">
            <a:off x="5052006" y="1718471"/>
            <a:ext cx="2091950" cy="1050911"/>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1" name="AutoShape 3">
            <a:extLst>
              <a:ext uri="{FF2B5EF4-FFF2-40B4-BE49-F238E27FC236}">
                <a16:creationId xmlns:a16="http://schemas.microsoft.com/office/drawing/2014/main" id="{988071A1-C078-4C78-B7C8-076268446335}"/>
              </a:ext>
            </a:extLst>
          </p:cNvPr>
          <p:cNvSpPr>
            <a:spLocks noChangeArrowheads="1"/>
          </p:cNvSpPr>
          <p:nvPr/>
        </p:nvSpPr>
        <p:spPr bwMode="auto">
          <a:xfrm>
            <a:off x="8173103" y="2556954"/>
            <a:ext cx="412942" cy="45726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2" name="Line 6">
            <a:extLst>
              <a:ext uri="{FF2B5EF4-FFF2-40B4-BE49-F238E27FC236}">
                <a16:creationId xmlns:a16="http://schemas.microsoft.com/office/drawing/2014/main" id="{8B3309DD-5AA5-4CD0-BF04-26875A320088}"/>
              </a:ext>
            </a:extLst>
          </p:cNvPr>
          <p:cNvSpPr>
            <a:spLocks noChangeShapeType="1"/>
          </p:cNvSpPr>
          <p:nvPr/>
        </p:nvSpPr>
        <p:spPr bwMode="auto">
          <a:xfrm flipH="1">
            <a:off x="5595397" y="2975881"/>
            <a:ext cx="2537860" cy="4644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7" name="AutoShape 45">
            <a:extLst>
              <a:ext uri="{FF2B5EF4-FFF2-40B4-BE49-F238E27FC236}">
                <a16:creationId xmlns:a16="http://schemas.microsoft.com/office/drawing/2014/main" id="{9DEFBE3F-78E8-46AC-84E6-1C3B4E29FE4C}"/>
              </a:ext>
            </a:extLst>
          </p:cNvPr>
          <p:cNvSpPr>
            <a:spLocks noChangeArrowheads="1"/>
          </p:cNvSpPr>
          <p:nvPr/>
        </p:nvSpPr>
        <p:spPr bwMode="auto">
          <a:xfrm>
            <a:off x="8590131" y="2680398"/>
            <a:ext cx="326240" cy="4885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8" name="Line 2">
            <a:extLst>
              <a:ext uri="{FF2B5EF4-FFF2-40B4-BE49-F238E27FC236}">
                <a16:creationId xmlns:a16="http://schemas.microsoft.com/office/drawing/2014/main" id="{8838CC0A-5787-4F01-9542-8CF3FB37E6E0}"/>
              </a:ext>
            </a:extLst>
          </p:cNvPr>
          <p:cNvSpPr>
            <a:spLocks noChangeShapeType="1"/>
          </p:cNvSpPr>
          <p:nvPr/>
        </p:nvSpPr>
        <p:spPr bwMode="auto">
          <a:xfrm flipV="1">
            <a:off x="4270202" y="2010072"/>
            <a:ext cx="2802532" cy="1716285"/>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9" name="AutoShape 3">
            <a:extLst>
              <a:ext uri="{FF2B5EF4-FFF2-40B4-BE49-F238E27FC236}">
                <a16:creationId xmlns:a16="http://schemas.microsoft.com/office/drawing/2014/main" id="{92F0B025-2D07-4BDB-8610-B1AE4120EADC}"/>
              </a:ext>
            </a:extLst>
          </p:cNvPr>
          <p:cNvSpPr>
            <a:spLocks noChangeArrowheads="1"/>
          </p:cNvSpPr>
          <p:nvPr/>
        </p:nvSpPr>
        <p:spPr bwMode="auto">
          <a:xfrm>
            <a:off x="7125410" y="1398674"/>
            <a:ext cx="695167" cy="45726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1" name="Line 6">
            <a:extLst>
              <a:ext uri="{FF2B5EF4-FFF2-40B4-BE49-F238E27FC236}">
                <a16:creationId xmlns:a16="http://schemas.microsoft.com/office/drawing/2014/main" id="{8A6F16E5-911E-41CA-8E58-7908E87C847A}"/>
              </a:ext>
            </a:extLst>
          </p:cNvPr>
          <p:cNvSpPr>
            <a:spLocks noChangeShapeType="1"/>
          </p:cNvSpPr>
          <p:nvPr/>
        </p:nvSpPr>
        <p:spPr bwMode="auto">
          <a:xfrm flipH="1">
            <a:off x="5397098" y="2318738"/>
            <a:ext cx="1827308" cy="143224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4" name="AutoShape 45">
            <a:extLst>
              <a:ext uri="{FF2B5EF4-FFF2-40B4-BE49-F238E27FC236}">
                <a16:creationId xmlns:a16="http://schemas.microsoft.com/office/drawing/2014/main" id="{EDAFC3B8-453C-4977-9577-5554FDDC6305}"/>
              </a:ext>
            </a:extLst>
          </p:cNvPr>
          <p:cNvSpPr>
            <a:spLocks noChangeArrowheads="1"/>
          </p:cNvSpPr>
          <p:nvPr/>
        </p:nvSpPr>
        <p:spPr bwMode="auto">
          <a:xfrm>
            <a:off x="7390869" y="2273930"/>
            <a:ext cx="326240" cy="4885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6" name="テキスト ボックス 95">
            <a:extLst>
              <a:ext uri="{FF2B5EF4-FFF2-40B4-BE49-F238E27FC236}">
                <a16:creationId xmlns:a16="http://schemas.microsoft.com/office/drawing/2014/main" id="{B1381158-B148-41F0-BFB3-2A970DE794B3}"/>
              </a:ext>
            </a:extLst>
          </p:cNvPr>
          <p:cNvSpPr txBox="1"/>
          <p:nvPr/>
        </p:nvSpPr>
        <p:spPr>
          <a:xfrm>
            <a:off x="5298169" y="4152289"/>
            <a:ext cx="596862" cy="523220"/>
          </a:xfrm>
          <a:prstGeom prst="rect">
            <a:avLst/>
          </a:prstGeom>
          <a:noFill/>
        </p:spPr>
        <p:txBody>
          <a:bodyPr wrap="square">
            <a:spAutoFit/>
          </a:bodyPr>
          <a:lstStyle/>
          <a:p>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I</a:t>
            </a:r>
            <a:r>
              <a:rPr lang="en-US" altLang="ja-JP" i="1" dirty="0" err="1">
                <a:solidFill>
                  <a:srgbClr val="000000"/>
                </a:solidFill>
                <a:latin typeface="Symbol" panose="05050102010706020507" pitchFamily="18" charset="2"/>
                <a:ea typeface="ＭＳ ゴシック" panose="020B0609070205080204" pitchFamily="49" charset="-128"/>
                <a:cs typeface="Times New Roman" panose="02020603050405020304" pitchFamily="18" charset="0"/>
              </a:rPr>
              <a:t>w</a:t>
            </a:r>
            <a:endParaRPr lang="ja-JP" altLang="en-US" dirty="0"/>
          </a:p>
        </p:txBody>
      </p:sp>
      <p:sp>
        <p:nvSpPr>
          <p:cNvPr id="97" name="Line 5">
            <a:extLst>
              <a:ext uri="{FF2B5EF4-FFF2-40B4-BE49-F238E27FC236}">
                <a16:creationId xmlns:a16="http://schemas.microsoft.com/office/drawing/2014/main" id="{F833AF85-8264-4EA3-BB92-C04C5FF11E3F}"/>
              </a:ext>
            </a:extLst>
          </p:cNvPr>
          <p:cNvSpPr>
            <a:spLocks noChangeShapeType="1"/>
          </p:cNvSpPr>
          <p:nvPr/>
        </p:nvSpPr>
        <p:spPr bwMode="auto">
          <a:xfrm>
            <a:off x="7692808" y="1825803"/>
            <a:ext cx="590031" cy="65065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9" name="AutoShape 3">
            <a:extLst>
              <a:ext uri="{FF2B5EF4-FFF2-40B4-BE49-F238E27FC236}">
                <a16:creationId xmlns:a16="http://schemas.microsoft.com/office/drawing/2014/main" id="{3FA434A3-1AB2-4020-B82F-578B4D9B7373}"/>
              </a:ext>
            </a:extLst>
          </p:cNvPr>
          <p:cNvSpPr>
            <a:spLocks noChangeArrowheads="1"/>
          </p:cNvSpPr>
          <p:nvPr/>
        </p:nvSpPr>
        <p:spPr bwMode="auto">
          <a:xfrm>
            <a:off x="8003025" y="3366836"/>
            <a:ext cx="412942" cy="45726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0" name="Line 6">
            <a:extLst>
              <a:ext uri="{FF2B5EF4-FFF2-40B4-BE49-F238E27FC236}">
                <a16:creationId xmlns:a16="http://schemas.microsoft.com/office/drawing/2014/main" id="{B2CFA862-E677-4B3C-BBF3-53B048A839AE}"/>
              </a:ext>
            </a:extLst>
          </p:cNvPr>
          <p:cNvSpPr>
            <a:spLocks noChangeShapeType="1"/>
          </p:cNvSpPr>
          <p:nvPr/>
        </p:nvSpPr>
        <p:spPr bwMode="auto">
          <a:xfrm flipH="1">
            <a:off x="5783618" y="3880330"/>
            <a:ext cx="2167679" cy="46466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1" name="AutoShape 45">
            <a:extLst>
              <a:ext uri="{FF2B5EF4-FFF2-40B4-BE49-F238E27FC236}">
                <a16:creationId xmlns:a16="http://schemas.microsoft.com/office/drawing/2014/main" id="{5F02CBD3-0CD4-4B5C-B1F1-3578C3F216FF}"/>
              </a:ext>
            </a:extLst>
          </p:cNvPr>
          <p:cNvSpPr>
            <a:spLocks noChangeArrowheads="1"/>
          </p:cNvSpPr>
          <p:nvPr/>
        </p:nvSpPr>
        <p:spPr bwMode="auto">
          <a:xfrm>
            <a:off x="8357771" y="3500679"/>
            <a:ext cx="326240" cy="4885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2" name="Line 5">
            <a:extLst>
              <a:ext uri="{FF2B5EF4-FFF2-40B4-BE49-F238E27FC236}">
                <a16:creationId xmlns:a16="http://schemas.microsoft.com/office/drawing/2014/main" id="{DCB5A25A-E9FE-4989-937C-7F8D180F3673}"/>
              </a:ext>
            </a:extLst>
          </p:cNvPr>
          <p:cNvSpPr>
            <a:spLocks noChangeShapeType="1"/>
          </p:cNvSpPr>
          <p:nvPr/>
        </p:nvSpPr>
        <p:spPr bwMode="auto">
          <a:xfrm>
            <a:off x="7748307" y="2661804"/>
            <a:ext cx="590031" cy="65065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Line 2">
            <a:extLst>
              <a:ext uri="{FF2B5EF4-FFF2-40B4-BE49-F238E27FC236}">
                <a16:creationId xmlns:a16="http://schemas.microsoft.com/office/drawing/2014/main" id="{FF0B5D9A-53E8-49CC-A7DD-F9C7E62927B3}"/>
              </a:ext>
            </a:extLst>
          </p:cNvPr>
          <p:cNvSpPr>
            <a:spLocks noChangeShapeType="1"/>
          </p:cNvSpPr>
          <p:nvPr/>
        </p:nvSpPr>
        <p:spPr bwMode="auto">
          <a:xfrm flipV="1">
            <a:off x="5526107" y="3019651"/>
            <a:ext cx="3059938" cy="1706212"/>
          </a:xfrm>
          <a:prstGeom prst="line">
            <a:avLst/>
          </a:prstGeom>
          <a:noFill/>
          <a:ln w="57150">
            <a:solidFill>
              <a:srgbClr val="FF9966"/>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4" name="AutoShape 3">
            <a:extLst>
              <a:ext uri="{FF2B5EF4-FFF2-40B4-BE49-F238E27FC236}">
                <a16:creationId xmlns:a16="http://schemas.microsoft.com/office/drawing/2014/main" id="{1508109D-177B-4340-BD65-8BCCD7C7E90B}"/>
              </a:ext>
            </a:extLst>
          </p:cNvPr>
          <p:cNvSpPr>
            <a:spLocks noChangeArrowheads="1"/>
          </p:cNvSpPr>
          <p:nvPr/>
        </p:nvSpPr>
        <p:spPr bwMode="auto">
          <a:xfrm>
            <a:off x="7345487" y="3215199"/>
            <a:ext cx="412942" cy="45726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5" name="Line 6">
            <a:extLst>
              <a:ext uri="{FF2B5EF4-FFF2-40B4-BE49-F238E27FC236}">
                <a16:creationId xmlns:a16="http://schemas.microsoft.com/office/drawing/2014/main" id="{020980B8-4533-4494-AF6B-A1D262D483D5}"/>
              </a:ext>
            </a:extLst>
          </p:cNvPr>
          <p:cNvSpPr>
            <a:spLocks noChangeShapeType="1"/>
          </p:cNvSpPr>
          <p:nvPr/>
        </p:nvSpPr>
        <p:spPr bwMode="auto">
          <a:xfrm flipH="1" flipV="1">
            <a:off x="6536441" y="5097737"/>
            <a:ext cx="1596816" cy="20615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6" name="AutoShape 45">
            <a:extLst>
              <a:ext uri="{FF2B5EF4-FFF2-40B4-BE49-F238E27FC236}">
                <a16:creationId xmlns:a16="http://schemas.microsoft.com/office/drawing/2014/main" id="{9093AC4A-335B-4AF7-89ED-13B3E99F6261}"/>
              </a:ext>
            </a:extLst>
          </p:cNvPr>
          <p:cNvSpPr>
            <a:spLocks noChangeArrowheads="1"/>
          </p:cNvSpPr>
          <p:nvPr/>
        </p:nvSpPr>
        <p:spPr bwMode="auto">
          <a:xfrm>
            <a:off x="8374127" y="3500086"/>
            <a:ext cx="326240" cy="4885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7" name="正方形/長方形 106">
            <a:extLst>
              <a:ext uri="{FF2B5EF4-FFF2-40B4-BE49-F238E27FC236}">
                <a16:creationId xmlns:a16="http://schemas.microsoft.com/office/drawing/2014/main" id="{F93E5C38-5D17-4D88-AE8B-51E841F1FF2C}"/>
              </a:ext>
            </a:extLst>
          </p:cNvPr>
          <p:cNvSpPr/>
          <p:nvPr/>
        </p:nvSpPr>
        <p:spPr>
          <a:xfrm>
            <a:off x="5790949" y="4677135"/>
            <a:ext cx="785534" cy="523220"/>
          </a:xfrm>
          <a:prstGeom prst="rect">
            <a:avLst/>
          </a:prstGeom>
        </p:spPr>
        <p:txBody>
          <a:bodyPr wrap="square">
            <a:spAutoFit/>
          </a:bodyPr>
          <a:lstStyle/>
          <a:p>
            <a:r>
              <a:rPr lang="en-US" altLang="ja-JP" i="1" dirty="0" err="1">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h</a:t>
            </a:r>
            <a:r>
              <a:rPr lang="en-US" altLang="ja-JP" i="1" dirty="0" err="1">
                <a:solidFill>
                  <a:srgbClr val="000000"/>
                </a:solidFill>
                <a:latin typeface="Symbol" panose="05050102010706020507" pitchFamily="18" charset="2"/>
                <a:ea typeface="ＭＳ ゴシック" panose="020B0609070205080204" pitchFamily="49" charset="-128"/>
                <a:cs typeface="Times New Roman" panose="02020603050405020304" pitchFamily="18" charset="0"/>
              </a:rPr>
              <a:t>w</a:t>
            </a:r>
            <a:endParaRPr lang="ja-JP" altLang="en-US" dirty="0"/>
          </a:p>
        </p:txBody>
      </p:sp>
      <p:sp>
        <p:nvSpPr>
          <p:cNvPr id="118" name="Line 13">
            <a:extLst>
              <a:ext uri="{FF2B5EF4-FFF2-40B4-BE49-F238E27FC236}">
                <a16:creationId xmlns:a16="http://schemas.microsoft.com/office/drawing/2014/main" id="{66D7AD6B-DA31-4D36-93B0-B01BE8941D82}"/>
              </a:ext>
            </a:extLst>
          </p:cNvPr>
          <p:cNvSpPr>
            <a:spLocks noChangeShapeType="1"/>
          </p:cNvSpPr>
          <p:nvPr/>
        </p:nvSpPr>
        <p:spPr bwMode="auto">
          <a:xfrm flipH="1" flipV="1">
            <a:off x="4389014" y="3584010"/>
            <a:ext cx="409569" cy="72545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9" name="Line 41">
            <a:extLst>
              <a:ext uri="{FF2B5EF4-FFF2-40B4-BE49-F238E27FC236}">
                <a16:creationId xmlns:a16="http://schemas.microsoft.com/office/drawing/2014/main" id="{23F9C275-153C-408A-ACB0-9BA66C1CB16B}"/>
              </a:ext>
            </a:extLst>
          </p:cNvPr>
          <p:cNvSpPr>
            <a:spLocks noChangeShapeType="1"/>
          </p:cNvSpPr>
          <p:nvPr/>
        </p:nvSpPr>
        <p:spPr bwMode="auto">
          <a:xfrm flipH="1">
            <a:off x="5412845" y="3630713"/>
            <a:ext cx="15064" cy="108158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2" name="正方形/長方形 121">
            <a:extLst>
              <a:ext uri="{FF2B5EF4-FFF2-40B4-BE49-F238E27FC236}">
                <a16:creationId xmlns:a16="http://schemas.microsoft.com/office/drawing/2014/main" id="{7EC9DFC2-DC23-4B16-989F-21E171F3DF67}"/>
              </a:ext>
            </a:extLst>
          </p:cNvPr>
          <p:cNvSpPr/>
          <p:nvPr/>
        </p:nvSpPr>
        <p:spPr>
          <a:xfrm>
            <a:off x="3245869" y="5130236"/>
            <a:ext cx="1127143" cy="523220"/>
          </a:xfrm>
          <a:prstGeom prst="rect">
            <a:avLst/>
          </a:prstGeom>
        </p:spPr>
        <p:txBody>
          <a:bodyPr wrap="square">
            <a:spAutoFit/>
          </a:bodyPr>
          <a:lstStyle/>
          <a:p>
            <a:r>
              <a:rPr lang="en-US" altLang="ja-JP" i="1" dirty="0">
                <a:solidFill>
                  <a:srgbClr val="000000"/>
                </a:solidFill>
                <a:latin typeface="Symbol" panose="05050102010706020507" pitchFamily="18" charset="2"/>
                <a:ea typeface="ＭＳ ゴシック" panose="020B0609070205080204" pitchFamily="49" charset="-128"/>
                <a:cs typeface="Times New Roman" panose="02020603050405020304" pitchFamily="18" charset="0"/>
              </a:rPr>
              <a:t>w     </a:t>
            </a:r>
            <a:r>
              <a:rPr lang="en-US" altLang="ja-JP" i="1" dirty="0" err="1">
                <a:solidFill>
                  <a:srgbClr val="000000"/>
                </a:solidFill>
                <a:latin typeface="Symbol" panose="05050102010706020507" pitchFamily="18" charset="2"/>
                <a:ea typeface="ＭＳ ゴシック" panose="020B0609070205080204" pitchFamily="49" charset="-128"/>
                <a:cs typeface="Times New Roman" panose="02020603050405020304" pitchFamily="18" charset="0"/>
              </a:rPr>
              <a:t>w</a:t>
            </a:r>
            <a:endParaRPr lang="ja-JP" altLang="en-US" dirty="0"/>
          </a:p>
        </p:txBody>
      </p:sp>
      <p:grpSp>
        <p:nvGrpSpPr>
          <p:cNvPr id="14" name="グループ化 13">
            <a:extLst>
              <a:ext uri="{FF2B5EF4-FFF2-40B4-BE49-F238E27FC236}">
                <a16:creationId xmlns:a16="http://schemas.microsoft.com/office/drawing/2014/main" id="{277715EF-4E7D-4A80-BAE8-516CF977ECC1}"/>
              </a:ext>
            </a:extLst>
          </p:cNvPr>
          <p:cNvGrpSpPr/>
          <p:nvPr/>
        </p:nvGrpSpPr>
        <p:grpSpPr>
          <a:xfrm>
            <a:off x="7149630" y="4599608"/>
            <a:ext cx="2382662" cy="2299454"/>
            <a:chOff x="7293552" y="4336343"/>
            <a:chExt cx="2382662" cy="2299454"/>
          </a:xfrm>
        </p:grpSpPr>
        <p:sp>
          <p:nvSpPr>
            <p:cNvPr id="2" name="円弧 1">
              <a:extLst>
                <a:ext uri="{FF2B5EF4-FFF2-40B4-BE49-F238E27FC236}">
                  <a16:creationId xmlns:a16="http://schemas.microsoft.com/office/drawing/2014/main" id="{287E8772-793B-4034-A38B-09AC8959CE62}"/>
                </a:ext>
              </a:extLst>
            </p:cNvPr>
            <p:cNvSpPr/>
            <p:nvPr/>
          </p:nvSpPr>
          <p:spPr bwMode="auto">
            <a:xfrm>
              <a:off x="7293552" y="4343352"/>
              <a:ext cx="2382662" cy="2292445"/>
            </a:xfrm>
            <a:prstGeom prst="arc">
              <a:avLst>
                <a:gd name="adj1" fmla="val 16200000"/>
                <a:gd name="adj2" fmla="val 17141724"/>
              </a:avLst>
            </a:prstGeom>
            <a:noFill/>
            <a:ln w="28575" cap="flat" cmpd="sng" algn="ctr">
              <a:solidFill>
                <a:srgbClr val="99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95" name="直線コネクタ 94">
              <a:extLst>
                <a:ext uri="{FF2B5EF4-FFF2-40B4-BE49-F238E27FC236}">
                  <a16:creationId xmlns:a16="http://schemas.microsoft.com/office/drawing/2014/main" id="{BA7E9ACD-AABF-4DA7-89C8-FBC43382AEA9}"/>
                </a:ext>
              </a:extLst>
            </p:cNvPr>
            <p:cNvCxnSpPr>
              <a:cxnSpLocks/>
            </p:cNvCxnSpPr>
            <p:nvPr/>
          </p:nvCxnSpPr>
          <p:spPr bwMode="auto">
            <a:xfrm flipH="1">
              <a:off x="8481324" y="4376070"/>
              <a:ext cx="310926" cy="1085004"/>
            </a:xfrm>
            <a:prstGeom prst="line">
              <a:avLst/>
            </a:prstGeom>
            <a:noFill/>
            <a:ln w="28575" cap="flat" cmpd="sng" algn="ctr">
              <a:solidFill>
                <a:srgbClr val="9900FF"/>
              </a:solidFill>
              <a:prstDash val="solid"/>
              <a:round/>
              <a:headEnd type="none" w="med" len="med"/>
              <a:tailEnd type="none" w="med" len="med"/>
            </a:ln>
            <a:effectLst/>
          </p:spPr>
        </p:cxnSp>
        <p:cxnSp>
          <p:nvCxnSpPr>
            <p:cNvPr id="108" name="直線コネクタ 107">
              <a:extLst>
                <a:ext uri="{FF2B5EF4-FFF2-40B4-BE49-F238E27FC236}">
                  <a16:creationId xmlns:a16="http://schemas.microsoft.com/office/drawing/2014/main" id="{FED4B4FB-66CB-4EEA-86A9-9F4BDE3B8CFC}"/>
                </a:ext>
              </a:extLst>
            </p:cNvPr>
            <p:cNvCxnSpPr>
              <a:cxnSpLocks/>
            </p:cNvCxnSpPr>
            <p:nvPr/>
          </p:nvCxnSpPr>
          <p:spPr bwMode="auto">
            <a:xfrm>
              <a:off x="8483064" y="4336343"/>
              <a:ext cx="0" cy="1102685"/>
            </a:xfrm>
            <a:prstGeom prst="line">
              <a:avLst/>
            </a:prstGeom>
            <a:noFill/>
            <a:ln w="28575" cap="flat" cmpd="sng" algn="ctr">
              <a:solidFill>
                <a:srgbClr val="9900FF"/>
              </a:solidFill>
              <a:prstDash val="solid"/>
              <a:round/>
              <a:headEnd type="none" w="med" len="med"/>
              <a:tailEnd type="none" w="med" len="med"/>
            </a:ln>
            <a:effectLst/>
          </p:spPr>
        </p:cxnSp>
      </p:grpSp>
      <p:sp>
        <p:nvSpPr>
          <p:cNvPr id="112" name="Line 5">
            <a:extLst>
              <a:ext uri="{FF2B5EF4-FFF2-40B4-BE49-F238E27FC236}">
                <a16:creationId xmlns:a16="http://schemas.microsoft.com/office/drawing/2014/main" id="{B554B885-3FA9-4031-B592-90018863CCE8}"/>
              </a:ext>
            </a:extLst>
          </p:cNvPr>
          <p:cNvSpPr>
            <a:spLocks noChangeShapeType="1"/>
          </p:cNvSpPr>
          <p:nvPr/>
        </p:nvSpPr>
        <p:spPr bwMode="auto">
          <a:xfrm>
            <a:off x="7996061" y="3570958"/>
            <a:ext cx="315134" cy="100973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16" name="グループ化 15">
            <a:extLst>
              <a:ext uri="{FF2B5EF4-FFF2-40B4-BE49-F238E27FC236}">
                <a16:creationId xmlns:a16="http://schemas.microsoft.com/office/drawing/2014/main" id="{C3383574-A488-4F81-8C2A-6CE97057F4A9}"/>
              </a:ext>
            </a:extLst>
          </p:cNvPr>
          <p:cNvGrpSpPr/>
          <p:nvPr/>
        </p:nvGrpSpPr>
        <p:grpSpPr>
          <a:xfrm>
            <a:off x="7965227" y="4200448"/>
            <a:ext cx="999199" cy="1293513"/>
            <a:chOff x="7965227" y="4200448"/>
            <a:chExt cx="999199" cy="1293513"/>
          </a:xfrm>
        </p:grpSpPr>
        <p:sp>
          <p:nvSpPr>
            <p:cNvPr id="113" name="テキスト ボックス 112">
              <a:extLst>
                <a:ext uri="{FF2B5EF4-FFF2-40B4-BE49-F238E27FC236}">
                  <a16:creationId xmlns:a16="http://schemas.microsoft.com/office/drawing/2014/main" id="{AC2219D3-0983-4E52-9F2C-7E8031E77935}"/>
                </a:ext>
              </a:extLst>
            </p:cNvPr>
            <p:cNvSpPr txBox="1"/>
            <p:nvPr/>
          </p:nvSpPr>
          <p:spPr>
            <a:xfrm>
              <a:off x="8378013" y="4970741"/>
              <a:ext cx="586413" cy="523220"/>
            </a:xfrm>
            <a:prstGeom prst="rect">
              <a:avLst/>
            </a:prstGeom>
            <a:noFill/>
          </p:spPr>
          <p:txBody>
            <a:bodyPr wrap="square">
              <a:spAutoFit/>
            </a:bodyPr>
            <a:lstStyle/>
            <a:p>
              <a:r>
                <a:rPr lang="en-US" altLang="ja-JP" i="1" dirty="0">
                  <a:solidFill>
                    <a:srgbClr val="9900FF"/>
                  </a:solidFill>
                  <a:latin typeface="Symbol" panose="05050102010706020507" pitchFamily="18" charset="2"/>
                  <a:ea typeface="ＭＳ ゴシック" panose="020B0609070205080204" pitchFamily="49" charset="-128"/>
                  <a:cs typeface="Times New Roman" panose="02020603050405020304" pitchFamily="18" charset="0"/>
                </a:rPr>
                <a:t>w</a:t>
              </a:r>
              <a:endParaRPr lang="ja-JP" altLang="en-US" dirty="0">
                <a:solidFill>
                  <a:srgbClr val="9900FF"/>
                </a:solidFill>
              </a:endParaRPr>
            </a:p>
          </p:txBody>
        </p:sp>
        <p:sp>
          <p:nvSpPr>
            <p:cNvPr id="114" name="正方形/長方形 113">
              <a:extLst>
                <a:ext uri="{FF2B5EF4-FFF2-40B4-BE49-F238E27FC236}">
                  <a16:creationId xmlns:a16="http://schemas.microsoft.com/office/drawing/2014/main" id="{F5D0462B-1EF3-4917-A066-5D44FBB0A409}"/>
                </a:ext>
              </a:extLst>
            </p:cNvPr>
            <p:cNvSpPr/>
            <p:nvPr/>
          </p:nvSpPr>
          <p:spPr>
            <a:xfrm>
              <a:off x="7965227" y="4740308"/>
              <a:ext cx="407484" cy="523220"/>
            </a:xfrm>
            <a:prstGeom prst="rect">
              <a:avLst/>
            </a:prstGeom>
          </p:spPr>
          <p:txBody>
            <a:bodyPr wrap="non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h</a:t>
              </a:r>
              <a:endParaRPr lang="ja-JP" altLang="en-US" dirty="0">
                <a:solidFill>
                  <a:srgbClr val="9900FF"/>
                </a:solidFill>
              </a:endParaRPr>
            </a:p>
          </p:txBody>
        </p:sp>
        <p:sp>
          <p:nvSpPr>
            <p:cNvPr id="115" name="テキスト ボックス 114">
              <a:extLst>
                <a:ext uri="{FF2B5EF4-FFF2-40B4-BE49-F238E27FC236}">
                  <a16:creationId xmlns:a16="http://schemas.microsoft.com/office/drawing/2014/main" id="{28437463-7557-420D-9E30-0578FEA548B4}"/>
                </a:ext>
              </a:extLst>
            </p:cNvPr>
            <p:cNvSpPr txBox="1"/>
            <p:nvPr/>
          </p:nvSpPr>
          <p:spPr>
            <a:xfrm>
              <a:off x="8291385" y="4200448"/>
              <a:ext cx="64622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V</a:t>
              </a:r>
              <a:endParaRPr lang="ja-JP" altLang="en-US" dirty="0">
                <a:solidFill>
                  <a:srgbClr val="9900FF"/>
                </a:solidFill>
              </a:endParaRPr>
            </a:p>
          </p:txBody>
        </p:sp>
      </p:grpSp>
      <p:sp>
        <p:nvSpPr>
          <p:cNvPr id="116" name="AutoShape 45">
            <a:extLst>
              <a:ext uri="{FF2B5EF4-FFF2-40B4-BE49-F238E27FC236}">
                <a16:creationId xmlns:a16="http://schemas.microsoft.com/office/drawing/2014/main" id="{5829A125-1F7B-40CF-A90E-1A2278C1533F}"/>
              </a:ext>
            </a:extLst>
          </p:cNvPr>
          <p:cNvSpPr>
            <a:spLocks noChangeArrowheads="1"/>
          </p:cNvSpPr>
          <p:nvPr/>
        </p:nvSpPr>
        <p:spPr bwMode="auto">
          <a:xfrm>
            <a:off x="8590131" y="2652024"/>
            <a:ext cx="326240" cy="4885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81756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animEffect transition="in" filter="wipe(left)">
                                      <p:cBhvr>
                                        <p:cTn id="11" dur="500"/>
                                        <p:tgtEl>
                                          <p:spTgt spid="7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6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0"/>
                                        </p:tgtEl>
                                        <p:attrNameLst>
                                          <p:attrName>style.visibility</p:attrName>
                                        </p:attrNameLst>
                                      </p:cBhvr>
                                      <p:to>
                                        <p:strVal val="visible"/>
                                      </p:to>
                                    </p:set>
                                    <p:animEffect transition="in" filter="wipe(left)">
                                      <p:cBhvr>
                                        <p:cTn id="32" dur="500"/>
                                        <p:tgtEl>
                                          <p:spTgt spid="80"/>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97"/>
                                        </p:tgtEl>
                                        <p:attrNameLst>
                                          <p:attrName>style.visibility</p:attrName>
                                        </p:attrNameLst>
                                      </p:cBhvr>
                                      <p:to>
                                        <p:strVal val="visible"/>
                                      </p:to>
                                    </p:set>
                                    <p:animEffect transition="in" filter="wipe(up)">
                                      <p:cBhvr>
                                        <p:cTn id="51" dur="500"/>
                                        <p:tgtEl>
                                          <p:spTgt spid="97"/>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81"/>
                                        </p:tgtEl>
                                        <p:attrNameLst>
                                          <p:attrName>style.visibility</p:attrName>
                                        </p:attrNameLst>
                                      </p:cBhvr>
                                      <p:to>
                                        <p:strVal val="visible"/>
                                      </p:to>
                                    </p:set>
                                  </p:childTnLst>
                                </p:cTn>
                              </p:par>
                              <p:par>
                                <p:cTn id="56" presetID="35" presetClass="emph" presetSubtype="0" repeatCount="10000" fill="hold" grpId="1" nodeType="withEffect">
                                  <p:stCondLst>
                                    <p:cond delay="0"/>
                                  </p:stCondLst>
                                  <p:childTnLst>
                                    <p:anim calcmode="discrete" valueType="str">
                                      <p:cBhvr>
                                        <p:cTn id="57" dur="500" fill="hold"/>
                                        <p:tgtEl>
                                          <p:spTgt spid="81"/>
                                        </p:tgtEl>
                                        <p:attrNameLst>
                                          <p:attrName>style.visibility</p:attrName>
                                        </p:attrNameLst>
                                      </p:cBhvr>
                                      <p:tavLst>
                                        <p:tav tm="0">
                                          <p:val>
                                            <p:strVal val="hidden"/>
                                          </p:val>
                                        </p:tav>
                                        <p:tav tm="50000">
                                          <p:val>
                                            <p:strVal val="visible"/>
                                          </p:val>
                                        </p:tav>
                                      </p:tavLst>
                                    </p:anim>
                                  </p:childTnLst>
                                </p:cTn>
                              </p:par>
                              <p:par>
                                <p:cTn id="58" presetID="1" presetClass="entr" presetSubtype="0" fill="hold" grpId="0" nodeType="withEffect">
                                  <p:stCondLst>
                                    <p:cond delay="0"/>
                                  </p:stCondLst>
                                  <p:childTnLst>
                                    <p:set>
                                      <p:cBhvr>
                                        <p:cTn id="59" dur="1" fill="hold">
                                          <p:stCondLst>
                                            <p:cond delay="0"/>
                                          </p:stCondLst>
                                        </p:cTn>
                                        <p:tgtEl>
                                          <p:spTgt spid="87"/>
                                        </p:tgtEl>
                                        <p:attrNameLst>
                                          <p:attrName>style.visibility</p:attrName>
                                        </p:attrNameLst>
                                      </p:cBhvr>
                                      <p:to>
                                        <p:strVal val="visible"/>
                                      </p:to>
                                    </p:set>
                                  </p:childTnLst>
                                </p:cTn>
                              </p:par>
                              <p:par>
                                <p:cTn id="60" presetID="35" presetClass="emph" presetSubtype="0" repeatCount="10000" fill="hold" grpId="1" nodeType="withEffect">
                                  <p:stCondLst>
                                    <p:cond delay="0"/>
                                  </p:stCondLst>
                                  <p:childTnLst>
                                    <p:anim calcmode="discrete" valueType="str">
                                      <p:cBhvr>
                                        <p:cTn id="61" dur="500" fill="hold"/>
                                        <p:tgtEl>
                                          <p:spTgt spid="87"/>
                                        </p:tgtEl>
                                        <p:attrNameLst>
                                          <p:attrName>style.visibility</p:attrName>
                                        </p:attrNameLst>
                                      </p:cBhvr>
                                      <p:tavLst>
                                        <p:tav tm="0">
                                          <p:val>
                                            <p:strVal val="hidden"/>
                                          </p:val>
                                        </p:tav>
                                        <p:tav tm="50000">
                                          <p:val>
                                            <p:strVal val="visible"/>
                                          </p:val>
                                        </p:tav>
                                      </p:tavLst>
                                    </p:anim>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82"/>
                                        </p:tgtEl>
                                        <p:attrNameLst>
                                          <p:attrName>style.visibility</p:attrName>
                                        </p:attrNameLst>
                                      </p:cBhvr>
                                      <p:to>
                                        <p:strVal val="visible"/>
                                      </p:to>
                                    </p:set>
                                    <p:animEffect transition="in" filter="wipe(right)">
                                      <p:cBhvr>
                                        <p:cTn id="66" dur="500"/>
                                        <p:tgtEl>
                                          <p:spTgt spid="82"/>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80"/>
                                        </p:tgtEl>
                                        <p:attrNameLst>
                                          <p:attrName>style.visibility</p:attrName>
                                        </p:attrNameLst>
                                      </p:cBhvr>
                                      <p:to>
                                        <p:strVal val="hidden"/>
                                      </p:to>
                                    </p:set>
                                  </p:childTnLst>
                                </p:cTn>
                              </p:par>
                              <p:par>
                                <p:cTn id="75" presetID="1" presetClass="exit" presetSubtype="0" fill="hold" grpId="2" nodeType="withEffect">
                                  <p:stCondLst>
                                    <p:cond delay="0"/>
                                  </p:stCondLst>
                                  <p:childTnLst>
                                    <p:set>
                                      <p:cBhvr>
                                        <p:cTn id="76" dur="1" fill="hold">
                                          <p:stCondLst>
                                            <p:cond delay="0"/>
                                          </p:stCondLst>
                                        </p:cTn>
                                        <p:tgtEl>
                                          <p:spTgt spid="81"/>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82"/>
                                        </p:tgtEl>
                                        <p:attrNameLst>
                                          <p:attrName>style.visibility</p:attrName>
                                        </p:attrNameLst>
                                      </p:cBhvr>
                                      <p:to>
                                        <p:strVal val="hidden"/>
                                      </p:to>
                                    </p:set>
                                  </p:childTnLst>
                                </p:cTn>
                              </p:par>
                              <p:par>
                                <p:cTn id="79" presetID="1" presetClass="exit" presetSubtype="0" fill="hold" grpId="2" nodeType="withEffect">
                                  <p:stCondLst>
                                    <p:cond delay="0"/>
                                  </p:stCondLst>
                                  <p:childTnLst>
                                    <p:set>
                                      <p:cBhvr>
                                        <p:cTn id="80" dur="1" fill="hold">
                                          <p:stCondLst>
                                            <p:cond delay="0"/>
                                          </p:stCondLst>
                                        </p:cTn>
                                        <p:tgtEl>
                                          <p:spTgt spid="87"/>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9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88"/>
                                        </p:tgtEl>
                                        <p:attrNameLst>
                                          <p:attrName>style.visibility</p:attrName>
                                        </p:attrNameLst>
                                      </p:cBhvr>
                                      <p:to>
                                        <p:strVal val="visible"/>
                                      </p:to>
                                    </p:set>
                                    <p:animEffect transition="in" filter="wipe(left)">
                                      <p:cBhvr>
                                        <p:cTn id="93" dur="500"/>
                                        <p:tgtEl>
                                          <p:spTgt spid="88"/>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89"/>
                                        </p:tgtEl>
                                        <p:attrNameLst>
                                          <p:attrName>style.visibility</p:attrName>
                                        </p:attrNameLst>
                                      </p:cBhvr>
                                      <p:to>
                                        <p:strVal val="visible"/>
                                      </p:to>
                                    </p:set>
                                  </p:childTnLst>
                                </p:cTn>
                              </p:par>
                              <p:par>
                                <p:cTn id="98" presetID="35" presetClass="emph" presetSubtype="0" repeatCount="10000" fill="hold" grpId="1" nodeType="withEffect">
                                  <p:stCondLst>
                                    <p:cond delay="0"/>
                                  </p:stCondLst>
                                  <p:childTnLst>
                                    <p:anim calcmode="discrete" valueType="str">
                                      <p:cBhvr>
                                        <p:cTn id="99" dur="500" fill="hold"/>
                                        <p:tgtEl>
                                          <p:spTgt spid="89"/>
                                        </p:tgtEl>
                                        <p:attrNameLst>
                                          <p:attrName>style.visibility</p:attrName>
                                        </p:attrNameLst>
                                      </p:cBhvr>
                                      <p:tavLst>
                                        <p:tav tm="0">
                                          <p:val>
                                            <p:strVal val="hidden"/>
                                          </p:val>
                                        </p:tav>
                                        <p:tav tm="50000">
                                          <p:val>
                                            <p:strVal val="visible"/>
                                          </p:val>
                                        </p:tav>
                                      </p:tavLst>
                                    </p:anim>
                                  </p:childTnLst>
                                </p:cTn>
                              </p:par>
                              <p:par>
                                <p:cTn id="100" presetID="1" presetClass="entr" presetSubtype="0" fill="hold" grpId="0" nodeType="withEffect">
                                  <p:stCondLst>
                                    <p:cond delay="0"/>
                                  </p:stCondLst>
                                  <p:childTnLst>
                                    <p:set>
                                      <p:cBhvr>
                                        <p:cTn id="101" dur="1" fill="hold">
                                          <p:stCondLst>
                                            <p:cond delay="0"/>
                                          </p:stCondLst>
                                        </p:cTn>
                                        <p:tgtEl>
                                          <p:spTgt spid="94"/>
                                        </p:tgtEl>
                                        <p:attrNameLst>
                                          <p:attrName>style.visibility</p:attrName>
                                        </p:attrNameLst>
                                      </p:cBhvr>
                                      <p:to>
                                        <p:strVal val="visible"/>
                                      </p:to>
                                    </p:set>
                                  </p:childTnLst>
                                </p:cTn>
                              </p:par>
                              <p:par>
                                <p:cTn id="102" presetID="35" presetClass="emph" presetSubtype="0" repeatCount="10000" fill="hold" grpId="1" nodeType="withEffect">
                                  <p:stCondLst>
                                    <p:cond delay="0"/>
                                  </p:stCondLst>
                                  <p:childTnLst>
                                    <p:anim calcmode="discrete" valueType="str">
                                      <p:cBhvr>
                                        <p:cTn id="103" dur="500" fill="hold"/>
                                        <p:tgtEl>
                                          <p:spTgt spid="94"/>
                                        </p:tgtEl>
                                        <p:attrNameLst>
                                          <p:attrName>style.visibility</p:attrName>
                                        </p:attrNameLst>
                                      </p:cBhvr>
                                      <p:tavLst>
                                        <p:tav tm="0">
                                          <p:val>
                                            <p:strVal val="hidden"/>
                                          </p:val>
                                        </p:tav>
                                        <p:tav tm="50000">
                                          <p:val>
                                            <p:strVal val="visible"/>
                                          </p:val>
                                        </p:tav>
                                      </p:tavLst>
                                    </p:anim>
                                  </p:childTnLst>
                                </p:cTn>
                              </p:par>
                            </p:childTnLst>
                          </p:cTn>
                        </p:par>
                      </p:childTnLst>
                    </p:cTn>
                  </p:par>
                  <p:par>
                    <p:cTn id="104" fill="hold">
                      <p:stCondLst>
                        <p:cond delay="indefinite"/>
                      </p:stCondLst>
                      <p:childTnLst>
                        <p:par>
                          <p:cTn id="105" fill="hold">
                            <p:stCondLst>
                              <p:cond delay="0"/>
                            </p:stCondLst>
                            <p:childTnLst>
                              <p:par>
                                <p:cTn id="106" presetID="22" presetClass="entr" presetSubtype="2" fill="hold" grpId="0" nodeType="clickEffect">
                                  <p:stCondLst>
                                    <p:cond delay="0"/>
                                  </p:stCondLst>
                                  <p:childTnLst>
                                    <p:set>
                                      <p:cBhvr>
                                        <p:cTn id="107" dur="1" fill="hold">
                                          <p:stCondLst>
                                            <p:cond delay="0"/>
                                          </p:stCondLst>
                                        </p:cTn>
                                        <p:tgtEl>
                                          <p:spTgt spid="91"/>
                                        </p:tgtEl>
                                        <p:attrNameLst>
                                          <p:attrName>style.visibility</p:attrName>
                                        </p:attrNameLst>
                                      </p:cBhvr>
                                      <p:to>
                                        <p:strVal val="visible"/>
                                      </p:to>
                                    </p:set>
                                    <p:animEffect transition="in" filter="wipe(right)">
                                      <p:cBhvr>
                                        <p:cTn id="108" dur="500"/>
                                        <p:tgtEl>
                                          <p:spTgt spid="91"/>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9"/>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40"/>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grpId="0" nodeType="clickEffect">
                                  <p:stCondLst>
                                    <p:cond delay="0"/>
                                  </p:stCondLst>
                                  <p:childTnLst>
                                    <p:set>
                                      <p:cBhvr>
                                        <p:cTn id="126" dur="1" fill="hold">
                                          <p:stCondLst>
                                            <p:cond delay="0"/>
                                          </p:stCondLst>
                                        </p:cTn>
                                        <p:tgtEl>
                                          <p:spTgt spid="102"/>
                                        </p:tgtEl>
                                        <p:attrNameLst>
                                          <p:attrName>style.visibility</p:attrName>
                                        </p:attrNameLst>
                                      </p:cBhvr>
                                      <p:to>
                                        <p:strVal val="visible"/>
                                      </p:to>
                                    </p:set>
                                    <p:animEffect transition="in" filter="wipe(up)">
                                      <p:cBhvr>
                                        <p:cTn id="127" dur="500"/>
                                        <p:tgtEl>
                                          <p:spTgt spid="102"/>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99"/>
                                        </p:tgtEl>
                                        <p:attrNameLst>
                                          <p:attrName>style.visibility</p:attrName>
                                        </p:attrNameLst>
                                      </p:cBhvr>
                                      <p:to>
                                        <p:strVal val="visible"/>
                                      </p:to>
                                    </p:set>
                                  </p:childTnLst>
                                </p:cTn>
                              </p:par>
                              <p:par>
                                <p:cTn id="132" presetID="35" presetClass="emph" presetSubtype="0" repeatCount="10000" fill="hold" grpId="1" nodeType="withEffect">
                                  <p:stCondLst>
                                    <p:cond delay="0"/>
                                  </p:stCondLst>
                                  <p:childTnLst>
                                    <p:anim calcmode="discrete" valueType="str">
                                      <p:cBhvr>
                                        <p:cTn id="133" dur="500" fill="hold"/>
                                        <p:tgtEl>
                                          <p:spTgt spid="99"/>
                                        </p:tgtEl>
                                        <p:attrNameLst>
                                          <p:attrName>style.visibility</p:attrName>
                                        </p:attrNameLst>
                                      </p:cBhvr>
                                      <p:tavLst>
                                        <p:tav tm="0">
                                          <p:val>
                                            <p:strVal val="hidden"/>
                                          </p:val>
                                        </p:tav>
                                        <p:tav tm="50000">
                                          <p:val>
                                            <p:strVal val="visible"/>
                                          </p:val>
                                        </p:tav>
                                      </p:tavLst>
                                    </p:anim>
                                  </p:childTnLst>
                                </p:cTn>
                              </p:par>
                              <p:par>
                                <p:cTn id="134" presetID="1" presetClass="entr" presetSubtype="0" fill="hold" grpId="0" nodeType="withEffect">
                                  <p:stCondLst>
                                    <p:cond delay="0"/>
                                  </p:stCondLst>
                                  <p:childTnLst>
                                    <p:set>
                                      <p:cBhvr>
                                        <p:cTn id="135" dur="1" fill="hold">
                                          <p:stCondLst>
                                            <p:cond delay="0"/>
                                          </p:stCondLst>
                                        </p:cTn>
                                        <p:tgtEl>
                                          <p:spTgt spid="101"/>
                                        </p:tgtEl>
                                        <p:attrNameLst>
                                          <p:attrName>style.visibility</p:attrName>
                                        </p:attrNameLst>
                                      </p:cBhvr>
                                      <p:to>
                                        <p:strVal val="visible"/>
                                      </p:to>
                                    </p:set>
                                  </p:childTnLst>
                                </p:cTn>
                              </p:par>
                              <p:par>
                                <p:cTn id="136" presetID="35" presetClass="emph" presetSubtype="0" repeatCount="10000" fill="hold" grpId="1" nodeType="withEffect">
                                  <p:stCondLst>
                                    <p:cond delay="0"/>
                                  </p:stCondLst>
                                  <p:childTnLst>
                                    <p:anim calcmode="discrete" valueType="str">
                                      <p:cBhvr>
                                        <p:cTn id="137" dur="500" fill="hold"/>
                                        <p:tgtEl>
                                          <p:spTgt spid="101"/>
                                        </p:tgtEl>
                                        <p:attrNameLst>
                                          <p:attrName>style.visibility</p:attrName>
                                        </p:attrNameLst>
                                      </p:cBhvr>
                                      <p:tavLst>
                                        <p:tav tm="0">
                                          <p:val>
                                            <p:strVal val="hidden"/>
                                          </p:val>
                                        </p:tav>
                                        <p:tav tm="50000">
                                          <p:val>
                                            <p:strVal val="visible"/>
                                          </p:val>
                                        </p:tav>
                                      </p:tavLst>
                                    </p:anim>
                                  </p:childTnLst>
                                </p:cTn>
                              </p:par>
                            </p:childTnLst>
                          </p:cTn>
                        </p:par>
                      </p:childTnLst>
                    </p:cTn>
                  </p:par>
                  <p:par>
                    <p:cTn id="138" fill="hold">
                      <p:stCondLst>
                        <p:cond delay="indefinite"/>
                      </p:stCondLst>
                      <p:childTnLst>
                        <p:par>
                          <p:cTn id="139" fill="hold">
                            <p:stCondLst>
                              <p:cond delay="0"/>
                            </p:stCondLst>
                            <p:childTnLst>
                              <p:par>
                                <p:cTn id="140" presetID="22" presetClass="entr" presetSubtype="2" fill="hold" grpId="0" nodeType="clickEffect">
                                  <p:stCondLst>
                                    <p:cond delay="0"/>
                                  </p:stCondLst>
                                  <p:childTnLst>
                                    <p:set>
                                      <p:cBhvr>
                                        <p:cTn id="141" dur="1" fill="hold">
                                          <p:stCondLst>
                                            <p:cond delay="0"/>
                                          </p:stCondLst>
                                        </p:cTn>
                                        <p:tgtEl>
                                          <p:spTgt spid="100"/>
                                        </p:tgtEl>
                                        <p:attrNameLst>
                                          <p:attrName>style.visibility</p:attrName>
                                        </p:attrNameLst>
                                      </p:cBhvr>
                                      <p:to>
                                        <p:strVal val="visible"/>
                                      </p:to>
                                    </p:set>
                                    <p:animEffect transition="in" filter="wipe(right)">
                                      <p:cBhvr>
                                        <p:cTn id="142" dur="500"/>
                                        <p:tgtEl>
                                          <p:spTgt spid="100"/>
                                        </p:tgtEl>
                                      </p:cBhvr>
                                    </p:animEffec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96"/>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xit" presetSubtype="0" fill="hold" grpId="1" nodeType="clickEffect">
                                  <p:stCondLst>
                                    <p:cond delay="0"/>
                                  </p:stCondLst>
                                  <p:childTnLst>
                                    <p:set>
                                      <p:cBhvr>
                                        <p:cTn id="150" dur="1" fill="hold">
                                          <p:stCondLst>
                                            <p:cond delay="0"/>
                                          </p:stCondLst>
                                        </p:cTn>
                                        <p:tgtEl>
                                          <p:spTgt spid="88"/>
                                        </p:tgtEl>
                                        <p:attrNameLst>
                                          <p:attrName>style.visibility</p:attrName>
                                        </p:attrNameLst>
                                      </p:cBhvr>
                                      <p:to>
                                        <p:strVal val="hidden"/>
                                      </p:to>
                                    </p:set>
                                  </p:childTnLst>
                                </p:cTn>
                              </p:par>
                              <p:par>
                                <p:cTn id="151" presetID="1" presetClass="exit" presetSubtype="0" fill="hold" grpId="2" nodeType="withEffect">
                                  <p:stCondLst>
                                    <p:cond delay="0"/>
                                  </p:stCondLst>
                                  <p:childTnLst>
                                    <p:set>
                                      <p:cBhvr>
                                        <p:cTn id="152" dur="1" fill="hold">
                                          <p:stCondLst>
                                            <p:cond delay="0"/>
                                          </p:stCondLst>
                                        </p:cTn>
                                        <p:tgtEl>
                                          <p:spTgt spid="89"/>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91"/>
                                        </p:tgtEl>
                                        <p:attrNameLst>
                                          <p:attrName>style.visibility</p:attrName>
                                        </p:attrNameLst>
                                      </p:cBhvr>
                                      <p:to>
                                        <p:strVal val="hidden"/>
                                      </p:to>
                                    </p:set>
                                  </p:childTnLst>
                                </p:cTn>
                              </p:par>
                              <p:par>
                                <p:cTn id="155" presetID="1" presetClass="exit" presetSubtype="0" fill="hold" grpId="2" nodeType="withEffect">
                                  <p:stCondLst>
                                    <p:cond delay="0"/>
                                  </p:stCondLst>
                                  <p:childTnLst>
                                    <p:set>
                                      <p:cBhvr>
                                        <p:cTn id="156" dur="1" fill="hold">
                                          <p:stCondLst>
                                            <p:cond delay="0"/>
                                          </p:stCondLst>
                                        </p:cTn>
                                        <p:tgtEl>
                                          <p:spTgt spid="94"/>
                                        </p:tgtEl>
                                        <p:attrNameLst>
                                          <p:attrName>style.visibility</p:attrName>
                                        </p:attrNameLst>
                                      </p:cBhvr>
                                      <p:to>
                                        <p:strVal val="hidden"/>
                                      </p:to>
                                    </p:set>
                                  </p:childTnLst>
                                </p:cTn>
                              </p:par>
                              <p:par>
                                <p:cTn id="157" presetID="1" presetClass="exit" presetSubtype="0" fill="hold" grpId="2" nodeType="withEffect">
                                  <p:stCondLst>
                                    <p:cond delay="0"/>
                                  </p:stCondLst>
                                  <p:childTnLst>
                                    <p:set>
                                      <p:cBhvr>
                                        <p:cTn id="158" dur="1" fill="hold">
                                          <p:stCondLst>
                                            <p:cond delay="0"/>
                                          </p:stCondLst>
                                        </p:cTn>
                                        <p:tgtEl>
                                          <p:spTgt spid="99"/>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100"/>
                                        </p:tgtEl>
                                        <p:attrNameLst>
                                          <p:attrName>style.visibility</p:attrName>
                                        </p:attrNameLst>
                                      </p:cBhvr>
                                      <p:to>
                                        <p:strVal val="hidden"/>
                                      </p:to>
                                    </p:set>
                                  </p:childTnLst>
                                </p:cTn>
                              </p:par>
                              <p:par>
                                <p:cTn id="161" presetID="1" presetClass="exit" presetSubtype="0" fill="hold" grpId="2" nodeType="withEffect">
                                  <p:stCondLst>
                                    <p:cond delay="0"/>
                                  </p:stCondLst>
                                  <p:childTnLst>
                                    <p:set>
                                      <p:cBhvr>
                                        <p:cTn id="162" dur="1" fill="hold">
                                          <p:stCondLst>
                                            <p:cond delay="0"/>
                                          </p:stCondLst>
                                        </p:cTn>
                                        <p:tgtEl>
                                          <p:spTgt spid="101"/>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102"/>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41"/>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43"/>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42"/>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22" presetClass="entr" presetSubtype="8" fill="hold" grpId="0" nodeType="clickEffect">
                                  <p:stCondLst>
                                    <p:cond delay="0"/>
                                  </p:stCondLst>
                                  <p:childTnLst>
                                    <p:set>
                                      <p:cBhvr>
                                        <p:cTn id="178" dur="1" fill="hold">
                                          <p:stCondLst>
                                            <p:cond delay="0"/>
                                          </p:stCondLst>
                                        </p:cTn>
                                        <p:tgtEl>
                                          <p:spTgt spid="103"/>
                                        </p:tgtEl>
                                        <p:attrNameLst>
                                          <p:attrName>style.visibility</p:attrName>
                                        </p:attrNameLst>
                                      </p:cBhvr>
                                      <p:to>
                                        <p:strVal val="visible"/>
                                      </p:to>
                                    </p:set>
                                    <p:animEffect transition="in" filter="wipe(left)">
                                      <p:cBhvr>
                                        <p:cTn id="179" dur="500"/>
                                        <p:tgtEl>
                                          <p:spTgt spid="103"/>
                                        </p:tgtEl>
                                      </p:cBhvr>
                                    </p:animEffec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116"/>
                                        </p:tgtEl>
                                        <p:attrNameLst>
                                          <p:attrName>style.visibility</p:attrName>
                                        </p:attrNameLst>
                                      </p:cBhvr>
                                      <p:to>
                                        <p:strVal val="visible"/>
                                      </p:to>
                                    </p:set>
                                  </p:childTnLst>
                                </p:cTn>
                              </p:par>
                              <p:par>
                                <p:cTn id="184" presetID="35" presetClass="emph" presetSubtype="0" repeatCount="10000" fill="hold" grpId="1" nodeType="withEffect">
                                  <p:stCondLst>
                                    <p:cond delay="0"/>
                                  </p:stCondLst>
                                  <p:childTnLst>
                                    <p:anim calcmode="discrete" valueType="str">
                                      <p:cBhvr>
                                        <p:cTn id="185"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104"/>
                                        </p:tgtEl>
                                        <p:attrNameLst>
                                          <p:attrName>style.visibility</p:attrName>
                                        </p:attrNameLst>
                                      </p:cBhvr>
                                      <p:to>
                                        <p:strVal val="visible"/>
                                      </p:to>
                                    </p:set>
                                  </p:childTnLst>
                                </p:cTn>
                              </p:par>
                              <p:par>
                                <p:cTn id="190" presetID="35" presetClass="emph" presetSubtype="0" repeatCount="10000" fill="hold" grpId="1" nodeType="withEffect">
                                  <p:stCondLst>
                                    <p:cond delay="0"/>
                                  </p:stCondLst>
                                  <p:childTnLst>
                                    <p:anim calcmode="discrete" valueType="str">
                                      <p:cBhvr>
                                        <p:cTn id="191" dur="500" fill="hold"/>
                                        <p:tgtEl>
                                          <p:spTgt spid="104"/>
                                        </p:tgtEl>
                                        <p:attrNameLst>
                                          <p:attrName>style.visibility</p:attrName>
                                        </p:attrNameLst>
                                      </p:cBhvr>
                                      <p:tavLst>
                                        <p:tav tm="0">
                                          <p:val>
                                            <p:strVal val="hidden"/>
                                          </p:val>
                                        </p:tav>
                                        <p:tav tm="50000">
                                          <p:val>
                                            <p:strVal val="visible"/>
                                          </p:val>
                                        </p:tav>
                                      </p:tavLst>
                                    </p:anim>
                                  </p:childTnLst>
                                </p:cTn>
                              </p:par>
                              <p:par>
                                <p:cTn id="192" presetID="1" presetClass="entr" presetSubtype="0" fill="hold" grpId="0" nodeType="withEffect">
                                  <p:stCondLst>
                                    <p:cond delay="0"/>
                                  </p:stCondLst>
                                  <p:childTnLst>
                                    <p:set>
                                      <p:cBhvr>
                                        <p:cTn id="193" dur="1" fill="hold">
                                          <p:stCondLst>
                                            <p:cond delay="0"/>
                                          </p:stCondLst>
                                        </p:cTn>
                                        <p:tgtEl>
                                          <p:spTgt spid="106"/>
                                        </p:tgtEl>
                                        <p:attrNameLst>
                                          <p:attrName>style.visibility</p:attrName>
                                        </p:attrNameLst>
                                      </p:cBhvr>
                                      <p:to>
                                        <p:strVal val="visible"/>
                                      </p:to>
                                    </p:set>
                                  </p:childTnLst>
                                </p:cTn>
                              </p:par>
                              <p:par>
                                <p:cTn id="194" presetID="35" presetClass="emph" presetSubtype="0" repeatCount="10000" fill="hold" grpId="1" nodeType="withEffect">
                                  <p:stCondLst>
                                    <p:cond delay="0"/>
                                  </p:stCondLst>
                                  <p:childTnLst>
                                    <p:anim calcmode="discrete" valueType="str">
                                      <p:cBhvr>
                                        <p:cTn id="195"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196" fill="hold">
                      <p:stCondLst>
                        <p:cond delay="indefinite"/>
                      </p:stCondLst>
                      <p:childTnLst>
                        <p:par>
                          <p:cTn id="197" fill="hold">
                            <p:stCondLst>
                              <p:cond delay="0"/>
                            </p:stCondLst>
                            <p:childTnLst>
                              <p:par>
                                <p:cTn id="198" presetID="22" presetClass="entr" presetSubtype="1" fill="hold" grpId="0" nodeType="clickEffect">
                                  <p:stCondLst>
                                    <p:cond delay="0"/>
                                  </p:stCondLst>
                                  <p:childTnLst>
                                    <p:set>
                                      <p:cBhvr>
                                        <p:cTn id="199" dur="1" fill="hold">
                                          <p:stCondLst>
                                            <p:cond delay="0"/>
                                          </p:stCondLst>
                                        </p:cTn>
                                        <p:tgtEl>
                                          <p:spTgt spid="112"/>
                                        </p:tgtEl>
                                        <p:attrNameLst>
                                          <p:attrName>style.visibility</p:attrName>
                                        </p:attrNameLst>
                                      </p:cBhvr>
                                      <p:to>
                                        <p:strVal val="visible"/>
                                      </p:to>
                                    </p:set>
                                    <p:animEffect transition="in" filter="wipe(up)">
                                      <p:cBhvr>
                                        <p:cTn id="200" dur="500"/>
                                        <p:tgtEl>
                                          <p:spTgt spid="112"/>
                                        </p:tgtEl>
                                      </p:cBhvr>
                                    </p:animEffec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nodeType="clickEffect">
                                  <p:stCondLst>
                                    <p:cond delay="0"/>
                                  </p:stCondLst>
                                  <p:childTnLst>
                                    <p:set>
                                      <p:cBhvr>
                                        <p:cTn id="204" dur="1" fill="hold">
                                          <p:stCondLst>
                                            <p:cond delay="0"/>
                                          </p:stCondLst>
                                        </p:cTn>
                                        <p:tgtEl>
                                          <p:spTgt spid="14"/>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nodeType="clickEffect">
                                  <p:stCondLst>
                                    <p:cond delay="0"/>
                                  </p:stCondLst>
                                  <p:childTnLst>
                                    <p:set>
                                      <p:cBhvr>
                                        <p:cTn id="208" dur="1" fill="hold">
                                          <p:stCondLst>
                                            <p:cond delay="0"/>
                                          </p:stCondLst>
                                        </p:cTn>
                                        <p:tgtEl>
                                          <p:spTgt spid="16"/>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22" presetClass="entr" presetSubtype="2" fill="hold" grpId="0" nodeType="clickEffect">
                                  <p:stCondLst>
                                    <p:cond delay="0"/>
                                  </p:stCondLst>
                                  <p:childTnLst>
                                    <p:set>
                                      <p:cBhvr>
                                        <p:cTn id="212" dur="1" fill="hold">
                                          <p:stCondLst>
                                            <p:cond delay="0"/>
                                          </p:stCondLst>
                                        </p:cTn>
                                        <p:tgtEl>
                                          <p:spTgt spid="105"/>
                                        </p:tgtEl>
                                        <p:attrNameLst>
                                          <p:attrName>style.visibility</p:attrName>
                                        </p:attrNameLst>
                                      </p:cBhvr>
                                      <p:to>
                                        <p:strVal val="visible"/>
                                      </p:to>
                                    </p:set>
                                    <p:animEffect transition="in" filter="wipe(right)">
                                      <p:cBhvr>
                                        <p:cTn id="213" dur="500"/>
                                        <p:tgtEl>
                                          <p:spTgt spid="105"/>
                                        </p:tgtEl>
                                      </p:cBhvr>
                                    </p:animEffec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107"/>
                                        </p:tgtEl>
                                        <p:attrNameLst>
                                          <p:attrName>style.visibility</p:attrName>
                                        </p:attrNameLst>
                                      </p:cBhvr>
                                      <p:to>
                                        <p:strVal val="visible"/>
                                      </p:to>
                                    </p:set>
                                  </p:childTnLst>
                                </p:cTn>
                              </p:par>
                            </p:childTnLst>
                          </p:cTn>
                        </p:par>
                      </p:childTnLst>
                    </p:cTn>
                  </p:par>
                  <p:par>
                    <p:cTn id="218" fill="hold">
                      <p:stCondLst>
                        <p:cond delay="indefinite"/>
                      </p:stCondLst>
                      <p:childTnLst>
                        <p:par>
                          <p:cTn id="219" fill="hold">
                            <p:stCondLst>
                              <p:cond delay="0"/>
                            </p:stCondLst>
                            <p:childTnLst>
                              <p:par>
                                <p:cTn id="220" presetID="1" presetClass="exit" presetSubtype="0" fill="hold" grpId="1" nodeType="clickEffect">
                                  <p:stCondLst>
                                    <p:cond delay="0"/>
                                  </p:stCondLst>
                                  <p:childTnLst>
                                    <p:set>
                                      <p:cBhvr>
                                        <p:cTn id="221" dur="1" fill="hold">
                                          <p:stCondLst>
                                            <p:cond delay="0"/>
                                          </p:stCondLst>
                                        </p:cTn>
                                        <p:tgtEl>
                                          <p:spTgt spid="103"/>
                                        </p:tgtEl>
                                        <p:attrNameLst>
                                          <p:attrName>style.visibility</p:attrName>
                                        </p:attrNameLst>
                                      </p:cBhvr>
                                      <p:to>
                                        <p:strVal val="hidden"/>
                                      </p:to>
                                    </p:set>
                                  </p:childTnLst>
                                </p:cTn>
                              </p:par>
                              <p:par>
                                <p:cTn id="222" presetID="1" presetClass="exit" presetSubtype="0" fill="hold" grpId="2" nodeType="withEffect">
                                  <p:stCondLst>
                                    <p:cond delay="0"/>
                                  </p:stCondLst>
                                  <p:childTnLst>
                                    <p:set>
                                      <p:cBhvr>
                                        <p:cTn id="223" dur="1" fill="hold">
                                          <p:stCondLst>
                                            <p:cond delay="0"/>
                                          </p:stCondLst>
                                        </p:cTn>
                                        <p:tgtEl>
                                          <p:spTgt spid="104"/>
                                        </p:tgtEl>
                                        <p:attrNameLst>
                                          <p:attrName>style.visibility</p:attrName>
                                        </p:attrNameLst>
                                      </p:cBhvr>
                                      <p:to>
                                        <p:strVal val="hidden"/>
                                      </p:to>
                                    </p:set>
                                  </p:childTnLst>
                                </p:cTn>
                              </p:par>
                              <p:par>
                                <p:cTn id="224" presetID="1" presetClass="exit" presetSubtype="0" fill="hold" grpId="1" nodeType="withEffect">
                                  <p:stCondLst>
                                    <p:cond delay="0"/>
                                  </p:stCondLst>
                                  <p:childTnLst>
                                    <p:set>
                                      <p:cBhvr>
                                        <p:cTn id="225" dur="1" fill="hold">
                                          <p:stCondLst>
                                            <p:cond delay="0"/>
                                          </p:stCondLst>
                                        </p:cTn>
                                        <p:tgtEl>
                                          <p:spTgt spid="105"/>
                                        </p:tgtEl>
                                        <p:attrNameLst>
                                          <p:attrName>style.visibility</p:attrName>
                                        </p:attrNameLst>
                                      </p:cBhvr>
                                      <p:to>
                                        <p:strVal val="hidden"/>
                                      </p:to>
                                    </p:set>
                                  </p:childTnLst>
                                </p:cTn>
                              </p:par>
                              <p:par>
                                <p:cTn id="226" presetID="1" presetClass="exit" presetSubtype="0" fill="hold" grpId="2" nodeType="withEffect">
                                  <p:stCondLst>
                                    <p:cond delay="0"/>
                                  </p:stCondLst>
                                  <p:childTnLst>
                                    <p:set>
                                      <p:cBhvr>
                                        <p:cTn id="227" dur="1" fill="hold">
                                          <p:stCondLst>
                                            <p:cond delay="0"/>
                                          </p:stCondLst>
                                        </p:cTn>
                                        <p:tgtEl>
                                          <p:spTgt spid="106"/>
                                        </p:tgtEl>
                                        <p:attrNameLst>
                                          <p:attrName>style.visibility</p:attrName>
                                        </p:attrNameLst>
                                      </p:cBhvr>
                                      <p:to>
                                        <p:strVal val="hidden"/>
                                      </p:to>
                                    </p:set>
                                  </p:childTnLst>
                                </p:cTn>
                              </p:par>
                              <p:par>
                                <p:cTn id="228" presetID="1" presetClass="exit" presetSubtype="0" fill="hold" grpId="1" nodeType="withEffect">
                                  <p:stCondLst>
                                    <p:cond delay="0"/>
                                  </p:stCondLst>
                                  <p:childTnLst>
                                    <p:set>
                                      <p:cBhvr>
                                        <p:cTn id="229" dur="1" fill="hold">
                                          <p:stCondLst>
                                            <p:cond delay="0"/>
                                          </p:stCondLst>
                                        </p:cTn>
                                        <p:tgtEl>
                                          <p:spTgt spid="112"/>
                                        </p:tgtEl>
                                        <p:attrNameLst>
                                          <p:attrName>style.visibility</p:attrName>
                                        </p:attrNameLst>
                                      </p:cBhvr>
                                      <p:to>
                                        <p:strVal val="hidden"/>
                                      </p:to>
                                    </p:set>
                                  </p:childTnLst>
                                </p:cTn>
                              </p:par>
                              <p:par>
                                <p:cTn id="230" presetID="1" presetClass="exit" presetSubtype="0" fill="hold" nodeType="withEffect">
                                  <p:stCondLst>
                                    <p:cond delay="0"/>
                                  </p:stCondLst>
                                  <p:childTnLst>
                                    <p:set>
                                      <p:cBhvr>
                                        <p:cTn id="231" dur="1" fill="hold">
                                          <p:stCondLst>
                                            <p:cond delay="0"/>
                                          </p:stCondLst>
                                        </p:cTn>
                                        <p:tgtEl>
                                          <p:spTgt spid="16"/>
                                        </p:tgtEl>
                                        <p:attrNameLst>
                                          <p:attrName>style.visibility</p:attrName>
                                        </p:attrNameLst>
                                      </p:cBhvr>
                                      <p:to>
                                        <p:strVal val="hidden"/>
                                      </p:to>
                                    </p:set>
                                  </p:childTnLst>
                                </p:cTn>
                              </p:par>
                              <p:par>
                                <p:cTn id="232" presetID="1" presetClass="exit" presetSubtype="0" fill="hold" nodeType="withEffect">
                                  <p:stCondLst>
                                    <p:cond delay="0"/>
                                  </p:stCondLst>
                                  <p:childTnLst>
                                    <p:set>
                                      <p:cBhvr>
                                        <p:cTn id="233" dur="1" fill="hold">
                                          <p:stCondLst>
                                            <p:cond delay="0"/>
                                          </p:stCondLst>
                                        </p:cTn>
                                        <p:tgtEl>
                                          <p:spTgt spid="14"/>
                                        </p:tgtEl>
                                        <p:attrNameLst>
                                          <p:attrName>style.visibility</p:attrName>
                                        </p:attrNameLst>
                                      </p:cBhvr>
                                      <p:to>
                                        <p:strVal val="hidden"/>
                                      </p:to>
                                    </p:set>
                                  </p:childTnLst>
                                </p:cTn>
                              </p:par>
                              <p:par>
                                <p:cTn id="234" presetID="1" presetClass="exit" presetSubtype="0" fill="hold" grpId="2" nodeType="withEffect">
                                  <p:stCondLst>
                                    <p:cond delay="0"/>
                                  </p:stCondLst>
                                  <p:childTnLst>
                                    <p:set>
                                      <p:cBhvr>
                                        <p:cTn id="235" dur="1" fill="hold">
                                          <p:stCondLst>
                                            <p:cond delay="0"/>
                                          </p:stCondLst>
                                        </p:cTn>
                                        <p:tgtEl>
                                          <p:spTgt spid="116"/>
                                        </p:tgtEl>
                                        <p:attrNameLst>
                                          <p:attrName>style.visibility</p:attrName>
                                        </p:attrNameLst>
                                      </p:cBhvr>
                                      <p:to>
                                        <p:strVal val="hidden"/>
                                      </p:to>
                                    </p:se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47"/>
                                        </p:tgtEl>
                                        <p:attrNameLst>
                                          <p:attrName>style.visibility</p:attrName>
                                        </p:attrNameLst>
                                      </p:cBhvr>
                                      <p:to>
                                        <p:strVal val="visible"/>
                                      </p:to>
                                    </p:set>
                                  </p:childTnLst>
                                </p:cTn>
                              </p:par>
                              <p:par>
                                <p:cTn id="240" presetID="1" presetClass="entr" presetSubtype="0" fill="hold" grpId="0" nodeType="withEffect">
                                  <p:stCondLst>
                                    <p:cond delay="0"/>
                                  </p:stCondLst>
                                  <p:childTnLst>
                                    <p:set>
                                      <p:cBhvr>
                                        <p:cTn id="241" dur="1" fill="hold">
                                          <p:stCondLst>
                                            <p:cond delay="0"/>
                                          </p:stCondLst>
                                        </p:cTn>
                                        <p:tgtEl>
                                          <p:spTgt spid="48"/>
                                        </p:tgtEl>
                                        <p:attrNameLst>
                                          <p:attrName>style.visibility</p:attrName>
                                        </p:attrNameLst>
                                      </p:cBhvr>
                                      <p:to>
                                        <p:strVal val="visible"/>
                                      </p:to>
                                    </p:set>
                                  </p:childTnLst>
                                </p:cTn>
                              </p:par>
                              <p:par>
                                <p:cTn id="242" presetID="1" presetClass="entr" presetSubtype="0" fill="hold" grpId="0" nodeType="withEffect">
                                  <p:stCondLst>
                                    <p:cond delay="0"/>
                                  </p:stCondLst>
                                  <p:childTnLst>
                                    <p:set>
                                      <p:cBhvr>
                                        <p:cTn id="243" dur="1" fill="hold">
                                          <p:stCondLst>
                                            <p:cond delay="0"/>
                                          </p:stCondLst>
                                        </p:cTn>
                                        <p:tgtEl>
                                          <p:spTgt spid="46"/>
                                        </p:tgtEl>
                                        <p:attrNameLst>
                                          <p:attrName>style.visibility</p:attrName>
                                        </p:attrNameLst>
                                      </p:cBhvr>
                                      <p:to>
                                        <p:strVal val="visible"/>
                                      </p:to>
                                    </p:set>
                                  </p:childTnLst>
                                </p:cTn>
                              </p:par>
                            </p:childTnLst>
                          </p:cTn>
                        </p:par>
                      </p:childTnLst>
                    </p:cTn>
                  </p:par>
                  <p:par>
                    <p:cTn id="244" fill="hold">
                      <p:stCondLst>
                        <p:cond delay="indefinite"/>
                      </p:stCondLst>
                      <p:childTnLst>
                        <p:par>
                          <p:cTn id="245" fill="hold">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45"/>
                                        </p:tgtEl>
                                        <p:attrNameLst>
                                          <p:attrName>style.visibility</p:attrName>
                                        </p:attrNameLst>
                                      </p:cBhvr>
                                      <p:to>
                                        <p:strVal val="visible"/>
                                      </p:to>
                                    </p:set>
                                  </p:childTnLst>
                                </p:cTn>
                              </p:par>
                              <p:par>
                                <p:cTn id="248" presetID="1" presetClass="entr" presetSubtype="0" fill="hold" grpId="0" nodeType="withEffect">
                                  <p:stCondLst>
                                    <p:cond delay="0"/>
                                  </p:stCondLst>
                                  <p:childTnLst>
                                    <p:set>
                                      <p:cBhvr>
                                        <p:cTn id="249" dur="1" fill="hold">
                                          <p:stCondLst>
                                            <p:cond delay="0"/>
                                          </p:stCondLst>
                                        </p:cTn>
                                        <p:tgtEl>
                                          <p:spTgt spid="52"/>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22" presetClass="entr" presetSubtype="4" fill="hold" grpId="0" nodeType="clickEffect">
                                  <p:stCondLst>
                                    <p:cond delay="0"/>
                                  </p:stCondLst>
                                  <p:childTnLst>
                                    <p:set>
                                      <p:cBhvr>
                                        <p:cTn id="253" dur="1" fill="hold">
                                          <p:stCondLst>
                                            <p:cond delay="0"/>
                                          </p:stCondLst>
                                        </p:cTn>
                                        <p:tgtEl>
                                          <p:spTgt spid="118"/>
                                        </p:tgtEl>
                                        <p:attrNameLst>
                                          <p:attrName>style.visibility</p:attrName>
                                        </p:attrNameLst>
                                      </p:cBhvr>
                                      <p:to>
                                        <p:strVal val="visible"/>
                                      </p:to>
                                    </p:set>
                                    <p:animEffect transition="in" filter="wipe(down)">
                                      <p:cBhvr>
                                        <p:cTn id="254" dur="500"/>
                                        <p:tgtEl>
                                          <p:spTgt spid="118"/>
                                        </p:tgtEl>
                                      </p:cBhvr>
                                    </p:animEffect>
                                  </p:childTnLst>
                                </p:cTn>
                              </p:par>
                            </p:childTnLst>
                          </p:cTn>
                        </p:par>
                      </p:childTnLst>
                    </p:cTn>
                  </p:par>
                  <p:par>
                    <p:cTn id="255" fill="hold">
                      <p:stCondLst>
                        <p:cond delay="indefinite"/>
                      </p:stCondLst>
                      <p:childTnLst>
                        <p:par>
                          <p:cTn id="256" fill="hold">
                            <p:stCondLst>
                              <p:cond delay="0"/>
                            </p:stCondLst>
                            <p:childTnLst>
                              <p:par>
                                <p:cTn id="257" presetID="22" presetClass="entr" presetSubtype="1" fill="hold" grpId="0" nodeType="click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ipe(up)">
                                      <p:cBhvr>
                                        <p:cTn id="259" dur="500"/>
                                        <p:tgtEl>
                                          <p:spTgt spid="119"/>
                                        </p:tgtEl>
                                      </p:cBhvr>
                                    </p:animEffect>
                                  </p:childTnLst>
                                </p:cTn>
                              </p:par>
                            </p:childTnLst>
                          </p:cTn>
                        </p:par>
                      </p:childTnLst>
                    </p:cTn>
                  </p:par>
                  <p:par>
                    <p:cTn id="260" fill="hold">
                      <p:stCondLst>
                        <p:cond delay="indefinite"/>
                      </p:stCondLst>
                      <p:childTnLst>
                        <p:par>
                          <p:cTn id="261" fill="hold">
                            <p:stCondLst>
                              <p:cond delay="0"/>
                            </p:stCondLst>
                            <p:childTnLst>
                              <p:par>
                                <p:cTn id="262" presetID="1" presetClass="entr" presetSubtype="0" fill="hold" grpId="0" nodeType="clickEffect">
                                  <p:stCondLst>
                                    <p:cond delay="0"/>
                                  </p:stCondLst>
                                  <p:childTnLst>
                                    <p:set>
                                      <p:cBhvr>
                                        <p:cTn id="263" dur="1" fill="hold">
                                          <p:stCondLst>
                                            <p:cond delay="0"/>
                                          </p:stCondLst>
                                        </p:cTn>
                                        <p:tgtEl>
                                          <p:spTgt spid="51"/>
                                        </p:tgtEl>
                                        <p:attrNameLst>
                                          <p:attrName>style.visibility</p:attrName>
                                        </p:attrNameLst>
                                      </p:cBhvr>
                                      <p:to>
                                        <p:strVal val="visible"/>
                                      </p:to>
                                    </p:set>
                                  </p:childTnLst>
                                </p:cTn>
                              </p:par>
                              <p:par>
                                <p:cTn id="264" presetID="1" presetClass="entr" presetSubtype="0" fill="hold" grpId="0" nodeType="withEffect">
                                  <p:stCondLst>
                                    <p:cond delay="0"/>
                                  </p:stCondLst>
                                  <p:childTnLst>
                                    <p:set>
                                      <p:cBhvr>
                                        <p:cTn id="265" dur="1" fill="hold">
                                          <p:stCondLst>
                                            <p:cond delay="0"/>
                                          </p:stCondLst>
                                        </p:cTn>
                                        <p:tgtEl>
                                          <p:spTgt spid="122"/>
                                        </p:tgtEl>
                                        <p:attrNameLst>
                                          <p:attrName>style.visibility</p:attrName>
                                        </p:attrNameLst>
                                      </p:cBhvr>
                                      <p:to>
                                        <p:strVal val="visible"/>
                                      </p:to>
                                    </p:set>
                                  </p:childTnLst>
                                </p:cTn>
                              </p:par>
                            </p:childTnLst>
                          </p:cTn>
                        </p:par>
                      </p:childTnLst>
                    </p:cTn>
                  </p:par>
                  <p:par>
                    <p:cTn id="266" fill="hold">
                      <p:stCondLst>
                        <p:cond delay="indefinite"/>
                      </p:stCondLst>
                      <p:childTnLst>
                        <p:par>
                          <p:cTn id="267" fill="hold">
                            <p:stCondLst>
                              <p:cond delay="0"/>
                            </p:stCondLst>
                            <p:childTnLst>
                              <p:par>
                                <p:cTn id="268" presetID="1" presetClass="exit" presetSubtype="0" fill="hold" grpId="1" nodeType="clickEffect">
                                  <p:stCondLst>
                                    <p:cond delay="0"/>
                                  </p:stCondLst>
                                  <p:childTnLst>
                                    <p:set>
                                      <p:cBhvr>
                                        <p:cTn id="269" dur="1" fill="hold">
                                          <p:stCondLst>
                                            <p:cond delay="0"/>
                                          </p:stCondLst>
                                        </p:cTn>
                                        <p:tgtEl>
                                          <p:spTgt spid="122"/>
                                        </p:tgtEl>
                                        <p:attrNameLst>
                                          <p:attrName>style.visibility</p:attrName>
                                        </p:attrNameLst>
                                      </p:cBhvr>
                                      <p:to>
                                        <p:strVal val="hidden"/>
                                      </p:to>
                                    </p:set>
                                  </p:childTnLst>
                                </p:cTn>
                              </p:par>
                            </p:childTnLst>
                          </p:cTn>
                        </p:par>
                      </p:childTnLst>
                    </p:cTn>
                  </p:par>
                  <p:par>
                    <p:cTn id="270" fill="hold">
                      <p:stCondLst>
                        <p:cond delay="indefinite"/>
                      </p:stCondLst>
                      <p:childTnLst>
                        <p:par>
                          <p:cTn id="271" fill="hold">
                            <p:stCondLst>
                              <p:cond delay="0"/>
                            </p:stCondLst>
                            <p:childTnLst>
                              <p:par>
                                <p:cTn id="272" presetID="1" presetClass="exit" presetSubtype="0" fill="hold" grpId="1" nodeType="clickEffect">
                                  <p:stCondLst>
                                    <p:cond delay="0"/>
                                  </p:stCondLst>
                                  <p:childTnLst>
                                    <p:set>
                                      <p:cBhvr>
                                        <p:cTn id="273" dur="1" fill="hold">
                                          <p:stCondLst>
                                            <p:cond delay="0"/>
                                          </p:stCondLst>
                                        </p:cTn>
                                        <p:tgtEl>
                                          <p:spTgt spid="118"/>
                                        </p:tgtEl>
                                        <p:attrNameLst>
                                          <p:attrName>style.visibility</p:attrName>
                                        </p:attrNameLst>
                                      </p:cBhvr>
                                      <p:to>
                                        <p:strVal val="hidden"/>
                                      </p:to>
                                    </p:set>
                                  </p:childTnLst>
                                </p:cTn>
                              </p:par>
                              <p:par>
                                <p:cTn id="274" presetID="1" presetClass="exit" presetSubtype="0" fill="hold" grpId="1" nodeType="withEffect">
                                  <p:stCondLst>
                                    <p:cond delay="0"/>
                                  </p:stCondLst>
                                  <p:childTnLst>
                                    <p:set>
                                      <p:cBhvr>
                                        <p:cTn id="275" dur="1" fill="hold">
                                          <p:stCondLst>
                                            <p:cond delay="0"/>
                                          </p:stCondLst>
                                        </p:cTn>
                                        <p:tgtEl>
                                          <p:spTgt spid="119"/>
                                        </p:tgtEl>
                                        <p:attrNameLst>
                                          <p:attrName>style.visibility</p:attrName>
                                        </p:attrNameLst>
                                      </p:cBhvr>
                                      <p:to>
                                        <p:strVal val="hidden"/>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58"/>
                                        </p:tgtEl>
                                        <p:attrNameLst>
                                          <p:attrName>style.visibility</p:attrName>
                                        </p:attrNameLst>
                                      </p:cBhvr>
                                      <p:to>
                                        <p:strVal val="visible"/>
                                      </p:to>
                                    </p:set>
                                  </p:childTnLst>
                                </p:cTn>
                              </p:par>
                              <p:par>
                                <p:cTn id="280" presetID="1" presetClass="entr" presetSubtype="0" fill="hold" grpId="0" nodeType="withEffect">
                                  <p:stCondLst>
                                    <p:cond delay="0"/>
                                  </p:stCondLst>
                                  <p:childTnLst>
                                    <p:set>
                                      <p:cBhvr>
                                        <p:cTn id="281" dur="1" fill="hold">
                                          <p:stCondLst>
                                            <p:cond delay="0"/>
                                          </p:stCondLst>
                                        </p:cTn>
                                        <p:tgtEl>
                                          <p:spTgt spid="61"/>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57"/>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62"/>
                                        </p:tgtEl>
                                        <p:attrNameLst>
                                          <p:attrName>style.visibility</p:attrName>
                                        </p:attrNameLst>
                                      </p:cBhvr>
                                      <p:to>
                                        <p:strVal val="visible"/>
                                      </p:to>
                                    </p:set>
                                  </p:childTnLst>
                                </p:cTn>
                              </p:par>
                              <p:par>
                                <p:cTn id="290" presetID="1" presetClass="entr" presetSubtype="0" fill="hold" grpId="0" nodeType="withEffect">
                                  <p:stCondLst>
                                    <p:cond delay="0"/>
                                  </p:stCondLst>
                                  <p:childTnLst>
                                    <p:set>
                                      <p:cBhvr>
                                        <p:cTn id="291" dur="1" fill="hold">
                                          <p:stCondLst>
                                            <p:cond delay="0"/>
                                          </p:stCondLst>
                                        </p:cTn>
                                        <p:tgtEl>
                                          <p:spTgt spid="64"/>
                                        </p:tgtEl>
                                        <p:attrNameLst>
                                          <p:attrName>style.visibility</p:attrName>
                                        </p:attrNameLst>
                                      </p:cBhvr>
                                      <p:to>
                                        <p:strVal val="visible"/>
                                      </p:to>
                                    </p:set>
                                  </p:childTnLst>
                                </p:cTn>
                              </p:par>
                            </p:childTnLst>
                          </p:cTn>
                        </p:par>
                      </p:childTnLst>
                    </p:cTn>
                  </p:par>
                  <p:par>
                    <p:cTn id="292" fill="hold">
                      <p:stCondLst>
                        <p:cond delay="indefinite"/>
                      </p:stCondLst>
                      <p:childTnLst>
                        <p:par>
                          <p:cTn id="293" fill="hold">
                            <p:stCondLst>
                              <p:cond delay="0"/>
                            </p:stCondLst>
                            <p:childTnLst>
                              <p:par>
                                <p:cTn id="294" presetID="1" presetClass="entr" presetSubtype="0" fill="hold" grpId="0" nodeType="clickEffect">
                                  <p:stCondLst>
                                    <p:cond delay="0"/>
                                  </p:stCondLst>
                                  <p:childTnLst>
                                    <p:set>
                                      <p:cBhvr>
                                        <p:cTn id="295" dur="1" fill="hold">
                                          <p:stCondLst>
                                            <p:cond delay="0"/>
                                          </p:stCondLst>
                                        </p:cTn>
                                        <p:tgtEl>
                                          <p:spTgt spid="63"/>
                                        </p:tgtEl>
                                        <p:attrNameLst>
                                          <p:attrName>style.visibility</p:attrName>
                                        </p:attrNameLst>
                                      </p:cBhvr>
                                      <p:to>
                                        <p:strVal val="visible"/>
                                      </p:to>
                                    </p:set>
                                  </p:childTnLst>
                                </p:cTn>
                              </p:par>
                            </p:childTnLst>
                          </p:cTn>
                        </p:par>
                      </p:childTnLst>
                    </p:cTn>
                  </p:par>
                  <p:par>
                    <p:cTn id="296" fill="hold">
                      <p:stCondLst>
                        <p:cond delay="indefinite"/>
                      </p:stCondLst>
                      <p:childTnLst>
                        <p:par>
                          <p:cTn id="297" fill="hold">
                            <p:stCondLst>
                              <p:cond delay="0"/>
                            </p:stCondLst>
                            <p:childTnLst>
                              <p:par>
                                <p:cTn id="298" presetID="1" presetClass="entr" presetSubtype="0" fill="hold" grpId="0" nodeType="clickEffect">
                                  <p:stCondLst>
                                    <p:cond delay="0"/>
                                  </p:stCondLst>
                                  <p:childTnLst>
                                    <p:set>
                                      <p:cBhvr>
                                        <p:cTn id="299" dur="1" fill="hold">
                                          <p:stCondLst>
                                            <p:cond delay="0"/>
                                          </p:stCondLst>
                                        </p:cTn>
                                        <p:tgtEl>
                                          <p:spTgt spid="65"/>
                                        </p:tgtEl>
                                        <p:attrNameLst>
                                          <p:attrName>style.visibility</p:attrName>
                                        </p:attrNameLst>
                                      </p:cBhvr>
                                      <p:to>
                                        <p:strVal val="visible"/>
                                      </p:to>
                                    </p:set>
                                  </p:childTnLst>
                                </p:cTn>
                              </p:par>
                              <p:par>
                                <p:cTn id="300" presetID="1" presetClass="entr" presetSubtype="0" fill="hold" grpId="0" nodeType="withEffect">
                                  <p:stCondLst>
                                    <p:cond delay="0"/>
                                  </p:stCondLst>
                                  <p:childTnLst>
                                    <p:set>
                                      <p:cBhvr>
                                        <p:cTn id="301" dur="1" fill="hold">
                                          <p:stCondLst>
                                            <p:cond delay="0"/>
                                          </p:stCondLst>
                                        </p:cTn>
                                        <p:tgtEl>
                                          <p:spTgt spid="67"/>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66"/>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71"/>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73"/>
                                        </p:tgtEl>
                                        <p:attrNameLst>
                                          <p:attrName>style.visibility</p:attrName>
                                        </p:attrNameLst>
                                      </p:cBhvr>
                                      <p:to>
                                        <p:strVal val="visible"/>
                                      </p:to>
                                    </p:set>
                                  </p:childTnLst>
                                </p:cTn>
                              </p:par>
                            </p:childTnLst>
                          </p:cTn>
                        </p:par>
                      </p:childTnLst>
                    </p:cTn>
                  </p:par>
                  <p:par>
                    <p:cTn id="312" fill="hold">
                      <p:stCondLst>
                        <p:cond delay="indefinite"/>
                      </p:stCondLst>
                      <p:childTnLst>
                        <p:par>
                          <p:cTn id="313" fill="hold">
                            <p:stCondLst>
                              <p:cond delay="0"/>
                            </p:stCondLst>
                            <p:childTnLst>
                              <p:par>
                                <p:cTn id="314" presetID="1" presetClass="entr" presetSubtype="0" fill="hold" grpId="0" nodeType="clickEffect">
                                  <p:stCondLst>
                                    <p:cond delay="0"/>
                                  </p:stCondLst>
                                  <p:childTnLst>
                                    <p:set>
                                      <p:cBhvr>
                                        <p:cTn id="315"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8" grpId="0"/>
      <p:bldP spid="29" grpId="0" animBg="1"/>
      <p:bldP spid="37" grpId="0"/>
      <p:bldP spid="9" grpId="0"/>
      <p:bldP spid="38" grpId="0"/>
      <p:bldP spid="39" grpId="0"/>
      <p:bldP spid="40" grpId="0" animBg="1"/>
      <p:bldP spid="41" grpId="0"/>
      <p:bldP spid="42" grpId="0"/>
      <p:bldP spid="43" grpId="0" animBg="1"/>
      <p:bldP spid="44" grpId="0" animBg="1"/>
      <p:bldP spid="45" grpId="0"/>
      <p:bldP spid="46" grpId="0"/>
      <p:bldP spid="47" grpId="0"/>
      <p:bldP spid="48" grpId="0"/>
      <p:bldP spid="51" grpId="0"/>
      <p:bldP spid="52" grpId="0" animBg="1"/>
      <p:bldP spid="58" grpId="0"/>
      <p:bldP spid="57" grpId="0"/>
      <p:bldP spid="61" grpId="0" animBg="1"/>
      <p:bldP spid="62" grpId="0"/>
      <p:bldP spid="63" grpId="0"/>
      <p:bldP spid="64" grpId="0" animBg="1"/>
      <p:bldP spid="65" grpId="0"/>
      <p:bldP spid="66" grpId="0"/>
      <p:bldP spid="67" grpId="0" animBg="1"/>
      <p:bldP spid="71" grpId="0"/>
      <p:bldP spid="72" grpId="0"/>
      <p:bldP spid="73" grpId="0" animBg="1"/>
      <p:bldP spid="60" grpId="0"/>
      <p:bldP spid="68" grpId="0"/>
      <p:bldP spid="76" grpId="0" animBg="1"/>
      <p:bldP spid="76" grpId="1" animBg="1"/>
      <p:bldP spid="77" grpId="0"/>
      <p:bldP spid="79" grpId="0"/>
      <p:bldP spid="80" grpId="0" animBg="1"/>
      <p:bldP spid="80" grpId="1" animBg="1"/>
      <p:bldP spid="81" grpId="0" animBg="1"/>
      <p:bldP spid="81" grpId="1" animBg="1"/>
      <p:bldP spid="81" grpId="2" animBg="1"/>
      <p:bldP spid="82" grpId="0" animBg="1"/>
      <p:bldP spid="82" grpId="1" animBg="1"/>
      <p:bldP spid="87" grpId="0" animBg="1"/>
      <p:bldP spid="87" grpId="1" animBg="1"/>
      <p:bldP spid="87" grpId="2" animBg="1"/>
      <p:bldP spid="88" grpId="0" animBg="1"/>
      <p:bldP spid="88" grpId="1" animBg="1"/>
      <p:bldP spid="89" grpId="0" animBg="1"/>
      <p:bldP spid="89" grpId="1" animBg="1"/>
      <p:bldP spid="89" grpId="2" animBg="1"/>
      <p:bldP spid="91" grpId="0" animBg="1"/>
      <p:bldP spid="91" grpId="1" animBg="1"/>
      <p:bldP spid="94" grpId="0" animBg="1"/>
      <p:bldP spid="94" grpId="1" animBg="1"/>
      <p:bldP spid="94" grpId="2" animBg="1"/>
      <p:bldP spid="96" grpId="0"/>
      <p:bldP spid="97" grpId="0" animBg="1"/>
      <p:bldP spid="97" grpId="1" animBg="1"/>
      <p:bldP spid="99" grpId="0" animBg="1"/>
      <p:bldP spid="99" grpId="1" animBg="1"/>
      <p:bldP spid="99" grpId="2" animBg="1"/>
      <p:bldP spid="100" grpId="0" animBg="1"/>
      <p:bldP spid="100" grpId="1" animBg="1"/>
      <p:bldP spid="101" grpId="0" animBg="1"/>
      <p:bldP spid="101" grpId="1" animBg="1"/>
      <p:bldP spid="101" grpId="2" animBg="1"/>
      <p:bldP spid="102" grpId="0" animBg="1"/>
      <p:bldP spid="102" grpId="1" animBg="1"/>
      <p:bldP spid="103" grpId="0" animBg="1"/>
      <p:bldP spid="103" grpId="1" animBg="1"/>
      <p:bldP spid="104" grpId="0" animBg="1"/>
      <p:bldP spid="104" grpId="1" animBg="1"/>
      <p:bldP spid="104" grpId="2" animBg="1"/>
      <p:bldP spid="105" grpId="0" animBg="1"/>
      <p:bldP spid="105" grpId="1" animBg="1"/>
      <p:bldP spid="106" grpId="0" animBg="1"/>
      <p:bldP spid="106" grpId="1" animBg="1"/>
      <p:bldP spid="106" grpId="2" animBg="1"/>
      <p:bldP spid="107" grpId="0"/>
      <p:bldP spid="118" grpId="0" animBg="1"/>
      <p:bldP spid="118" grpId="1" animBg="1"/>
      <p:bldP spid="119" grpId="0" animBg="1"/>
      <p:bldP spid="119" grpId="1" animBg="1"/>
      <p:bldP spid="122" grpId="0"/>
      <p:bldP spid="122" grpId="1"/>
      <p:bldP spid="112" grpId="0" animBg="1"/>
      <p:bldP spid="112" grpId="1" animBg="1"/>
      <p:bldP spid="116" grpId="0" animBg="1"/>
      <p:bldP spid="116" grpId="1" animBg="1"/>
      <p:bldP spid="116"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グループ化 80">
            <a:extLst>
              <a:ext uri="{FF2B5EF4-FFF2-40B4-BE49-F238E27FC236}">
                <a16:creationId xmlns:a16="http://schemas.microsoft.com/office/drawing/2014/main" id="{F9360A21-648C-496D-B9D5-238CF02FB813}"/>
              </a:ext>
            </a:extLst>
          </p:cNvPr>
          <p:cNvGrpSpPr/>
          <p:nvPr/>
        </p:nvGrpSpPr>
        <p:grpSpPr>
          <a:xfrm>
            <a:off x="5316695" y="3411544"/>
            <a:ext cx="3232790" cy="3175053"/>
            <a:chOff x="5507295" y="3343306"/>
            <a:chExt cx="3232790" cy="3175053"/>
          </a:xfrm>
        </p:grpSpPr>
        <p:cxnSp>
          <p:nvCxnSpPr>
            <p:cNvPr id="74" name="直線コネクタ 73">
              <a:extLst>
                <a:ext uri="{FF2B5EF4-FFF2-40B4-BE49-F238E27FC236}">
                  <a16:creationId xmlns:a16="http://schemas.microsoft.com/office/drawing/2014/main" id="{ABF72D59-1368-42B0-A9D5-526F62554884}"/>
                </a:ext>
              </a:extLst>
            </p:cNvPr>
            <p:cNvCxnSpPr>
              <a:cxnSpLocks/>
            </p:cNvCxnSpPr>
            <p:nvPr/>
          </p:nvCxnSpPr>
          <p:spPr bwMode="auto">
            <a:xfrm flipV="1">
              <a:off x="5507295" y="5627016"/>
              <a:ext cx="3232790" cy="1"/>
            </a:xfrm>
            <a:prstGeom prst="line">
              <a:avLst/>
            </a:prstGeom>
            <a:noFill/>
            <a:ln w="19050" cap="flat" cmpd="sng" algn="ctr">
              <a:solidFill>
                <a:schemeClr val="tx1"/>
              </a:solidFill>
              <a:prstDash val="solid"/>
              <a:round/>
              <a:headEnd type="none" w="med" len="med"/>
              <a:tailEnd type="arrow" w="med" len="med"/>
            </a:ln>
            <a:effectLst/>
          </p:spPr>
        </p:cxnSp>
        <p:cxnSp>
          <p:nvCxnSpPr>
            <p:cNvPr id="73" name="直線コネクタ 72">
              <a:extLst>
                <a:ext uri="{FF2B5EF4-FFF2-40B4-BE49-F238E27FC236}">
                  <a16:creationId xmlns:a16="http://schemas.microsoft.com/office/drawing/2014/main" id="{5B560EDE-8BB4-4826-A469-8F9E2AADA1A9}"/>
                </a:ext>
              </a:extLst>
            </p:cNvPr>
            <p:cNvCxnSpPr>
              <a:cxnSpLocks/>
            </p:cNvCxnSpPr>
            <p:nvPr/>
          </p:nvCxnSpPr>
          <p:spPr bwMode="auto">
            <a:xfrm flipV="1">
              <a:off x="6425520" y="3343306"/>
              <a:ext cx="6007" cy="3175053"/>
            </a:xfrm>
            <a:prstGeom prst="line">
              <a:avLst/>
            </a:prstGeom>
            <a:noFill/>
            <a:ln w="19050" cap="flat" cmpd="sng" algn="ctr">
              <a:solidFill>
                <a:schemeClr val="tx1"/>
              </a:solidFill>
              <a:prstDash val="solid"/>
              <a:round/>
              <a:headEnd type="none" w="med" len="med"/>
              <a:tailEnd type="arrow" w="med" len="med"/>
            </a:ln>
            <a:effectLst/>
          </p:spPr>
        </p:cxnSp>
      </p:grpSp>
      <p:sp>
        <p:nvSpPr>
          <p:cNvPr id="133" name="Rectangle 29"/>
          <p:cNvSpPr>
            <a:spLocks noChangeArrowheads="1"/>
          </p:cNvSpPr>
          <p:nvPr/>
        </p:nvSpPr>
        <p:spPr bwMode="auto">
          <a:xfrm>
            <a:off x="0" y="0"/>
            <a:ext cx="9144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66FF"/>
                </a:solidFill>
                <a:ea typeface="ＭＳ ゴシック" pitchFamily="49" charset="-128"/>
                <a:cs typeface="Times New Roman" panose="02020603050405020304" pitchFamily="18" charset="0"/>
              </a:rPr>
              <a:t>例</a:t>
            </a:r>
            <a:r>
              <a:rPr lang="en-US" altLang="ja-JP" dirty="0">
                <a:solidFill>
                  <a:srgbClr val="0066FF"/>
                </a:solidFill>
                <a:ea typeface="ＭＳ ゴシック" pitchFamily="49" charset="-128"/>
                <a:cs typeface="Times New Roman" panose="02020603050405020304" pitchFamily="18" charset="0"/>
              </a:rPr>
              <a:t>1</a:t>
            </a:r>
            <a:r>
              <a:rPr lang="ja-JP" altLang="en-US" dirty="0">
                <a:solidFill>
                  <a:srgbClr val="000000"/>
                </a:solidFill>
                <a:ea typeface="ＭＳ ゴシック" pitchFamily="49" charset="-128"/>
                <a:cs typeface="Times New Roman" panose="02020603050405020304" pitchFamily="18" charset="0"/>
              </a:rPr>
              <a:t>   質量</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長さ</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慣性モーメント</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Ml</a:t>
            </a:r>
            <a:r>
              <a:rPr lang="en-US" altLang="ja-JP" baseline="30000" dirty="0">
                <a:solidFill>
                  <a:srgbClr val="000000"/>
                </a:solidFill>
                <a:ea typeface="ＭＳ ゴシック" pitchFamily="49" charset="-128"/>
                <a:cs typeface="Times New Roman" panose="02020603050405020304" pitchFamily="18" charset="0"/>
              </a:rPr>
              <a:t>2</a:t>
            </a:r>
            <a:r>
              <a:rPr lang="en-US" altLang="ja-JP" dirty="0">
                <a:solidFill>
                  <a:srgbClr val="000000"/>
                </a:solidFill>
                <a:ea typeface="ＭＳ ゴシック" pitchFamily="49" charset="-128"/>
                <a:cs typeface="Times New Roman" panose="02020603050405020304" pitchFamily="18" charset="0"/>
              </a:rPr>
              <a:t>/12</a:t>
            </a:r>
            <a:r>
              <a:rPr lang="ja-JP" altLang="en-US" dirty="0">
                <a:solidFill>
                  <a:srgbClr val="000000"/>
                </a:solidFill>
                <a:ea typeface="ＭＳ ゴシック" pitchFamily="49" charset="-128"/>
                <a:cs typeface="Times New Roman" panose="02020603050405020304" pitchFamily="18" charset="0"/>
              </a:rPr>
              <a:t>の一様な棒を水平な台の端に鉛直に立て、棒の上端を台のない方向に向かって水平に打つ。棒はその後どのような運動をするか。</a:t>
            </a:r>
            <a:endParaRPr lang="en-US" altLang="ja-JP" dirty="0">
              <a:solidFill>
                <a:srgbClr val="000000"/>
              </a:solidFill>
              <a:ea typeface="ＭＳ ゴシック" pitchFamily="49" charset="-128"/>
              <a:cs typeface="Times New Roman" panose="02020603050405020304" pitchFamily="18" charset="0"/>
            </a:endParaRPr>
          </a:p>
        </p:txBody>
      </p:sp>
      <p:sp>
        <p:nvSpPr>
          <p:cNvPr id="134" name="Rectangle 29"/>
          <p:cNvSpPr>
            <a:spLocks noChangeArrowheads="1"/>
          </p:cNvSpPr>
          <p:nvPr/>
        </p:nvSpPr>
        <p:spPr bwMode="auto">
          <a:xfrm>
            <a:off x="-11692" y="2236880"/>
            <a:ext cx="9144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時刻</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ja-JP" altLang="en-US" dirty="0">
                <a:solidFill>
                  <a:srgbClr val="000000"/>
                </a:solidFill>
                <a:ea typeface="ＭＳ ゴシック" pitchFamily="49" charset="-128"/>
                <a:cs typeface="Times New Roman" panose="02020603050405020304" pitchFamily="18" charset="0"/>
              </a:rPr>
              <a:t>における棒上端の座標を</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重心座標を </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 </a:t>
            </a:r>
          </a:p>
          <a:p>
            <a:pPr>
              <a:spcBef>
                <a:spcPct val="0"/>
              </a:spcBef>
            </a:pPr>
            <a:r>
              <a:rPr lang="ja-JP" altLang="en-US" dirty="0">
                <a:solidFill>
                  <a:srgbClr val="000000"/>
                </a:solidFill>
                <a:ea typeface="ＭＳ ゴシック" pitchFamily="49" charset="-128"/>
                <a:cs typeface="Times New Roman" panose="02020603050405020304" pitchFamily="18" charset="0"/>
              </a:rPr>
              <a:t>重心座標系での棒上端の座標を</a:t>
            </a:r>
            <a:r>
              <a:rPr lang="en-US" altLang="ja-JP" dirty="0">
                <a:solidFill>
                  <a:srgbClr val="000000"/>
                </a:solidFill>
                <a:ea typeface="ＭＳ ゴシック" pitchFamily="49" charset="-128"/>
                <a:cs typeface="Times New Roman" panose="02020603050405020304" pitchFamily="18" charset="0"/>
              </a:rPr>
              <a:t>           ,     </a:t>
            </a:r>
            <a:r>
              <a:rPr lang="ja-JP" altLang="en-US" dirty="0">
                <a:solidFill>
                  <a:srgbClr val="000000"/>
                </a:solidFill>
                <a:ea typeface="ＭＳ ゴシック" pitchFamily="49" charset="-128"/>
                <a:cs typeface="Times New Roman" panose="02020603050405020304" pitchFamily="18" charset="0"/>
              </a:rPr>
              <a:t>軸から反時計回りの回転角を</a:t>
            </a:r>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r>
              <a:rPr lang="ja-JP" altLang="en-US" dirty="0">
                <a:solidFill>
                  <a:srgbClr val="000000"/>
                </a:solidFill>
                <a:ea typeface="ＭＳ ゴシック" pitchFamily="49" charset="-128"/>
                <a:cs typeface="Times New Roman" panose="02020603050405020304" pitchFamily="18" charset="0"/>
              </a:rPr>
              <a:t>とする。 　</a:t>
            </a:r>
          </a:p>
        </p:txBody>
      </p:sp>
      <p:graphicFrame>
        <p:nvGraphicFramePr>
          <p:cNvPr id="15" name="オブジェクト 14"/>
          <p:cNvGraphicFramePr>
            <a:graphicFrameLocks noChangeAspect="1"/>
          </p:cNvGraphicFramePr>
          <p:nvPr/>
        </p:nvGraphicFramePr>
        <p:xfrm>
          <a:off x="408881" y="3785957"/>
          <a:ext cx="595312" cy="312737"/>
        </p:xfrm>
        <a:graphic>
          <a:graphicData uri="http://schemas.openxmlformats.org/presentationml/2006/ole">
            <mc:AlternateContent xmlns:mc="http://schemas.openxmlformats.org/markup-compatibility/2006">
              <mc:Choice xmlns:v="urn:schemas-microsoft-com:vml" Requires="v">
                <p:oleObj spid="_x0000_s114166" name="Equation" r:id="rId3" imgW="266400" imgH="139680" progId="Equation.DSMT4">
                  <p:embed/>
                </p:oleObj>
              </mc:Choice>
              <mc:Fallback>
                <p:oleObj name="Equation" r:id="rId3" imgW="266400" imgH="139680" progId="Equation.DSMT4">
                  <p:embed/>
                  <p:pic>
                    <p:nvPicPr>
                      <p:cNvPr id="15" name="オブジェクト 14"/>
                      <p:cNvPicPr>
                        <a:picLocks noChangeAspect="1" noChangeArrowheads="1"/>
                      </p:cNvPicPr>
                      <p:nvPr/>
                    </p:nvPicPr>
                    <p:blipFill>
                      <a:blip r:embed="rId4"/>
                      <a:srcRect/>
                      <a:stretch>
                        <a:fillRect/>
                      </a:stretch>
                    </p:blipFill>
                    <p:spPr bwMode="auto">
                      <a:xfrm>
                        <a:off x="408881" y="3785957"/>
                        <a:ext cx="595312" cy="312737"/>
                      </a:xfrm>
                      <a:prstGeom prst="rect">
                        <a:avLst/>
                      </a:prstGeom>
                      <a:noFill/>
                      <a:ln>
                        <a:noFill/>
                      </a:ln>
                    </p:spPr>
                  </p:pic>
                </p:oleObj>
              </mc:Fallback>
            </mc:AlternateContent>
          </a:graphicData>
        </a:graphic>
      </p:graphicFrame>
      <p:graphicFrame>
        <p:nvGraphicFramePr>
          <p:cNvPr id="16" name="オブジェクト 15"/>
          <p:cNvGraphicFramePr>
            <a:graphicFrameLocks noChangeAspect="1"/>
          </p:cNvGraphicFramePr>
          <p:nvPr/>
        </p:nvGraphicFramePr>
        <p:xfrm>
          <a:off x="2554008" y="3757381"/>
          <a:ext cx="595312" cy="369887"/>
        </p:xfrm>
        <a:graphic>
          <a:graphicData uri="http://schemas.openxmlformats.org/presentationml/2006/ole">
            <mc:AlternateContent xmlns:mc="http://schemas.openxmlformats.org/markup-compatibility/2006">
              <mc:Choice xmlns:v="urn:schemas-microsoft-com:vml" Requires="v">
                <p:oleObj spid="_x0000_s114167" name="Equation" r:id="rId5" imgW="266400" imgH="164880" progId="Equation.DSMT4">
                  <p:embed/>
                </p:oleObj>
              </mc:Choice>
              <mc:Fallback>
                <p:oleObj name="Equation" r:id="rId5" imgW="266400" imgH="164880" progId="Equation.DSMT4">
                  <p:embed/>
                  <p:pic>
                    <p:nvPicPr>
                      <p:cNvPr id="16" name="オブジェクト 15"/>
                      <p:cNvPicPr>
                        <a:picLocks noChangeAspect="1" noChangeArrowheads="1"/>
                      </p:cNvPicPr>
                      <p:nvPr/>
                    </p:nvPicPr>
                    <p:blipFill>
                      <a:blip r:embed="rId6"/>
                      <a:srcRect/>
                      <a:stretch>
                        <a:fillRect/>
                      </a:stretch>
                    </p:blipFill>
                    <p:spPr bwMode="auto">
                      <a:xfrm>
                        <a:off x="2554008" y="3757381"/>
                        <a:ext cx="595312" cy="369887"/>
                      </a:xfrm>
                      <a:prstGeom prst="rect">
                        <a:avLst/>
                      </a:prstGeom>
                      <a:noFill/>
                      <a:ln>
                        <a:noFill/>
                      </a:ln>
                    </p:spPr>
                  </p:pic>
                </p:oleObj>
              </mc:Fallback>
            </mc:AlternateContent>
          </a:graphicData>
        </a:graphic>
      </p:graphicFrame>
      <p:sp>
        <p:nvSpPr>
          <p:cNvPr id="24" name="Rectangle 123"/>
          <p:cNvSpPr>
            <a:spLocks noChangeArrowheads="1"/>
          </p:cNvSpPr>
          <p:nvPr/>
        </p:nvSpPr>
        <p:spPr bwMode="auto">
          <a:xfrm>
            <a:off x="1004193" y="3621875"/>
            <a:ext cx="1252159"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26" name="正方形/長方形 25">
            <a:extLst>
              <a:ext uri="{FF2B5EF4-FFF2-40B4-BE49-F238E27FC236}">
                <a16:creationId xmlns:a16="http://schemas.microsoft.com/office/drawing/2014/main" id="{DA958468-5EDA-4554-A87D-93A7DA8F6FF5}"/>
              </a:ext>
            </a:extLst>
          </p:cNvPr>
          <p:cNvSpPr/>
          <p:nvPr/>
        </p:nvSpPr>
        <p:spPr>
          <a:xfrm>
            <a:off x="11692" y="1313687"/>
            <a:ext cx="9144000" cy="954107"/>
          </a:xfrm>
          <a:prstGeom prst="rect">
            <a:avLst/>
          </a:prstGeom>
        </p:spPr>
        <p:txBody>
          <a:bodyPr wrap="square">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台の端を原点とし</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台のない水平方向に</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ja-JP" altLang="en-US" dirty="0">
                <a:solidFill>
                  <a:srgbClr val="000000"/>
                </a:solidFill>
                <a:ea typeface="ＭＳ ゴシック" pitchFamily="49" charset="-128"/>
                <a:cs typeface="Times New Roman" panose="02020603050405020304" pitchFamily="18" charset="0"/>
              </a:rPr>
              <a:t>軸</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鉛直上方に</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ja-JP" altLang="en-US" dirty="0">
                <a:solidFill>
                  <a:srgbClr val="000000"/>
                </a:solidFill>
                <a:ea typeface="ＭＳ ゴシック" pitchFamily="49" charset="-128"/>
                <a:cs typeface="Times New Roman" panose="02020603050405020304" pitchFamily="18" charset="0"/>
              </a:rPr>
              <a:t>軸をとり</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時間を</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t</a:t>
            </a:r>
            <a:r>
              <a:rPr lang="ja-JP" altLang="en-US" dirty="0">
                <a:solidFill>
                  <a:srgbClr val="000000"/>
                </a:solidFill>
                <a:ea typeface="ＭＳ ゴシック" pitchFamily="49" charset="-128"/>
                <a:cs typeface="Times New Roman" panose="02020603050405020304" pitchFamily="18" charset="0"/>
              </a:rPr>
              <a:t>とする。重力加速度を</a:t>
            </a:r>
            <a:r>
              <a:rPr lang="en-US" altLang="ja-JP" dirty="0">
                <a:solidFill>
                  <a:srgbClr val="000000"/>
                </a:solidFill>
                <a:ea typeface="ＭＳ ゴシック" pitchFamily="49" charset="-128"/>
                <a:cs typeface="Times New Roman" panose="02020603050405020304" pitchFamily="18" charset="0"/>
              </a:rPr>
              <a:t>(0, </a:t>
            </a:r>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g</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 とする。</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33" name="オブジェクト 32">
            <a:extLst>
              <a:ext uri="{FF2B5EF4-FFF2-40B4-BE49-F238E27FC236}">
                <a16:creationId xmlns:a16="http://schemas.microsoft.com/office/drawing/2014/main" id="{53926FB2-8C54-4CAE-8977-1EBA4DF2B068}"/>
              </a:ext>
            </a:extLst>
          </p:cNvPr>
          <p:cNvGraphicFramePr>
            <a:graphicFrameLocks noChangeAspect="1"/>
          </p:cNvGraphicFramePr>
          <p:nvPr>
            <p:extLst>
              <p:ext uri="{D42A27DB-BD31-4B8C-83A1-F6EECF244321}">
                <p14:modId xmlns:p14="http://schemas.microsoft.com/office/powerpoint/2010/main" val="173686838"/>
              </p:ext>
            </p:extLst>
          </p:nvPr>
        </p:nvGraphicFramePr>
        <p:xfrm>
          <a:off x="4991822" y="2698682"/>
          <a:ext cx="1067232" cy="476355"/>
        </p:xfrm>
        <a:graphic>
          <a:graphicData uri="http://schemas.openxmlformats.org/presentationml/2006/ole">
            <mc:AlternateContent xmlns:mc="http://schemas.openxmlformats.org/markup-compatibility/2006">
              <mc:Choice xmlns:v="urn:schemas-microsoft-com:vml" Requires="v">
                <p:oleObj spid="_x0000_s114168" name="Equation" r:id="rId7" imgW="457200" imgH="203040" progId="Equation.DSMT4">
                  <p:embed/>
                </p:oleObj>
              </mc:Choice>
              <mc:Fallback>
                <p:oleObj name="Equation" r:id="rId7" imgW="457200" imgH="203040" progId="Equation.DSMT4">
                  <p:embed/>
                  <p:pic>
                    <p:nvPicPr>
                      <p:cNvPr id="33" name="オブジェクト 32">
                        <a:extLst>
                          <a:ext uri="{FF2B5EF4-FFF2-40B4-BE49-F238E27FC236}">
                            <a16:creationId xmlns:a16="http://schemas.microsoft.com/office/drawing/2014/main" id="{53926FB2-8C54-4CAE-8977-1EBA4DF2B068}"/>
                          </a:ext>
                        </a:extLst>
                      </p:cNvPr>
                      <p:cNvPicPr>
                        <a:picLocks noChangeAspect="1" noChangeArrowheads="1"/>
                      </p:cNvPicPr>
                      <p:nvPr/>
                    </p:nvPicPr>
                    <p:blipFill>
                      <a:blip r:embed="rId8"/>
                      <a:srcRect/>
                      <a:stretch>
                        <a:fillRect/>
                      </a:stretch>
                    </p:blipFill>
                    <p:spPr bwMode="auto">
                      <a:xfrm>
                        <a:off x="4991822" y="2698682"/>
                        <a:ext cx="1067232" cy="476355"/>
                      </a:xfrm>
                      <a:prstGeom prst="rect">
                        <a:avLst/>
                      </a:prstGeom>
                      <a:noFill/>
                      <a:ln>
                        <a:noFill/>
                      </a:ln>
                    </p:spPr>
                  </p:pic>
                </p:oleObj>
              </mc:Fallback>
            </mc:AlternateContent>
          </a:graphicData>
        </a:graphic>
      </p:graphicFrame>
      <p:graphicFrame>
        <p:nvGraphicFramePr>
          <p:cNvPr id="35" name="オブジェクト 34">
            <a:extLst>
              <a:ext uri="{FF2B5EF4-FFF2-40B4-BE49-F238E27FC236}">
                <a16:creationId xmlns:a16="http://schemas.microsoft.com/office/drawing/2014/main" id="{2AD222B5-9C7C-4E9F-9CDF-D3437BBDB255}"/>
              </a:ext>
            </a:extLst>
          </p:cNvPr>
          <p:cNvGraphicFramePr>
            <a:graphicFrameLocks noChangeAspect="1"/>
          </p:cNvGraphicFramePr>
          <p:nvPr/>
        </p:nvGraphicFramePr>
        <p:xfrm>
          <a:off x="6138863" y="2728913"/>
          <a:ext cx="414337" cy="415925"/>
        </p:xfrm>
        <a:graphic>
          <a:graphicData uri="http://schemas.openxmlformats.org/presentationml/2006/ole">
            <mc:AlternateContent xmlns:mc="http://schemas.openxmlformats.org/markup-compatibility/2006">
              <mc:Choice xmlns:v="urn:schemas-microsoft-com:vml" Requires="v">
                <p:oleObj spid="_x0000_s114169" name="Equation" r:id="rId9" imgW="177480" imgH="177480" progId="Equation.DSMT4">
                  <p:embed/>
                </p:oleObj>
              </mc:Choice>
              <mc:Fallback>
                <p:oleObj name="Equation" r:id="rId9" imgW="177480" imgH="177480" progId="Equation.DSMT4">
                  <p:embed/>
                  <p:pic>
                    <p:nvPicPr>
                      <p:cNvPr id="35" name="オブジェクト 34">
                        <a:extLst>
                          <a:ext uri="{FF2B5EF4-FFF2-40B4-BE49-F238E27FC236}">
                            <a16:creationId xmlns:a16="http://schemas.microsoft.com/office/drawing/2014/main" id="{2AD222B5-9C7C-4E9F-9CDF-D3437BBDB255}"/>
                          </a:ext>
                        </a:extLst>
                      </p:cNvPr>
                      <p:cNvPicPr>
                        <a:picLocks noChangeAspect="1" noChangeArrowheads="1"/>
                      </p:cNvPicPr>
                      <p:nvPr/>
                    </p:nvPicPr>
                    <p:blipFill>
                      <a:blip r:embed="rId10"/>
                      <a:srcRect/>
                      <a:stretch>
                        <a:fillRect/>
                      </a:stretch>
                    </p:blipFill>
                    <p:spPr bwMode="auto">
                      <a:xfrm>
                        <a:off x="6138863" y="2728913"/>
                        <a:ext cx="414337" cy="415925"/>
                      </a:xfrm>
                      <a:prstGeom prst="rect">
                        <a:avLst/>
                      </a:prstGeom>
                      <a:noFill/>
                      <a:ln>
                        <a:noFill/>
                      </a:ln>
                    </p:spPr>
                  </p:pic>
                </p:oleObj>
              </mc:Fallback>
            </mc:AlternateContent>
          </a:graphicData>
        </a:graphic>
      </p:graphicFrame>
      <p:graphicFrame>
        <p:nvGraphicFramePr>
          <p:cNvPr id="38" name="オブジェクト 37">
            <a:extLst>
              <a:ext uri="{FF2B5EF4-FFF2-40B4-BE49-F238E27FC236}">
                <a16:creationId xmlns:a16="http://schemas.microsoft.com/office/drawing/2014/main" id="{5401EB3A-656D-4802-A4A2-B5019D3FFB60}"/>
              </a:ext>
            </a:extLst>
          </p:cNvPr>
          <p:cNvGraphicFramePr>
            <a:graphicFrameLocks noChangeAspect="1"/>
          </p:cNvGraphicFramePr>
          <p:nvPr/>
        </p:nvGraphicFramePr>
        <p:xfrm>
          <a:off x="351730" y="4503035"/>
          <a:ext cx="652463" cy="398462"/>
        </p:xfrm>
        <a:graphic>
          <a:graphicData uri="http://schemas.openxmlformats.org/presentationml/2006/ole">
            <mc:AlternateContent xmlns:mc="http://schemas.openxmlformats.org/markup-compatibility/2006">
              <mc:Choice xmlns:v="urn:schemas-microsoft-com:vml" Requires="v">
                <p:oleObj spid="_x0000_s114170" name="数式" r:id="rId11" imgW="291960" imgH="177480" progId="Equation.3">
                  <p:embed/>
                </p:oleObj>
              </mc:Choice>
              <mc:Fallback>
                <p:oleObj name="数式" r:id="rId11" imgW="291960" imgH="177480" progId="Equation.3">
                  <p:embed/>
                  <p:pic>
                    <p:nvPicPr>
                      <p:cNvPr id="38" name="オブジェクト 37">
                        <a:extLst>
                          <a:ext uri="{FF2B5EF4-FFF2-40B4-BE49-F238E27FC236}">
                            <a16:creationId xmlns:a16="http://schemas.microsoft.com/office/drawing/2014/main" id="{5401EB3A-656D-4802-A4A2-B5019D3FFB60}"/>
                          </a:ext>
                        </a:extLst>
                      </p:cNvPr>
                      <p:cNvPicPr>
                        <a:picLocks noChangeAspect="1" noChangeArrowheads="1"/>
                      </p:cNvPicPr>
                      <p:nvPr/>
                    </p:nvPicPr>
                    <p:blipFill>
                      <a:blip r:embed="rId12"/>
                      <a:srcRect/>
                      <a:stretch>
                        <a:fillRect/>
                      </a:stretch>
                    </p:blipFill>
                    <p:spPr bwMode="auto">
                      <a:xfrm>
                        <a:off x="351730" y="4503035"/>
                        <a:ext cx="6524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オブジェクト 43">
            <a:extLst>
              <a:ext uri="{FF2B5EF4-FFF2-40B4-BE49-F238E27FC236}">
                <a16:creationId xmlns:a16="http://schemas.microsoft.com/office/drawing/2014/main" id="{6F9DBE29-2199-41A8-93C8-966F8D1B57DC}"/>
              </a:ext>
            </a:extLst>
          </p:cNvPr>
          <p:cNvGraphicFramePr>
            <a:graphicFrameLocks noChangeAspect="1"/>
          </p:cNvGraphicFramePr>
          <p:nvPr/>
        </p:nvGraphicFramePr>
        <p:xfrm>
          <a:off x="1133475" y="4262438"/>
          <a:ext cx="1047750" cy="882650"/>
        </p:xfrm>
        <a:graphic>
          <a:graphicData uri="http://schemas.openxmlformats.org/presentationml/2006/ole">
            <mc:AlternateContent xmlns:mc="http://schemas.openxmlformats.org/markup-compatibility/2006">
              <mc:Choice xmlns:v="urn:schemas-microsoft-com:vml" Requires="v">
                <p:oleObj spid="_x0000_s114171" name="Equation" r:id="rId13" imgW="469800" imgH="393480" progId="Equation.DSMT4">
                  <p:embed/>
                </p:oleObj>
              </mc:Choice>
              <mc:Fallback>
                <p:oleObj name="Equation" r:id="rId13" imgW="469800" imgH="393480" progId="Equation.DSMT4">
                  <p:embed/>
                  <p:pic>
                    <p:nvPicPr>
                      <p:cNvPr id="44" name="オブジェクト 43">
                        <a:extLst>
                          <a:ext uri="{FF2B5EF4-FFF2-40B4-BE49-F238E27FC236}">
                            <a16:creationId xmlns:a16="http://schemas.microsoft.com/office/drawing/2014/main" id="{6F9DBE29-2199-41A8-93C8-966F8D1B57DC}"/>
                          </a:ext>
                        </a:extLst>
                      </p:cNvPr>
                      <p:cNvPicPr>
                        <a:picLocks noChangeAspect="1" noChangeArrowheads="1"/>
                      </p:cNvPicPr>
                      <p:nvPr/>
                    </p:nvPicPr>
                    <p:blipFill>
                      <a:blip r:embed="rId14"/>
                      <a:srcRect/>
                      <a:stretch>
                        <a:fillRect/>
                      </a:stretch>
                    </p:blipFill>
                    <p:spPr bwMode="auto">
                      <a:xfrm>
                        <a:off x="1133475" y="4262438"/>
                        <a:ext cx="10477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オブジェクト 44">
            <a:extLst>
              <a:ext uri="{FF2B5EF4-FFF2-40B4-BE49-F238E27FC236}">
                <a16:creationId xmlns:a16="http://schemas.microsoft.com/office/drawing/2014/main" id="{E22C982E-A6C4-421C-8315-D9CA89AF2F2A}"/>
              </a:ext>
            </a:extLst>
          </p:cNvPr>
          <p:cNvGraphicFramePr>
            <a:graphicFrameLocks noChangeAspect="1"/>
          </p:cNvGraphicFramePr>
          <p:nvPr/>
        </p:nvGraphicFramePr>
        <p:xfrm>
          <a:off x="2585292" y="4475221"/>
          <a:ext cx="652462" cy="455612"/>
        </p:xfrm>
        <a:graphic>
          <a:graphicData uri="http://schemas.openxmlformats.org/presentationml/2006/ole">
            <mc:AlternateContent xmlns:mc="http://schemas.openxmlformats.org/markup-compatibility/2006">
              <mc:Choice xmlns:v="urn:schemas-microsoft-com:vml" Requires="v">
                <p:oleObj spid="_x0000_s114172" name="数式" r:id="rId15" imgW="291960" imgH="203040" progId="Equation.3">
                  <p:embed/>
                </p:oleObj>
              </mc:Choice>
              <mc:Fallback>
                <p:oleObj name="数式" r:id="rId15" imgW="291960" imgH="203040" progId="Equation.3">
                  <p:embed/>
                  <p:pic>
                    <p:nvPicPr>
                      <p:cNvPr id="45" name="オブジェクト 44">
                        <a:extLst>
                          <a:ext uri="{FF2B5EF4-FFF2-40B4-BE49-F238E27FC236}">
                            <a16:creationId xmlns:a16="http://schemas.microsoft.com/office/drawing/2014/main" id="{E22C982E-A6C4-421C-8315-D9CA89AF2F2A}"/>
                          </a:ext>
                        </a:extLst>
                      </p:cNvPr>
                      <p:cNvPicPr>
                        <a:picLocks noChangeAspect="1" noChangeArrowheads="1"/>
                      </p:cNvPicPr>
                      <p:nvPr/>
                    </p:nvPicPr>
                    <p:blipFill>
                      <a:blip r:embed="rId16"/>
                      <a:srcRect/>
                      <a:stretch>
                        <a:fillRect/>
                      </a:stretch>
                    </p:blipFill>
                    <p:spPr bwMode="auto">
                      <a:xfrm>
                        <a:off x="2585292" y="4475221"/>
                        <a:ext cx="652462" cy="455612"/>
                      </a:xfrm>
                      <a:prstGeom prst="rect">
                        <a:avLst/>
                      </a:prstGeom>
                      <a:noFill/>
                      <a:ln>
                        <a:noFill/>
                      </a:ln>
                    </p:spPr>
                  </p:pic>
                </p:oleObj>
              </mc:Fallback>
            </mc:AlternateContent>
          </a:graphicData>
        </a:graphic>
      </p:graphicFrame>
      <p:graphicFrame>
        <p:nvGraphicFramePr>
          <p:cNvPr id="46" name="オブジェクト 45">
            <a:extLst>
              <a:ext uri="{FF2B5EF4-FFF2-40B4-BE49-F238E27FC236}">
                <a16:creationId xmlns:a16="http://schemas.microsoft.com/office/drawing/2014/main" id="{7DF39EBD-726E-447D-8B71-904CBB263CE0}"/>
              </a:ext>
            </a:extLst>
          </p:cNvPr>
          <p:cNvGraphicFramePr>
            <a:graphicFrameLocks noChangeAspect="1"/>
          </p:cNvGraphicFramePr>
          <p:nvPr/>
        </p:nvGraphicFramePr>
        <p:xfrm>
          <a:off x="3433763" y="4262438"/>
          <a:ext cx="989012" cy="882650"/>
        </p:xfrm>
        <a:graphic>
          <a:graphicData uri="http://schemas.openxmlformats.org/presentationml/2006/ole">
            <mc:AlternateContent xmlns:mc="http://schemas.openxmlformats.org/markup-compatibility/2006">
              <mc:Choice xmlns:v="urn:schemas-microsoft-com:vml" Requires="v">
                <p:oleObj spid="_x0000_s114173" name="Equation" r:id="rId17" imgW="444240" imgH="393480" progId="Equation.DSMT4">
                  <p:embed/>
                </p:oleObj>
              </mc:Choice>
              <mc:Fallback>
                <p:oleObj name="Equation" r:id="rId17" imgW="444240" imgH="393480" progId="Equation.DSMT4">
                  <p:embed/>
                  <p:pic>
                    <p:nvPicPr>
                      <p:cNvPr id="46" name="オブジェクト 45">
                        <a:extLst>
                          <a:ext uri="{FF2B5EF4-FFF2-40B4-BE49-F238E27FC236}">
                            <a16:creationId xmlns:a16="http://schemas.microsoft.com/office/drawing/2014/main" id="{7DF39EBD-726E-447D-8B71-904CBB263CE0}"/>
                          </a:ext>
                        </a:extLst>
                      </p:cNvPr>
                      <p:cNvPicPr>
                        <a:picLocks noChangeAspect="1" noChangeArrowheads="1"/>
                      </p:cNvPicPr>
                      <p:nvPr/>
                    </p:nvPicPr>
                    <p:blipFill>
                      <a:blip r:embed="rId18"/>
                      <a:srcRect/>
                      <a:stretch>
                        <a:fillRect/>
                      </a:stretch>
                    </p:blipFill>
                    <p:spPr bwMode="auto">
                      <a:xfrm>
                        <a:off x="3433763" y="4262438"/>
                        <a:ext cx="989012"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Rectangle 123">
            <a:extLst>
              <a:ext uri="{FF2B5EF4-FFF2-40B4-BE49-F238E27FC236}">
                <a16:creationId xmlns:a16="http://schemas.microsoft.com/office/drawing/2014/main" id="{67A77040-E4AE-4B65-B330-4DA74813D43F}"/>
              </a:ext>
            </a:extLst>
          </p:cNvPr>
          <p:cNvSpPr>
            <a:spLocks noChangeArrowheads="1"/>
          </p:cNvSpPr>
          <p:nvPr/>
        </p:nvSpPr>
        <p:spPr bwMode="auto">
          <a:xfrm>
            <a:off x="1004193" y="4239395"/>
            <a:ext cx="1252159" cy="90495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48" name="Rectangle 123">
            <a:extLst>
              <a:ext uri="{FF2B5EF4-FFF2-40B4-BE49-F238E27FC236}">
                <a16:creationId xmlns:a16="http://schemas.microsoft.com/office/drawing/2014/main" id="{2B6E9958-EF50-49B3-8E5B-88145589A3B6}"/>
              </a:ext>
            </a:extLst>
          </p:cNvPr>
          <p:cNvSpPr>
            <a:spLocks noChangeArrowheads="1"/>
          </p:cNvSpPr>
          <p:nvPr/>
        </p:nvSpPr>
        <p:spPr bwMode="auto">
          <a:xfrm>
            <a:off x="3302075" y="4249787"/>
            <a:ext cx="1252159" cy="904957"/>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50" name="オブジェクト 49">
            <a:extLst>
              <a:ext uri="{FF2B5EF4-FFF2-40B4-BE49-F238E27FC236}">
                <a16:creationId xmlns:a16="http://schemas.microsoft.com/office/drawing/2014/main" id="{B4F6094C-9FB2-4A2B-9CD4-4800CC7604B3}"/>
              </a:ext>
            </a:extLst>
          </p:cNvPr>
          <p:cNvGraphicFramePr>
            <a:graphicFrameLocks noChangeAspect="1"/>
          </p:cNvGraphicFramePr>
          <p:nvPr/>
        </p:nvGraphicFramePr>
        <p:xfrm>
          <a:off x="1120684" y="3682948"/>
          <a:ext cx="1019175" cy="398462"/>
        </p:xfrm>
        <a:graphic>
          <a:graphicData uri="http://schemas.openxmlformats.org/presentationml/2006/ole">
            <mc:AlternateContent xmlns:mc="http://schemas.openxmlformats.org/markup-compatibility/2006">
              <mc:Choice xmlns:v="urn:schemas-microsoft-com:vml" Requires="v">
                <p:oleObj spid="_x0000_s114174" name="Equation" r:id="rId19" imgW="457200" imgH="177480" progId="Equation.DSMT4">
                  <p:embed/>
                </p:oleObj>
              </mc:Choice>
              <mc:Fallback>
                <p:oleObj name="Equation" r:id="rId19" imgW="457200" imgH="177480" progId="Equation.DSMT4">
                  <p:embed/>
                  <p:pic>
                    <p:nvPicPr>
                      <p:cNvPr id="50" name="オブジェクト 49">
                        <a:extLst>
                          <a:ext uri="{FF2B5EF4-FFF2-40B4-BE49-F238E27FC236}">
                            <a16:creationId xmlns:a16="http://schemas.microsoft.com/office/drawing/2014/main" id="{B4F6094C-9FB2-4A2B-9CD4-4800CC7604B3}"/>
                          </a:ext>
                        </a:extLst>
                      </p:cNvPr>
                      <p:cNvPicPr>
                        <a:picLocks noChangeAspect="1" noChangeArrowheads="1"/>
                      </p:cNvPicPr>
                      <p:nvPr/>
                    </p:nvPicPr>
                    <p:blipFill>
                      <a:blip r:embed="rId20"/>
                      <a:srcRect/>
                      <a:stretch>
                        <a:fillRect/>
                      </a:stretch>
                    </p:blipFill>
                    <p:spPr bwMode="auto">
                      <a:xfrm>
                        <a:off x="1120684" y="3682948"/>
                        <a:ext cx="1019175" cy="398462"/>
                      </a:xfrm>
                      <a:prstGeom prst="rect">
                        <a:avLst/>
                      </a:prstGeom>
                      <a:noFill/>
                      <a:ln>
                        <a:noFill/>
                      </a:ln>
                    </p:spPr>
                  </p:pic>
                </p:oleObj>
              </mc:Fallback>
            </mc:AlternateContent>
          </a:graphicData>
        </a:graphic>
      </p:graphicFrame>
      <p:graphicFrame>
        <p:nvGraphicFramePr>
          <p:cNvPr id="60" name="オブジェクト 59">
            <a:extLst>
              <a:ext uri="{FF2B5EF4-FFF2-40B4-BE49-F238E27FC236}">
                <a16:creationId xmlns:a16="http://schemas.microsoft.com/office/drawing/2014/main" id="{4118BA02-395E-421B-AEB2-08334655C2F3}"/>
              </a:ext>
            </a:extLst>
          </p:cNvPr>
          <p:cNvGraphicFramePr>
            <a:graphicFrameLocks noChangeAspect="1"/>
          </p:cNvGraphicFramePr>
          <p:nvPr/>
        </p:nvGraphicFramePr>
        <p:xfrm>
          <a:off x="3380839" y="3698786"/>
          <a:ext cx="963612" cy="455613"/>
        </p:xfrm>
        <a:graphic>
          <a:graphicData uri="http://schemas.openxmlformats.org/presentationml/2006/ole">
            <mc:AlternateContent xmlns:mc="http://schemas.openxmlformats.org/markup-compatibility/2006">
              <mc:Choice xmlns:v="urn:schemas-microsoft-com:vml" Requires="v">
                <p:oleObj spid="_x0000_s114175" name="Equation" r:id="rId21" imgW="431640" imgH="203040" progId="Equation.DSMT4">
                  <p:embed/>
                </p:oleObj>
              </mc:Choice>
              <mc:Fallback>
                <p:oleObj name="Equation" r:id="rId21" imgW="431640" imgH="203040" progId="Equation.DSMT4">
                  <p:embed/>
                  <p:pic>
                    <p:nvPicPr>
                      <p:cNvPr id="60" name="オブジェクト 59">
                        <a:extLst>
                          <a:ext uri="{FF2B5EF4-FFF2-40B4-BE49-F238E27FC236}">
                            <a16:creationId xmlns:a16="http://schemas.microsoft.com/office/drawing/2014/main" id="{4118BA02-395E-421B-AEB2-08334655C2F3}"/>
                          </a:ext>
                        </a:extLst>
                      </p:cNvPr>
                      <p:cNvPicPr>
                        <a:picLocks noChangeAspect="1" noChangeArrowheads="1"/>
                      </p:cNvPicPr>
                      <p:nvPr/>
                    </p:nvPicPr>
                    <p:blipFill>
                      <a:blip r:embed="rId22"/>
                      <a:srcRect/>
                      <a:stretch>
                        <a:fillRect/>
                      </a:stretch>
                    </p:blipFill>
                    <p:spPr bwMode="auto">
                      <a:xfrm>
                        <a:off x="3380839" y="3698786"/>
                        <a:ext cx="963612" cy="455613"/>
                      </a:xfrm>
                      <a:prstGeom prst="rect">
                        <a:avLst/>
                      </a:prstGeom>
                      <a:noFill/>
                      <a:ln>
                        <a:noFill/>
                      </a:ln>
                    </p:spPr>
                  </p:pic>
                </p:oleObj>
              </mc:Fallback>
            </mc:AlternateContent>
          </a:graphicData>
        </a:graphic>
      </p:graphicFrame>
      <p:sp>
        <p:nvSpPr>
          <p:cNvPr id="61" name="Rectangle 123">
            <a:extLst>
              <a:ext uri="{FF2B5EF4-FFF2-40B4-BE49-F238E27FC236}">
                <a16:creationId xmlns:a16="http://schemas.microsoft.com/office/drawing/2014/main" id="{C74F93A8-D658-4DCB-81A8-C9090B9CD215}"/>
              </a:ext>
            </a:extLst>
          </p:cNvPr>
          <p:cNvSpPr>
            <a:spLocks noChangeArrowheads="1"/>
          </p:cNvSpPr>
          <p:nvPr/>
        </p:nvSpPr>
        <p:spPr bwMode="auto">
          <a:xfrm>
            <a:off x="3236566" y="3621875"/>
            <a:ext cx="1252159"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2" name="Rectangle 29">
            <a:extLst>
              <a:ext uri="{FF2B5EF4-FFF2-40B4-BE49-F238E27FC236}">
                <a16:creationId xmlns:a16="http://schemas.microsoft.com/office/drawing/2014/main" id="{A50B76F1-3AEA-451F-975E-39EDA59C384F}"/>
              </a:ext>
            </a:extLst>
          </p:cNvPr>
          <p:cNvSpPr>
            <a:spLocks noChangeArrowheads="1"/>
          </p:cNvSpPr>
          <p:nvPr/>
        </p:nvSpPr>
        <p:spPr bwMode="auto">
          <a:xfrm>
            <a:off x="11692" y="5158482"/>
            <a:ext cx="552658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棒の状態は</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a:t>
            </a:r>
            <a:r>
              <a:rPr lang="ja-JP" altLang="en-US" dirty="0">
                <a:solidFill>
                  <a:srgbClr val="000000"/>
                </a:solidFill>
                <a:ea typeface="ＭＳ ゴシック" pitchFamily="49" charset="-128"/>
                <a:cs typeface="Times New Roman" panose="02020603050405020304" pitchFamily="18" charset="0"/>
              </a:rPr>
              <a:t>を決めれば</a:t>
            </a:r>
            <a:endParaRPr lang="en-US" altLang="ja-JP" dirty="0">
              <a:solidFill>
                <a:srgbClr val="000000"/>
              </a:solidFill>
              <a:ea typeface="ＭＳ ゴシック" pitchFamily="49" charset="-128"/>
              <a:cs typeface="Times New Roman" panose="02020603050405020304" pitchFamily="18" charset="0"/>
            </a:endParaRPr>
          </a:p>
          <a:p>
            <a:pPr>
              <a:spcBef>
                <a:spcPct val="0"/>
              </a:spcBef>
            </a:pPr>
            <a:r>
              <a:rPr lang="ja-JP" altLang="en-US" dirty="0">
                <a:solidFill>
                  <a:srgbClr val="000000"/>
                </a:solidFill>
                <a:ea typeface="ＭＳ ゴシック" pitchFamily="49" charset="-128"/>
                <a:cs typeface="Times New Roman" panose="02020603050405020304" pitchFamily="18" charset="0"/>
              </a:rPr>
              <a:t>確定する。 　</a:t>
            </a:r>
          </a:p>
        </p:txBody>
      </p:sp>
      <p:sp>
        <p:nvSpPr>
          <p:cNvPr id="63" name="Rectangle 29">
            <a:extLst>
              <a:ext uri="{FF2B5EF4-FFF2-40B4-BE49-F238E27FC236}">
                <a16:creationId xmlns:a16="http://schemas.microsoft.com/office/drawing/2014/main" id="{60A39C84-1D77-4F19-80F7-FE930BA4B122}"/>
              </a:ext>
            </a:extLst>
          </p:cNvPr>
          <p:cNvSpPr>
            <a:spLocks noChangeArrowheads="1"/>
          </p:cNvSpPr>
          <p:nvPr/>
        </p:nvSpPr>
        <p:spPr bwMode="auto">
          <a:xfrm>
            <a:off x="-43936" y="6088071"/>
            <a:ext cx="5791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Symbol" panose="05050102010706020507" pitchFamily="18" charset="2"/>
                <a:ea typeface="ＭＳ ゴシック" pitchFamily="49" charset="-128"/>
                <a:cs typeface="Times New Roman" panose="02020603050405020304" pitchFamily="18" charset="0"/>
              </a:rPr>
              <a:t>q </a:t>
            </a:r>
            <a:r>
              <a:rPr lang="ja-JP" altLang="en-US" dirty="0">
                <a:solidFill>
                  <a:srgbClr val="000000"/>
                </a:solidFill>
                <a:ea typeface="ＭＳ ゴシック" pitchFamily="49" charset="-128"/>
                <a:cs typeface="Times New Roman" panose="02020603050405020304" pitchFamily="18" charset="0"/>
              </a:rPr>
              <a:t>の運動方程式を立てて解く。 　</a:t>
            </a:r>
          </a:p>
        </p:txBody>
      </p:sp>
      <p:cxnSp>
        <p:nvCxnSpPr>
          <p:cNvPr id="65" name="直線コネクタ 64">
            <a:extLst>
              <a:ext uri="{FF2B5EF4-FFF2-40B4-BE49-F238E27FC236}">
                <a16:creationId xmlns:a16="http://schemas.microsoft.com/office/drawing/2014/main" id="{87602FC5-0550-40CC-9F07-A6176DCFD358}"/>
              </a:ext>
            </a:extLst>
          </p:cNvPr>
          <p:cNvCxnSpPr>
            <a:cxnSpLocks/>
          </p:cNvCxnSpPr>
          <p:nvPr/>
        </p:nvCxnSpPr>
        <p:spPr bwMode="auto">
          <a:xfrm>
            <a:off x="6229245" y="3796285"/>
            <a:ext cx="9519" cy="1880429"/>
          </a:xfrm>
          <a:prstGeom prst="line">
            <a:avLst/>
          </a:prstGeom>
          <a:noFill/>
          <a:ln w="57150" cap="flat" cmpd="sng" algn="ctr">
            <a:solidFill>
              <a:schemeClr val="accent1"/>
            </a:solidFill>
            <a:prstDash val="solid"/>
            <a:round/>
            <a:headEnd type="none" w="med" len="med"/>
            <a:tailEnd type="none" w="med" len="med"/>
          </a:ln>
          <a:effectLst/>
        </p:spPr>
      </p:cxnSp>
      <p:sp>
        <p:nvSpPr>
          <p:cNvPr id="68" name="楕円 67">
            <a:extLst>
              <a:ext uri="{FF2B5EF4-FFF2-40B4-BE49-F238E27FC236}">
                <a16:creationId xmlns:a16="http://schemas.microsoft.com/office/drawing/2014/main" id="{056BC2FB-0B59-45BB-8DE7-C9BE87144422}"/>
              </a:ext>
            </a:extLst>
          </p:cNvPr>
          <p:cNvSpPr/>
          <p:nvPr/>
        </p:nvSpPr>
        <p:spPr bwMode="auto">
          <a:xfrm>
            <a:off x="6207048" y="4669367"/>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71" name="直線コネクタ 70">
            <a:extLst>
              <a:ext uri="{FF2B5EF4-FFF2-40B4-BE49-F238E27FC236}">
                <a16:creationId xmlns:a16="http://schemas.microsoft.com/office/drawing/2014/main" id="{8AC2515D-5EEC-4DE9-B212-B2F68BF1D896}"/>
              </a:ext>
            </a:extLst>
          </p:cNvPr>
          <p:cNvCxnSpPr>
            <a:cxnSpLocks/>
          </p:cNvCxnSpPr>
          <p:nvPr/>
        </p:nvCxnSpPr>
        <p:spPr bwMode="auto">
          <a:xfrm flipH="1">
            <a:off x="6919455" y="4598813"/>
            <a:ext cx="1200788" cy="1513776"/>
          </a:xfrm>
          <a:prstGeom prst="line">
            <a:avLst/>
          </a:prstGeom>
          <a:noFill/>
          <a:ln w="57150" cap="flat" cmpd="sng" algn="ctr">
            <a:solidFill>
              <a:schemeClr val="accent1"/>
            </a:solidFill>
            <a:prstDash val="solid"/>
            <a:round/>
            <a:headEnd type="none" w="med" len="med"/>
            <a:tailEnd type="none" w="med" len="med"/>
          </a:ln>
          <a:effectLst/>
        </p:spPr>
      </p:cxnSp>
      <p:sp>
        <p:nvSpPr>
          <p:cNvPr id="72" name="楕円 71">
            <a:extLst>
              <a:ext uri="{FF2B5EF4-FFF2-40B4-BE49-F238E27FC236}">
                <a16:creationId xmlns:a16="http://schemas.microsoft.com/office/drawing/2014/main" id="{ECB41C8E-BF85-4386-9545-43E841D08B51}"/>
              </a:ext>
            </a:extLst>
          </p:cNvPr>
          <p:cNvSpPr/>
          <p:nvPr/>
        </p:nvSpPr>
        <p:spPr bwMode="auto">
          <a:xfrm>
            <a:off x="7511013" y="5270072"/>
            <a:ext cx="84177" cy="92371"/>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32" name="グループ化 31">
            <a:extLst>
              <a:ext uri="{FF2B5EF4-FFF2-40B4-BE49-F238E27FC236}">
                <a16:creationId xmlns:a16="http://schemas.microsoft.com/office/drawing/2014/main" id="{D78D7ECB-D56B-4957-83D6-2F200D4F25FF}"/>
              </a:ext>
            </a:extLst>
          </p:cNvPr>
          <p:cNvGrpSpPr/>
          <p:nvPr/>
        </p:nvGrpSpPr>
        <p:grpSpPr>
          <a:xfrm>
            <a:off x="6983669" y="3830522"/>
            <a:ext cx="2023821" cy="2104892"/>
            <a:chOff x="6533838" y="2804628"/>
            <a:chExt cx="3232790" cy="3175053"/>
          </a:xfrm>
        </p:grpSpPr>
        <p:cxnSp>
          <p:nvCxnSpPr>
            <p:cNvPr id="76" name="直線コネクタ 75">
              <a:extLst>
                <a:ext uri="{FF2B5EF4-FFF2-40B4-BE49-F238E27FC236}">
                  <a16:creationId xmlns:a16="http://schemas.microsoft.com/office/drawing/2014/main" id="{39E51353-53AA-4114-B5B9-ADE9E7BF765E}"/>
                </a:ext>
              </a:extLst>
            </p:cNvPr>
            <p:cNvCxnSpPr>
              <a:cxnSpLocks/>
            </p:cNvCxnSpPr>
            <p:nvPr/>
          </p:nvCxnSpPr>
          <p:spPr bwMode="auto">
            <a:xfrm flipV="1">
              <a:off x="6533838" y="5088338"/>
              <a:ext cx="3232790" cy="1"/>
            </a:xfrm>
            <a:prstGeom prst="line">
              <a:avLst/>
            </a:prstGeom>
            <a:noFill/>
            <a:ln w="19050" cap="flat" cmpd="sng" algn="ctr">
              <a:solidFill>
                <a:srgbClr val="9900FF"/>
              </a:solidFill>
              <a:prstDash val="solid"/>
              <a:round/>
              <a:headEnd type="none" w="med" len="med"/>
              <a:tailEnd type="arrow" w="med" len="med"/>
            </a:ln>
            <a:effectLst/>
          </p:spPr>
        </p:cxnSp>
        <p:cxnSp>
          <p:nvCxnSpPr>
            <p:cNvPr id="77" name="直線コネクタ 76">
              <a:extLst>
                <a:ext uri="{FF2B5EF4-FFF2-40B4-BE49-F238E27FC236}">
                  <a16:creationId xmlns:a16="http://schemas.microsoft.com/office/drawing/2014/main" id="{A9D8BD02-A4ED-44EC-882D-988366E74105}"/>
                </a:ext>
              </a:extLst>
            </p:cNvPr>
            <p:cNvCxnSpPr>
              <a:cxnSpLocks/>
            </p:cNvCxnSpPr>
            <p:nvPr/>
          </p:nvCxnSpPr>
          <p:spPr bwMode="auto">
            <a:xfrm flipV="1">
              <a:off x="7452063" y="2804628"/>
              <a:ext cx="6007" cy="3175053"/>
            </a:xfrm>
            <a:prstGeom prst="line">
              <a:avLst/>
            </a:prstGeom>
            <a:noFill/>
            <a:ln w="19050" cap="flat" cmpd="sng" algn="ctr">
              <a:solidFill>
                <a:srgbClr val="9900FF"/>
              </a:solidFill>
              <a:prstDash val="solid"/>
              <a:round/>
              <a:headEnd type="none" w="med" len="med"/>
              <a:tailEnd type="arrow" w="med" len="med"/>
            </a:ln>
            <a:effectLst/>
          </p:spPr>
        </p:cxnSp>
      </p:grpSp>
      <p:sp>
        <p:nvSpPr>
          <p:cNvPr id="82" name="正方形/長方形 81">
            <a:extLst>
              <a:ext uri="{FF2B5EF4-FFF2-40B4-BE49-F238E27FC236}">
                <a16:creationId xmlns:a16="http://schemas.microsoft.com/office/drawing/2014/main" id="{B34C52C3-EA11-4124-AF05-572804C9A0EC}"/>
              </a:ext>
            </a:extLst>
          </p:cNvPr>
          <p:cNvSpPr/>
          <p:nvPr/>
        </p:nvSpPr>
        <p:spPr bwMode="auto">
          <a:xfrm>
            <a:off x="5578720" y="5678258"/>
            <a:ext cx="687814" cy="332212"/>
          </a:xfrm>
          <a:prstGeom prst="rect">
            <a:avLst/>
          </a:prstGeom>
          <a:solidFill>
            <a:schemeClr val="accent3">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34" name="直線コネクタ 33">
            <a:extLst>
              <a:ext uri="{FF2B5EF4-FFF2-40B4-BE49-F238E27FC236}">
                <a16:creationId xmlns:a16="http://schemas.microsoft.com/office/drawing/2014/main" id="{2ABFD9D7-FF56-426A-80AA-C546FE858042}"/>
              </a:ext>
            </a:extLst>
          </p:cNvPr>
          <p:cNvCxnSpPr>
            <a:cxnSpLocks/>
          </p:cNvCxnSpPr>
          <p:nvPr/>
        </p:nvCxnSpPr>
        <p:spPr bwMode="auto">
          <a:xfrm>
            <a:off x="5658302" y="3804449"/>
            <a:ext cx="548746" cy="0"/>
          </a:xfrm>
          <a:prstGeom prst="line">
            <a:avLst/>
          </a:prstGeom>
          <a:noFill/>
          <a:ln w="76200" cap="flat" cmpd="sng" algn="ctr">
            <a:solidFill>
              <a:schemeClr val="tx1"/>
            </a:solidFill>
            <a:prstDash val="solid"/>
            <a:round/>
            <a:headEnd type="none" w="med" len="med"/>
            <a:tailEnd type="triangle" w="med" len="med"/>
          </a:ln>
          <a:effectLst/>
        </p:spPr>
      </p:cxnSp>
      <p:cxnSp>
        <p:nvCxnSpPr>
          <p:cNvPr id="36" name="直線コネクタ 35">
            <a:extLst>
              <a:ext uri="{FF2B5EF4-FFF2-40B4-BE49-F238E27FC236}">
                <a16:creationId xmlns:a16="http://schemas.microsoft.com/office/drawing/2014/main" id="{0518BFA7-8C63-4EBE-9C65-5C2C29A88419}"/>
              </a:ext>
            </a:extLst>
          </p:cNvPr>
          <p:cNvCxnSpPr>
            <a:cxnSpLocks/>
          </p:cNvCxnSpPr>
          <p:nvPr/>
        </p:nvCxnSpPr>
        <p:spPr bwMode="auto">
          <a:xfrm flipV="1">
            <a:off x="6266534" y="5344501"/>
            <a:ext cx="1328656" cy="332213"/>
          </a:xfrm>
          <a:prstGeom prst="line">
            <a:avLst/>
          </a:prstGeom>
          <a:noFill/>
          <a:ln w="57150" cap="flat" cmpd="sng" algn="ctr">
            <a:solidFill>
              <a:srgbClr val="0066FF"/>
            </a:solidFill>
            <a:prstDash val="solid"/>
            <a:round/>
            <a:headEnd type="none" w="med" len="med"/>
            <a:tailEnd type="triangle" w="med" len="med"/>
          </a:ln>
          <a:effectLst/>
        </p:spPr>
      </p:cxnSp>
      <p:cxnSp>
        <p:nvCxnSpPr>
          <p:cNvPr id="37" name="直線コネクタ 36">
            <a:extLst>
              <a:ext uri="{FF2B5EF4-FFF2-40B4-BE49-F238E27FC236}">
                <a16:creationId xmlns:a16="http://schemas.microsoft.com/office/drawing/2014/main" id="{1CFD1489-D68E-4308-ABA1-13BD0EEFE4C1}"/>
              </a:ext>
            </a:extLst>
          </p:cNvPr>
          <p:cNvCxnSpPr>
            <a:cxnSpLocks/>
          </p:cNvCxnSpPr>
          <p:nvPr/>
        </p:nvCxnSpPr>
        <p:spPr bwMode="auto">
          <a:xfrm flipV="1">
            <a:off x="6238764" y="4598813"/>
            <a:ext cx="1881479" cy="1077901"/>
          </a:xfrm>
          <a:prstGeom prst="line">
            <a:avLst/>
          </a:prstGeom>
          <a:noFill/>
          <a:ln w="57150" cap="flat" cmpd="sng" algn="ctr">
            <a:solidFill>
              <a:srgbClr val="C00000"/>
            </a:solidFill>
            <a:prstDash val="solid"/>
            <a:round/>
            <a:headEnd type="none" w="med" len="med"/>
            <a:tailEnd type="triangle" w="med" len="med"/>
          </a:ln>
          <a:effectLst/>
        </p:spPr>
      </p:cxnSp>
      <p:cxnSp>
        <p:nvCxnSpPr>
          <p:cNvPr id="39" name="直線コネクタ 38">
            <a:extLst>
              <a:ext uri="{FF2B5EF4-FFF2-40B4-BE49-F238E27FC236}">
                <a16:creationId xmlns:a16="http://schemas.microsoft.com/office/drawing/2014/main" id="{56384A5D-4FA9-4E7A-AF36-3414F0C87F92}"/>
              </a:ext>
            </a:extLst>
          </p:cNvPr>
          <p:cNvCxnSpPr>
            <a:cxnSpLocks/>
            <a:stCxn id="72" idx="4"/>
          </p:cNvCxnSpPr>
          <p:nvPr/>
        </p:nvCxnSpPr>
        <p:spPr bwMode="auto">
          <a:xfrm flipV="1">
            <a:off x="7553102" y="4598813"/>
            <a:ext cx="567141" cy="763630"/>
          </a:xfrm>
          <a:prstGeom prst="line">
            <a:avLst/>
          </a:prstGeom>
          <a:noFill/>
          <a:ln w="57150" cap="flat" cmpd="sng" algn="ctr">
            <a:solidFill>
              <a:srgbClr val="9900FF"/>
            </a:solidFill>
            <a:prstDash val="solid"/>
            <a:round/>
            <a:headEnd type="none" w="med" len="med"/>
            <a:tailEnd type="triangle" w="med" len="med"/>
          </a:ln>
          <a:effectLst/>
        </p:spPr>
      </p:cxnSp>
      <p:sp>
        <p:nvSpPr>
          <p:cNvPr id="43" name="テキスト ボックス 42">
            <a:extLst>
              <a:ext uri="{FF2B5EF4-FFF2-40B4-BE49-F238E27FC236}">
                <a16:creationId xmlns:a16="http://schemas.microsoft.com/office/drawing/2014/main" id="{0EE5D889-3F03-4F20-A063-92FF53F9FDC4}"/>
              </a:ext>
            </a:extLst>
          </p:cNvPr>
          <p:cNvSpPr txBox="1"/>
          <p:nvPr/>
        </p:nvSpPr>
        <p:spPr>
          <a:xfrm>
            <a:off x="6451524" y="5503135"/>
            <a:ext cx="1130386" cy="523220"/>
          </a:xfrm>
          <a:prstGeom prst="rect">
            <a:avLst/>
          </a:prstGeom>
          <a:noFill/>
        </p:spPr>
        <p:txBody>
          <a:bodyPr wrap="squar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 </a:t>
            </a:r>
            <a:endParaRPr lang="ja-JP" altLang="en-US" dirty="0">
              <a:solidFill>
                <a:srgbClr val="0066FF"/>
              </a:solidFill>
            </a:endParaRPr>
          </a:p>
        </p:txBody>
      </p:sp>
      <p:sp>
        <p:nvSpPr>
          <p:cNvPr id="49" name="テキスト ボックス 48">
            <a:extLst>
              <a:ext uri="{FF2B5EF4-FFF2-40B4-BE49-F238E27FC236}">
                <a16:creationId xmlns:a16="http://schemas.microsoft.com/office/drawing/2014/main" id="{DB087D90-3B57-4C1F-9C35-27EEFBB8F250}"/>
              </a:ext>
            </a:extLst>
          </p:cNvPr>
          <p:cNvSpPr txBox="1"/>
          <p:nvPr/>
        </p:nvSpPr>
        <p:spPr>
          <a:xfrm>
            <a:off x="7890576" y="4037499"/>
            <a:ext cx="1130386" cy="523220"/>
          </a:xfrm>
          <a:prstGeom prst="rect">
            <a:avLst/>
          </a:prstGeom>
          <a:noFill/>
        </p:spPr>
        <p:txBody>
          <a:bodyPr wrap="square">
            <a:spAutoFit/>
          </a:bodyPr>
          <a:lstStyle/>
          <a:p>
            <a:r>
              <a:rPr lang="en-US" altLang="ja-JP" dirty="0">
                <a:solidFill>
                  <a:srgbClr val="C00000"/>
                </a:solidFill>
                <a:ea typeface="ＭＳ ゴシック" pitchFamily="49" charset="-128"/>
                <a:cs typeface="Times New Roman" panose="02020603050405020304" pitchFamily="18" charset="0"/>
              </a:rPr>
              <a:t>(</a:t>
            </a:r>
            <a:r>
              <a:rPr lang="en-US" altLang="ja-JP" i="1" dirty="0">
                <a:solidFill>
                  <a:srgbClr val="C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00000"/>
                </a:solidFill>
                <a:ea typeface="ＭＳ ゴシック" pitchFamily="49" charset="-128"/>
                <a:cs typeface="Times New Roman" panose="02020603050405020304" pitchFamily="18" charset="0"/>
              </a:rPr>
              <a:t>, </a:t>
            </a:r>
            <a:r>
              <a:rPr lang="en-US" altLang="ja-JP" i="1" dirty="0">
                <a:solidFill>
                  <a:srgbClr val="C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00000"/>
                </a:solidFill>
                <a:ea typeface="ＭＳ ゴシック" pitchFamily="49" charset="-128"/>
                <a:cs typeface="Times New Roman" panose="02020603050405020304" pitchFamily="18" charset="0"/>
              </a:rPr>
              <a:t>)</a:t>
            </a:r>
            <a:endParaRPr lang="ja-JP" altLang="en-US" dirty="0">
              <a:solidFill>
                <a:srgbClr val="C00000"/>
              </a:solidFill>
            </a:endParaRPr>
          </a:p>
        </p:txBody>
      </p:sp>
      <p:sp>
        <p:nvSpPr>
          <p:cNvPr id="51" name="テキスト ボックス 50">
            <a:extLst>
              <a:ext uri="{FF2B5EF4-FFF2-40B4-BE49-F238E27FC236}">
                <a16:creationId xmlns:a16="http://schemas.microsoft.com/office/drawing/2014/main" id="{D2B5CB11-6289-423F-ADB4-9A5A7B226C7D}"/>
              </a:ext>
            </a:extLst>
          </p:cNvPr>
          <p:cNvSpPr txBox="1"/>
          <p:nvPr/>
        </p:nvSpPr>
        <p:spPr>
          <a:xfrm>
            <a:off x="8040256" y="4446647"/>
            <a:ext cx="1295684" cy="523220"/>
          </a:xfrm>
          <a:prstGeom prst="rect">
            <a:avLst/>
          </a:prstGeom>
          <a:noFill/>
        </p:spPr>
        <p:txBody>
          <a:bodyPr wrap="square">
            <a:spAutoFit/>
          </a:bodyPr>
          <a:lstStyle/>
          <a:p>
            <a:r>
              <a:rPr lang="en-US" altLang="ja-JP" dirty="0">
                <a:solidFill>
                  <a:srgbClr val="9900FF"/>
                </a:solidFill>
                <a:ea typeface="ＭＳ ゴシック" pitchFamily="49" charset="-128"/>
                <a:cs typeface="Times New Roman" panose="02020603050405020304" pitchFamily="18" charset="0"/>
              </a:rPr>
              <a:t>(</a:t>
            </a:r>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9900FF"/>
                </a:solidFill>
                <a:ea typeface="ＭＳ ゴシック" pitchFamily="49" charset="-128"/>
                <a:cs typeface="Times New Roman" panose="02020603050405020304" pitchFamily="18" charset="0"/>
              </a:rPr>
              <a:t>, </a:t>
            </a:r>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9900FF"/>
                </a:solidFill>
                <a:ea typeface="ＭＳ ゴシック" pitchFamily="49" charset="-128"/>
                <a:cs typeface="Times New Roman" panose="02020603050405020304" pitchFamily="18" charset="0"/>
              </a:rPr>
              <a:t>)</a:t>
            </a:r>
            <a:endParaRPr lang="ja-JP" altLang="en-US" dirty="0">
              <a:solidFill>
                <a:srgbClr val="9900FF"/>
              </a:solidFill>
            </a:endParaRPr>
          </a:p>
        </p:txBody>
      </p:sp>
      <p:sp>
        <p:nvSpPr>
          <p:cNvPr id="52" name="テキスト ボックス 51">
            <a:extLst>
              <a:ext uri="{FF2B5EF4-FFF2-40B4-BE49-F238E27FC236}">
                <a16:creationId xmlns:a16="http://schemas.microsoft.com/office/drawing/2014/main" id="{51CE984C-A9BD-4EE6-98DC-AC9C39A66A4D}"/>
              </a:ext>
            </a:extLst>
          </p:cNvPr>
          <p:cNvSpPr txBox="1"/>
          <p:nvPr/>
        </p:nvSpPr>
        <p:spPr>
          <a:xfrm>
            <a:off x="8737408" y="5248997"/>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solidFill>
                <a:srgbClr val="9900FF"/>
              </a:solidFill>
            </a:endParaRPr>
          </a:p>
        </p:txBody>
      </p:sp>
      <p:sp>
        <p:nvSpPr>
          <p:cNvPr id="53" name="テキスト ボックス 52">
            <a:extLst>
              <a:ext uri="{FF2B5EF4-FFF2-40B4-BE49-F238E27FC236}">
                <a16:creationId xmlns:a16="http://schemas.microsoft.com/office/drawing/2014/main" id="{65FD0215-4EC8-47BB-BF4E-8C2FA7AD2D58}"/>
              </a:ext>
            </a:extLst>
          </p:cNvPr>
          <p:cNvSpPr txBox="1"/>
          <p:nvPr/>
        </p:nvSpPr>
        <p:spPr>
          <a:xfrm>
            <a:off x="7170244" y="3421982"/>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y'</a:t>
            </a:r>
            <a:endParaRPr lang="ja-JP" altLang="en-US" dirty="0">
              <a:solidFill>
                <a:srgbClr val="9900FF"/>
              </a:solidFill>
            </a:endParaRPr>
          </a:p>
        </p:txBody>
      </p:sp>
      <p:sp>
        <p:nvSpPr>
          <p:cNvPr id="54" name="テキスト ボックス 53">
            <a:extLst>
              <a:ext uri="{FF2B5EF4-FFF2-40B4-BE49-F238E27FC236}">
                <a16:creationId xmlns:a16="http://schemas.microsoft.com/office/drawing/2014/main" id="{69172224-4652-49E9-8B25-0316787E398C}"/>
              </a:ext>
            </a:extLst>
          </p:cNvPr>
          <p:cNvSpPr txBox="1"/>
          <p:nvPr/>
        </p:nvSpPr>
        <p:spPr>
          <a:xfrm>
            <a:off x="6207048" y="3189943"/>
            <a:ext cx="49240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endParaRPr lang="ja-JP" altLang="en-US" dirty="0"/>
          </a:p>
        </p:txBody>
      </p:sp>
      <p:sp>
        <p:nvSpPr>
          <p:cNvPr id="55" name="テキスト ボックス 54">
            <a:extLst>
              <a:ext uri="{FF2B5EF4-FFF2-40B4-BE49-F238E27FC236}">
                <a16:creationId xmlns:a16="http://schemas.microsoft.com/office/drawing/2014/main" id="{C65CF1EA-BAA4-4824-A930-0AD36EED9BC2}"/>
              </a:ext>
            </a:extLst>
          </p:cNvPr>
          <p:cNvSpPr txBox="1"/>
          <p:nvPr/>
        </p:nvSpPr>
        <p:spPr>
          <a:xfrm>
            <a:off x="8212218" y="5600932"/>
            <a:ext cx="49240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p>
        </p:txBody>
      </p:sp>
      <p:sp>
        <p:nvSpPr>
          <p:cNvPr id="56" name="テキスト ボックス 55">
            <a:extLst>
              <a:ext uri="{FF2B5EF4-FFF2-40B4-BE49-F238E27FC236}">
                <a16:creationId xmlns:a16="http://schemas.microsoft.com/office/drawing/2014/main" id="{34B808A4-EB4A-46B8-82E0-A86E9AE99D2F}"/>
              </a:ext>
            </a:extLst>
          </p:cNvPr>
          <p:cNvSpPr txBox="1"/>
          <p:nvPr/>
        </p:nvSpPr>
        <p:spPr>
          <a:xfrm>
            <a:off x="7694340" y="4911471"/>
            <a:ext cx="492408" cy="523220"/>
          </a:xfrm>
          <a:prstGeom prst="rect">
            <a:avLst/>
          </a:prstGeom>
          <a:noFill/>
        </p:spPr>
        <p:txBody>
          <a:bodyPr wrap="square">
            <a:spAutoFit/>
          </a:bodyPr>
          <a:lstStyle/>
          <a:p>
            <a:r>
              <a:rPr lang="en-US" altLang="ja-JP" i="1" dirty="0">
                <a:solidFill>
                  <a:srgbClr val="9900FF"/>
                </a:solidFill>
                <a:latin typeface="Symbol" panose="05050102010706020507" pitchFamily="18" charset="2"/>
                <a:ea typeface="ＭＳ ゴシック" pitchFamily="49" charset="-128"/>
                <a:cs typeface="Times New Roman" panose="02020603050405020304" pitchFamily="18" charset="0"/>
              </a:rPr>
              <a:t>q</a:t>
            </a:r>
            <a:endParaRPr lang="ja-JP" altLang="en-US" dirty="0">
              <a:solidFill>
                <a:srgbClr val="9900FF"/>
              </a:solidFill>
            </a:endParaRPr>
          </a:p>
        </p:txBody>
      </p:sp>
    </p:spTree>
    <p:extLst>
      <p:ext uri="{BB962C8B-B14F-4D97-AF65-F5344CB8AC3E}">
        <p14:creationId xmlns:p14="http://schemas.microsoft.com/office/powerpoint/2010/main" val="213813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8"/>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4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44"/>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P spid="134" grpId="0"/>
      <p:bldP spid="24" grpId="0" animBg="1"/>
      <p:bldP spid="26" grpId="0"/>
      <p:bldP spid="47" grpId="0" animBg="1"/>
      <p:bldP spid="48" grpId="0" animBg="1"/>
      <p:bldP spid="61" grpId="0" animBg="1"/>
      <p:bldP spid="62" grpId="0"/>
      <p:bldP spid="63" grpId="0"/>
      <p:bldP spid="68" grpId="0" animBg="1"/>
      <p:bldP spid="72" grpId="0" animBg="1"/>
      <p:bldP spid="82" grpId="0" animBg="1"/>
      <p:bldP spid="43" grpId="0"/>
      <p:bldP spid="49" grpId="0"/>
      <p:bldP spid="51" grpId="0"/>
      <p:bldP spid="52" grpId="0"/>
      <p:bldP spid="53" grpId="0"/>
      <p:bldP spid="54" grpId="0"/>
      <p:bldP spid="55" grpId="0"/>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29">
            <a:extLst>
              <a:ext uri="{FF2B5EF4-FFF2-40B4-BE49-F238E27FC236}">
                <a16:creationId xmlns:a16="http://schemas.microsoft.com/office/drawing/2014/main" id="{1229AF04-04D2-42A1-B170-CE9163B3CEC1}"/>
              </a:ext>
            </a:extLst>
          </p:cNvPr>
          <p:cNvSpPr>
            <a:spLocks noChangeArrowheads="1"/>
          </p:cNvSpPr>
          <p:nvPr/>
        </p:nvSpPr>
        <p:spPr bwMode="auto">
          <a:xfrm>
            <a:off x="-18119" y="586100"/>
            <a:ext cx="15513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全質量</a:t>
            </a:r>
            <a:endParaRPr lang="ja-JP" altLang="en-US" dirty="0">
              <a:solidFill>
                <a:srgbClr val="000000"/>
              </a:solidFill>
              <a:ea typeface="ＭＳ ゴシック" pitchFamily="49" charset="-128"/>
              <a:cs typeface="Times New Roman" panose="02020603050405020304" pitchFamily="18" charset="0"/>
            </a:endParaRPr>
          </a:p>
        </p:txBody>
      </p:sp>
      <p:graphicFrame>
        <p:nvGraphicFramePr>
          <p:cNvPr id="80" name="オブジェクト 79">
            <a:extLst>
              <a:ext uri="{FF2B5EF4-FFF2-40B4-BE49-F238E27FC236}">
                <a16:creationId xmlns:a16="http://schemas.microsoft.com/office/drawing/2014/main" id="{E17D4444-1E15-4297-8FD9-F12D0819A7AC}"/>
              </a:ext>
            </a:extLst>
          </p:cNvPr>
          <p:cNvGraphicFramePr>
            <a:graphicFrameLocks noChangeAspect="1"/>
          </p:cNvGraphicFramePr>
          <p:nvPr>
            <p:extLst>
              <p:ext uri="{D42A27DB-BD31-4B8C-83A1-F6EECF244321}">
                <p14:modId xmlns:p14="http://schemas.microsoft.com/office/powerpoint/2010/main" val="4291226487"/>
              </p:ext>
            </p:extLst>
          </p:nvPr>
        </p:nvGraphicFramePr>
        <p:xfrm>
          <a:off x="1530915" y="620277"/>
          <a:ext cx="452437" cy="369888"/>
        </p:xfrm>
        <a:graphic>
          <a:graphicData uri="http://schemas.openxmlformats.org/presentationml/2006/ole">
            <mc:AlternateContent xmlns:mc="http://schemas.openxmlformats.org/markup-compatibility/2006">
              <mc:Choice xmlns:v="urn:schemas-microsoft-com:vml" Requires="v">
                <p:oleObj spid="_x0000_s115604" name="Equation" r:id="rId3" imgW="203040" imgH="164880" progId="Equation.DSMT4">
                  <p:embed/>
                </p:oleObj>
              </mc:Choice>
              <mc:Fallback>
                <p:oleObj name="Equation" r:id="rId3" imgW="203040" imgH="164880" progId="Equation.DSMT4">
                  <p:embed/>
                  <p:pic>
                    <p:nvPicPr>
                      <p:cNvPr id="80" name="オブジェクト 79">
                        <a:extLst>
                          <a:ext uri="{FF2B5EF4-FFF2-40B4-BE49-F238E27FC236}">
                            <a16:creationId xmlns:a16="http://schemas.microsoft.com/office/drawing/2014/main" id="{E17D4444-1E15-4297-8FD9-F12D0819A7AC}"/>
                          </a:ext>
                        </a:extLst>
                      </p:cNvPr>
                      <p:cNvPicPr>
                        <a:picLocks noChangeAspect="1" noChangeArrowheads="1"/>
                      </p:cNvPicPr>
                      <p:nvPr/>
                    </p:nvPicPr>
                    <p:blipFill>
                      <a:blip r:embed="rId4"/>
                      <a:srcRect/>
                      <a:stretch>
                        <a:fillRect/>
                      </a:stretch>
                    </p:blipFill>
                    <p:spPr bwMode="auto">
                      <a:xfrm>
                        <a:off x="1530915" y="620277"/>
                        <a:ext cx="452437" cy="369888"/>
                      </a:xfrm>
                      <a:prstGeom prst="rect">
                        <a:avLst/>
                      </a:prstGeom>
                      <a:noFill/>
                      <a:ln>
                        <a:noFill/>
                      </a:ln>
                    </p:spPr>
                  </p:pic>
                </p:oleObj>
              </mc:Fallback>
            </mc:AlternateContent>
          </a:graphicData>
        </a:graphic>
      </p:graphicFrame>
      <p:sp>
        <p:nvSpPr>
          <p:cNvPr id="81" name="Rectangle 123">
            <a:extLst>
              <a:ext uri="{FF2B5EF4-FFF2-40B4-BE49-F238E27FC236}">
                <a16:creationId xmlns:a16="http://schemas.microsoft.com/office/drawing/2014/main" id="{CB9011C7-E8EB-4040-95D0-491122440195}"/>
              </a:ext>
            </a:extLst>
          </p:cNvPr>
          <p:cNvSpPr>
            <a:spLocks noChangeArrowheads="1"/>
          </p:cNvSpPr>
          <p:nvPr/>
        </p:nvSpPr>
        <p:spPr bwMode="auto">
          <a:xfrm>
            <a:off x="1274105" y="558237"/>
            <a:ext cx="98880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82" name="Rectangle 29">
            <a:extLst>
              <a:ext uri="{FF2B5EF4-FFF2-40B4-BE49-F238E27FC236}">
                <a16:creationId xmlns:a16="http://schemas.microsoft.com/office/drawing/2014/main" id="{3E481EA1-5E76-4FFB-96E0-CAEFDC94EFC3}"/>
              </a:ext>
            </a:extLst>
          </p:cNvPr>
          <p:cNvSpPr>
            <a:spLocks noChangeArrowheads="1"/>
          </p:cNvSpPr>
          <p:nvPr/>
        </p:nvSpPr>
        <p:spPr bwMode="auto">
          <a:xfrm>
            <a:off x="2496997" y="566486"/>
            <a:ext cx="14679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全外力</a:t>
            </a:r>
            <a:endParaRPr lang="ja-JP" altLang="en-US" dirty="0">
              <a:solidFill>
                <a:srgbClr val="000000"/>
              </a:solidFill>
              <a:ea typeface="ＭＳ ゴシック" pitchFamily="49" charset="-128"/>
              <a:cs typeface="Times New Roman" panose="02020603050405020304" pitchFamily="18" charset="0"/>
            </a:endParaRPr>
          </a:p>
        </p:txBody>
      </p:sp>
      <p:graphicFrame>
        <p:nvGraphicFramePr>
          <p:cNvPr id="83" name="オブジェクト 82">
            <a:extLst>
              <a:ext uri="{FF2B5EF4-FFF2-40B4-BE49-F238E27FC236}">
                <a16:creationId xmlns:a16="http://schemas.microsoft.com/office/drawing/2014/main" id="{45FC7F12-F083-4D0A-8A9E-D737B1455571}"/>
              </a:ext>
            </a:extLst>
          </p:cNvPr>
          <p:cNvGraphicFramePr>
            <a:graphicFrameLocks noChangeAspect="1"/>
          </p:cNvGraphicFramePr>
          <p:nvPr>
            <p:extLst>
              <p:ext uri="{D42A27DB-BD31-4B8C-83A1-F6EECF244321}">
                <p14:modId xmlns:p14="http://schemas.microsoft.com/office/powerpoint/2010/main" val="1452364089"/>
              </p:ext>
            </p:extLst>
          </p:nvPr>
        </p:nvGraphicFramePr>
        <p:xfrm>
          <a:off x="4199015" y="618159"/>
          <a:ext cx="1328737" cy="455612"/>
        </p:xfrm>
        <a:graphic>
          <a:graphicData uri="http://schemas.openxmlformats.org/presentationml/2006/ole">
            <mc:AlternateContent xmlns:mc="http://schemas.openxmlformats.org/markup-compatibility/2006">
              <mc:Choice xmlns:v="urn:schemas-microsoft-com:vml" Requires="v">
                <p:oleObj spid="_x0000_s115605" name="Equation" r:id="rId5" imgW="596880" imgH="203040" progId="Equation.DSMT4">
                  <p:embed/>
                </p:oleObj>
              </mc:Choice>
              <mc:Fallback>
                <p:oleObj name="Equation" r:id="rId5" imgW="596880" imgH="203040" progId="Equation.DSMT4">
                  <p:embed/>
                  <p:pic>
                    <p:nvPicPr>
                      <p:cNvPr id="83" name="オブジェクト 82">
                        <a:extLst>
                          <a:ext uri="{FF2B5EF4-FFF2-40B4-BE49-F238E27FC236}">
                            <a16:creationId xmlns:a16="http://schemas.microsoft.com/office/drawing/2014/main" id="{45FC7F12-F083-4D0A-8A9E-D737B1455571}"/>
                          </a:ext>
                        </a:extLst>
                      </p:cNvPr>
                      <p:cNvPicPr>
                        <a:picLocks noChangeAspect="1" noChangeArrowheads="1"/>
                      </p:cNvPicPr>
                      <p:nvPr/>
                    </p:nvPicPr>
                    <p:blipFill>
                      <a:blip r:embed="rId6"/>
                      <a:srcRect/>
                      <a:stretch>
                        <a:fillRect/>
                      </a:stretch>
                    </p:blipFill>
                    <p:spPr bwMode="auto">
                      <a:xfrm>
                        <a:off x="4199015" y="618159"/>
                        <a:ext cx="1328737" cy="455612"/>
                      </a:xfrm>
                      <a:prstGeom prst="rect">
                        <a:avLst/>
                      </a:prstGeom>
                      <a:noFill/>
                      <a:ln>
                        <a:noFill/>
                      </a:ln>
                    </p:spPr>
                  </p:pic>
                </p:oleObj>
              </mc:Fallback>
            </mc:AlternateContent>
          </a:graphicData>
        </a:graphic>
      </p:graphicFrame>
      <p:sp>
        <p:nvSpPr>
          <p:cNvPr id="84" name="Rectangle 123">
            <a:extLst>
              <a:ext uri="{FF2B5EF4-FFF2-40B4-BE49-F238E27FC236}">
                <a16:creationId xmlns:a16="http://schemas.microsoft.com/office/drawing/2014/main" id="{ED299B13-604D-4F9B-B76C-F91C5575CE04}"/>
              </a:ext>
            </a:extLst>
          </p:cNvPr>
          <p:cNvSpPr>
            <a:spLocks noChangeArrowheads="1"/>
          </p:cNvSpPr>
          <p:nvPr/>
        </p:nvSpPr>
        <p:spPr bwMode="auto">
          <a:xfrm>
            <a:off x="3803133" y="610607"/>
            <a:ext cx="2345872"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85" name="Rectangle 29">
            <a:extLst>
              <a:ext uri="{FF2B5EF4-FFF2-40B4-BE49-F238E27FC236}">
                <a16:creationId xmlns:a16="http://schemas.microsoft.com/office/drawing/2014/main" id="{A173DBED-D0B0-40F9-B349-7E874E03ED63}"/>
              </a:ext>
            </a:extLst>
          </p:cNvPr>
          <p:cNvSpPr>
            <a:spLocks noChangeArrowheads="1"/>
          </p:cNvSpPr>
          <p:nvPr/>
        </p:nvSpPr>
        <p:spPr bwMode="auto">
          <a:xfrm>
            <a:off x="-1884" y="1103226"/>
            <a:ext cx="32785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重心の運動方程式</a:t>
            </a:r>
            <a:endParaRPr lang="ja-JP" altLang="en-US" dirty="0">
              <a:solidFill>
                <a:srgbClr val="000000"/>
              </a:solidFill>
              <a:ea typeface="ＭＳ ゴシック" pitchFamily="49" charset="-128"/>
              <a:cs typeface="Times New Roman" panose="02020603050405020304" pitchFamily="18" charset="0"/>
            </a:endParaRPr>
          </a:p>
        </p:txBody>
      </p:sp>
      <p:graphicFrame>
        <p:nvGraphicFramePr>
          <p:cNvPr id="86" name="オブジェクト 85">
            <a:extLst>
              <a:ext uri="{FF2B5EF4-FFF2-40B4-BE49-F238E27FC236}">
                <a16:creationId xmlns:a16="http://schemas.microsoft.com/office/drawing/2014/main" id="{8E58F0D7-B075-4E5B-8479-BC33F47F9AA7}"/>
              </a:ext>
            </a:extLst>
          </p:cNvPr>
          <p:cNvGraphicFramePr>
            <a:graphicFrameLocks noChangeAspect="1"/>
          </p:cNvGraphicFramePr>
          <p:nvPr>
            <p:extLst>
              <p:ext uri="{D42A27DB-BD31-4B8C-83A1-F6EECF244321}">
                <p14:modId xmlns:p14="http://schemas.microsoft.com/office/powerpoint/2010/main" val="3988177461"/>
              </p:ext>
            </p:extLst>
          </p:nvPr>
        </p:nvGraphicFramePr>
        <p:xfrm>
          <a:off x="3765254" y="1200912"/>
          <a:ext cx="935037" cy="427038"/>
        </p:xfrm>
        <a:graphic>
          <a:graphicData uri="http://schemas.openxmlformats.org/presentationml/2006/ole">
            <mc:AlternateContent xmlns:mc="http://schemas.openxmlformats.org/markup-compatibility/2006">
              <mc:Choice xmlns:v="urn:schemas-microsoft-com:vml" Requires="v">
                <p:oleObj spid="_x0000_s115606" name="Equation" r:id="rId7" imgW="419040" imgH="190440" progId="Equation.DSMT4">
                  <p:embed/>
                </p:oleObj>
              </mc:Choice>
              <mc:Fallback>
                <p:oleObj name="Equation" r:id="rId7" imgW="419040" imgH="190440" progId="Equation.DSMT4">
                  <p:embed/>
                  <p:pic>
                    <p:nvPicPr>
                      <p:cNvPr id="86" name="オブジェクト 85">
                        <a:extLst>
                          <a:ext uri="{FF2B5EF4-FFF2-40B4-BE49-F238E27FC236}">
                            <a16:creationId xmlns:a16="http://schemas.microsoft.com/office/drawing/2014/main" id="{8E58F0D7-B075-4E5B-8479-BC33F47F9AA7}"/>
                          </a:ext>
                        </a:extLst>
                      </p:cNvPr>
                      <p:cNvPicPr>
                        <a:picLocks noChangeAspect="1" noChangeArrowheads="1"/>
                      </p:cNvPicPr>
                      <p:nvPr/>
                    </p:nvPicPr>
                    <p:blipFill>
                      <a:blip r:embed="rId8"/>
                      <a:srcRect/>
                      <a:stretch>
                        <a:fillRect/>
                      </a:stretch>
                    </p:blipFill>
                    <p:spPr bwMode="auto">
                      <a:xfrm>
                        <a:off x="3765254" y="1200912"/>
                        <a:ext cx="935037" cy="427038"/>
                      </a:xfrm>
                      <a:prstGeom prst="rect">
                        <a:avLst/>
                      </a:prstGeom>
                      <a:noFill/>
                      <a:ln>
                        <a:noFill/>
                      </a:ln>
                    </p:spPr>
                  </p:pic>
                </p:oleObj>
              </mc:Fallback>
            </mc:AlternateContent>
          </a:graphicData>
        </a:graphic>
      </p:graphicFrame>
      <p:graphicFrame>
        <p:nvGraphicFramePr>
          <p:cNvPr id="87" name="オブジェクト 86">
            <a:extLst>
              <a:ext uri="{FF2B5EF4-FFF2-40B4-BE49-F238E27FC236}">
                <a16:creationId xmlns:a16="http://schemas.microsoft.com/office/drawing/2014/main" id="{9FA7DA34-3A06-4C1A-84B9-DD28F70D100E}"/>
              </a:ext>
            </a:extLst>
          </p:cNvPr>
          <p:cNvGraphicFramePr>
            <a:graphicFrameLocks noChangeAspect="1"/>
          </p:cNvGraphicFramePr>
          <p:nvPr>
            <p:extLst>
              <p:ext uri="{D42A27DB-BD31-4B8C-83A1-F6EECF244321}">
                <p14:modId xmlns:p14="http://schemas.microsoft.com/office/powerpoint/2010/main" val="1491412556"/>
              </p:ext>
            </p:extLst>
          </p:nvPr>
        </p:nvGraphicFramePr>
        <p:xfrm>
          <a:off x="6327479" y="1163551"/>
          <a:ext cx="935037" cy="427038"/>
        </p:xfrm>
        <a:graphic>
          <a:graphicData uri="http://schemas.openxmlformats.org/presentationml/2006/ole">
            <mc:AlternateContent xmlns:mc="http://schemas.openxmlformats.org/markup-compatibility/2006">
              <mc:Choice xmlns:v="urn:schemas-microsoft-com:vml" Requires="v">
                <p:oleObj spid="_x0000_s115607" name="Equation" r:id="rId9" imgW="419040" imgH="190440" progId="Equation.DSMT4">
                  <p:embed/>
                </p:oleObj>
              </mc:Choice>
              <mc:Fallback>
                <p:oleObj name="Equation" r:id="rId9" imgW="419040" imgH="190440" progId="Equation.DSMT4">
                  <p:embed/>
                  <p:pic>
                    <p:nvPicPr>
                      <p:cNvPr id="87" name="オブジェクト 86">
                        <a:extLst>
                          <a:ext uri="{FF2B5EF4-FFF2-40B4-BE49-F238E27FC236}">
                            <a16:creationId xmlns:a16="http://schemas.microsoft.com/office/drawing/2014/main" id="{9FA7DA34-3A06-4C1A-84B9-DD28F70D100E}"/>
                          </a:ext>
                        </a:extLst>
                      </p:cNvPr>
                      <p:cNvPicPr>
                        <a:picLocks noChangeAspect="1" noChangeArrowheads="1"/>
                      </p:cNvPicPr>
                      <p:nvPr/>
                    </p:nvPicPr>
                    <p:blipFill>
                      <a:blip r:embed="rId10"/>
                      <a:srcRect/>
                      <a:stretch>
                        <a:fillRect/>
                      </a:stretch>
                    </p:blipFill>
                    <p:spPr bwMode="auto">
                      <a:xfrm>
                        <a:off x="6327479" y="1163551"/>
                        <a:ext cx="935037" cy="427038"/>
                      </a:xfrm>
                      <a:prstGeom prst="rect">
                        <a:avLst/>
                      </a:prstGeom>
                      <a:noFill/>
                      <a:ln>
                        <a:noFill/>
                      </a:ln>
                    </p:spPr>
                  </p:pic>
                </p:oleObj>
              </mc:Fallback>
            </mc:AlternateContent>
          </a:graphicData>
        </a:graphic>
      </p:graphicFrame>
      <p:sp>
        <p:nvSpPr>
          <p:cNvPr id="88" name="Rectangle 123">
            <a:extLst>
              <a:ext uri="{FF2B5EF4-FFF2-40B4-BE49-F238E27FC236}">
                <a16:creationId xmlns:a16="http://schemas.microsoft.com/office/drawing/2014/main" id="{F64936C7-F8E8-4380-B8C2-A6EAADDFC5DA}"/>
              </a:ext>
            </a:extLst>
          </p:cNvPr>
          <p:cNvSpPr>
            <a:spLocks noChangeArrowheads="1"/>
          </p:cNvSpPr>
          <p:nvPr/>
        </p:nvSpPr>
        <p:spPr bwMode="auto">
          <a:xfrm>
            <a:off x="6088696" y="1154134"/>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89" name="Rectangle 123">
            <a:extLst>
              <a:ext uri="{FF2B5EF4-FFF2-40B4-BE49-F238E27FC236}">
                <a16:creationId xmlns:a16="http://schemas.microsoft.com/office/drawing/2014/main" id="{F726A06E-E35E-4CC8-B6D7-601E7E532B5D}"/>
              </a:ext>
            </a:extLst>
          </p:cNvPr>
          <p:cNvSpPr>
            <a:spLocks noChangeArrowheads="1"/>
          </p:cNvSpPr>
          <p:nvPr/>
        </p:nvSpPr>
        <p:spPr bwMode="auto">
          <a:xfrm>
            <a:off x="3397747" y="1167197"/>
            <a:ext cx="2345872"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90" name="オブジェクト 89">
            <a:extLst>
              <a:ext uri="{FF2B5EF4-FFF2-40B4-BE49-F238E27FC236}">
                <a16:creationId xmlns:a16="http://schemas.microsoft.com/office/drawing/2014/main" id="{EF8CA016-FA82-49F6-A74F-6CE2C6747358}"/>
              </a:ext>
            </a:extLst>
          </p:cNvPr>
          <p:cNvGraphicFramePr>
            <a:graphicFrameLocks noChangeAspect="1"/>
          </p:cNvGraphicFramePr>
          <p:nvPr>
            <p:extLst>
              <p:ext uri="{D42A27DB-BD31-4B8C-83A1-F6EECF244321}">
                <p14:modId xmlns:p14="http://schemas.microsoft.com/office/powerpoint/2010/main" val="615187273"/>
              </p:ext>
            </p:extLst>
          </p:nvPr>
        </p:nvGraphicFramePr>
        <p:xfrm>
          <a:off x="4953181" y="1239858"/>
          <a:ext cx="282575" cy="400050"/>
        </p:xfrm>
        <a:graphic>
          <a:graphicData uri="http://schemas.openxmlformats.org/presentationml/2006/ole">
            <mc:AlternateContent xmlns:mc="http://schemas.openxmlformats.org/markup-compatibility/2006">
              <mc:Choice xmlns:v="urn:schemas-microsoft-com:vml" Requires="v">
                <p:oleObj spid="_x0000_s115608" name="数式" r:id="rId11" imgW="126720" imgH="177480" progId="Equation.3">
                  <p:embed/>
                </p:oleObj>
              </mc:Choice>
              <mc:Fallback>
                <p:oleObj name="数式" r:id="rId11" imgW="126720" imgH="177480" progId="Equation.3">
                  <p:embed/>
                  <p:pic>
                    <p:nvPicPr>
                      <p:cNvPr id="90" name="オブジェクト 89">
                        <a:extLst>
                          <a:ext uri="{FF2B5EF4-FFF2-40B4-BE49-F238E27FC236}">
                            <a16:creationId xmlns:a16="http://schemas.microsoft.com/office/drawing/2014/main" id="{EF8CA016-FA82-49F6-A74F-6CE2C6747358}"/>
                          </a:ext>
                        </a:extLst>
                      </p:cNvPr>
                      <p:cNvPicPr>
                        <a:picLocks noChangeAspect="1" noChangeArrowheads="1"/>
                      </p:cNvPicPr>
                      <p:nvPr/>
                    </p:nvPicPr>
                    <p:blipFill>
                      <a:blip r:embed="rId12"/>
                      <a:srcRect/>
                      <a:stretch>
                        <a:fillRect/>
                      </a:stretch>
                    </p:blipFill>
                    <p:spPr bwMode="auto">
                      <a:xfrm>
                        <a:off x="4953181" y="1239858"/>
                        <a:ext cx="282575" cy="400050"/>
                      </a:xfrm>
                      <a:prstGeom prst="rect">
                        <a:avLst/>
                      </a:prstGeom>
                      <a:noFill/>
                      <a:ln>
                        <a:noFill/>
                      </a:ln>
                    </p:spPr>
                  </p:pic>
                </p:oleObj>
              </mc:Fallback>
            </mc:AlternateContent>
          </a:graphicData>
        </a:graphic>
      </p:graphicFrame>
      <p:graphicFrame>
        <p:nvGraphicFramePr>
          <p:cNvPr id="91" name="オブジェクト 90">
            <a:extLst>
              <a:ext uri="{FF2B5EF4-FFF2-40B4-BE49-F238E27FC236}">
                <a16:creationId xmlns:a16="http://schemas.microsoft.com/office/drawing/2014/main" id="{F15C85F4-AAC8-441A-A094-119D543C4F9A}"/>
              </a:ext>
            </a:extLst>
          </p:cNvPr>
          <p:cNvGraphicFramePr>
            <a:graphicFrameLocks noChangeAspect="1"/>
          </p:cNvGraphicFramePr>
          <p:nvPr>
            <p:extLst>
              <p:ext uri="{D42A27DB-BD31-4B8C-83A1-F6EECF244321}">
                <p14:modId xmlns:p14="http://schemas.microsoft.com/office/powerpoint/2010/main" val="932214502"/>
              </p:ext>
            </p:extLst>
          </p:nvPr>
        </p:nvGraphicFramePr>
        <p:xfrm>
          <a:off x="7421267" y="1215057"/>
          <a:ext cx="793750" cy="455613"/>
        </p:xfrm>
        <a:graphic>
          <a:graphicData uri="http://schemas.openxmlformats.org/presentationml/2006/ole">
            <mc:AlternateContent xmlns:mc="http://schemas.openxmlformats.org/markup-compatibility/2006">
              <mc:Choice xmlns:v="urn:schemas-microsoft-com:vml" Requires="v">
                <p:oleObj spid="_x0000_s115609" name="Equation" r:id="rId13" imgW="355320" imgH="203040" progId="Equation.DSMT4">
                  <p:embed/>
                </p:oleObj>
              </mc:Choice>
              <mc:Fallback>
                <p:oleObj name="Equation" r:id="rId13" imgW="355320" imgH="203040" progId="Equation.DSMT4">
                  <p:embed/>
                  <p:pic>
                    <p:nvPicPr>
                      <p:cNvPr id="91" name="オブジェクト 90">
                        <a:extLst>
                          <a:ext uri="{FF2B5EF4-FFF2-40B4-BE49-F238E27FC236}">
                            <a16:creationId xmlns:a16="http://schemas.microsoft.com/office/drawing/2014/main" id="{F15C85F4-AAC8-441A-A094-119D543C4F9A}"/>
                          </a:ext>
                        </a:extLst>
                      </p:cNvPr>
                      <p:cNvPicPr>
                        <a:picLocks noChangeAspect="1" noChangeArrowheads="1"/>
                      </p:cNvPicPr>
                      <p:nvPr/>
                    </p:nvPicPr>
                    <p:blipFill>
                      <a:blip r:embed="rId14"/>
                      <a:srcRect/>
                      <a:stretch>
                        <a:fillRect/>
                      </a:stretch>
                    </p:blipFill>
                    <p:spPr bwMode="auto">
                      <a:xfrm>
                        <a:off x="7421267" y="1215057"/>
                        <a:ext cx="793750" cy="455613"/>
                      </a:xfrm>
                      <a:prstGeom prst="rect">
                        <a:avLst/>
                      </a:prstGeom>
                      <a:noFill/>
                      <a:ln>
                        <a:noFill/>
                      </a:ln>
                    </p:spPr>
                  </p:pic>
                </p:oleObj>
              </mc:Fallback>
            </mc:AlternateContent>
          </a:graphicData>
        </a:graphic>
      </p:graphicFrame>
      <p:sp>
        <p:nvSpPr>
          <p:cNvPr id="92" name="Rectangle 29">
            <a:extLst>
              <a:ext uri="{FF2B5EF4-FFF2-40B4-BE49-F238E27FC236}">
                <a16:creationId xmlns:a16="http://schemas.microsoft.com/office/drawing/2014/main" id="{DE2AE3EF-1CEE-4C4C-AFE9-2B9B7092CD77}"/>
              </a:ext>
            </a:extLst>
          </p:cNvPr>
          <p:cNvSpPr>
            <a:spLocks noChangeArrowheads="1"/>
          </p:cNvSpPr>
          <p:nvPr/>
        </p:nvSpPr>
        <p:spPr bwMode="auto">
          <a:xfrm>
            <a:off x="11691" y="1722378"/>
            <a:ext cx="3625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重心系での角運動量</a:t>
            </a:r>
            <a:endParaRPr lang="ja-JP" altLang="en-US" dirty="0">
              <a:solidFill>
                <a:srgbClr val="000000"/>
              </a:solidFill>
              <a:ea typeface="ＭＳ ゴシック" pitchFamily="49" charset="-128"/>
              <a:cs typeface="Times New Roman" panose="02020603050405020304" pitchFamily="18" charset="0"/>
            </a:endParaRPr>
          </a:p>
        </p:txBody>
      </p:sp>
      <p:sp>
        <p:nvSpPr>
          <p:cNvPr id="93" name="Rectangle 29">
            <a:extLst>
              <a:ext uri="{FF2B5EF4-FFF2-40B4-BE49-F238E27FC236}">
                <a16:creationId xmlns:a16="http://schemas.microsoft.com/office/drawing/2014/main" id="{27E4CD2D-F86B-47B8-BD58-AF42D900962C}"/>
              </a:ext>
            </a:extLst>
          </p:cNvPr>
          <p:cNvSpPr>
            <a:spLocks noChangeArrowheads="1"/>
          </p:cNvSpPr>
          <p:nvPr/>
        </p:nvSpPr>
        <p:spPr bwMode="auto">
          <a:xfrm>
            <a:off x="-28010" y="2293673"/>
            <a:ext cx="564537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重心系での回転の運動方程式</a:t>
            </a:r>
            <a:endParaRPr lang="ja-JP" altLang="en-US" dirty="0">
              <a:solidFill>
                <a:srgbClr val="000000"/>
              </a:solidFill>
              <a:ea typeface="ＭＳ ゴシック" pitchFamily="49" charset="-128"/>
              <a:cs typeface="Times New Roman" panose="02020603050405020304" pitchFamily="18" charset="0"/>
            </a:endParaRPr>
          </a:p>
        </p:txBody>
      </p:sp>
      <p:graphicFrame>
        <p:nvGraphicFramePr>
          <p:cNvPr id="94" name="オブジェクト 93">
            <a:extLst>
              <a:ext uri="{FF2B5EF4-FFF2-40B4-BE49-F238E27FC236}">
                <a16:creationId xmlns:a16="http://schemas.microsoft.com/office/drawing/2014/main" id="{AF21CD60-E733-4EE8-8FEA-DA669F70783E}"/>
              </a:ext>
            </a:extLst>
          </p:cNvPr>
          <p:cNvGraphicFramePr>
            <a:graphicFrameLocks noChangeAspect="1"/>
          </p:cNvGraphicFramePr>
          <p:nvPr>
            <p:extLst>
              <p:ext uri="{D42A27DB-BD31-4B8C-83A1-F6EECF244321}">
                <p14:modId xmlns:p14="http://schemas.microsoft.com/office/powerpoint/2010/main" val="4251574036"/>
              </p:ext>
            </p:extLst>
          </p:nvPr>
        </p:nvGraphicFramePr>
        <p:xfrm>
          <a:off x="3355597" y="1752759"/>
          <a:ext cx="1643063" cy="511175"/>
        </p:xfrm>
        <a:graphic>
          <a:graphicData uri="http://schemas.openxmlformats.org/presentationml/2006/ole">
            <mc:AlternateContent xmlns:mc="http://schemas.openxmlformats.org/markup-compatibility/2006">
              <mc:Choice xmlns:v="urn:schemas-microsoft-com:vml" Requires="v">
                <p:oleObj spid="_x0000_s115610" name="Equation" r:id="rId15" imgW="736560" imgH="228600" progId="Equation.DSMT4">
                  <p:embed/>
                </p:oleObj>
              </mc:Choice>
              <mc:Fallback>
                <p:oleObj name="Equation" r:id="rId15" imgW="736560" imgH="228600" progId="Equation.DSMT4">
                  <p:embed/>
                  <p:pic>
                    <p:nvPicPr>
                      <p:cNvPr id="94" name="オブジェクト 93">
                        <a:extLst>
                          <a:ext uri="{FF2B5EF4-FFF2-40B4-BE49-F238E27FC236}">
                            <a16:creationId xmlns:a16="http://schemas.microsoft.com/office/drawing/2014/main" id="{AF21CD60-E733-4EE8-8FEA-DA669F70783E}"/>
                          </a:ext>
                        </a:extLst>
                      </p:cNvPr>
                      <p:cNvPicPr>
                        <a:picLocks noChangeAspect="1" noChangeArrowheads="1"/>
                      </p:cNvPicPr>
                      <p:nvPr/>
                    </p:nvPicPr>
                    <p:blipFill>
                      <a:blip r:embed="rId16"/>
                      <a:srcRect/>
                      <a:stretch>
                        <a:fillRect/>
                      </a:stretch>
                    </p:blipFill>
                    <p:spPr bwMode="auto">
                      <a:xfrm>
                        <a:off x="3355597" y="1752759"/>
                        <a:ext cx="1643063" cy="511175"/>
                      </a:xfrm>
                      <a:prstGeom prst="rect">
                        <a:avLst/>
                      </a:prstGeom>
                      <a:noFill/>
                      <a:ln>
                        <a:noFill/>
                      </a:ln>
                    </p:spPr>
                  </p:pic>
                </p:oleObj>
              </mc:Fallback>
            </mc:AlternateContent>
          </a:graphicData>
        </a:graphic>
      </p:graphicFrame>
      <p:sp>
        <p:nvSpPr>
          <p:cNvPr id="95" name="Rectangle 123">
            <a:extLst>
              <a:ext uri="{FF2B5EF4-FFF2-40B4-BE49-F238E27FC236}">
                <a16:creationId xmlns:a16="http://schemas.microsoft.com/office/drawing/2014/main" id="{EA077A8E-9F6B-48DC-AA2D-8936C051450E}"/>
              </a:ext>
            </a:extLst>
          </p:cNvPr>
          <p:cNvSpPr>
            <a:spLocks noChangeArrowheads="1"/>
          </p:cNvSpPr>
          <p:nvPr/>
        </p:nvSpPr>
        <p:spPr bwMode="auto">
          <a:xfrm>
            <a:off x="3341526" y="1760336"/>
            <a:ext cx="1826876"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96" name="Rectangle 29">
            <a:extLst>
              <a:ext uri="{FF2B5EF4-FFF2-40B4-BE49-F238E27FC236}">
                <a16:creationId xmlns:a16="http://schemas.microsoft.com/office/drawing/2014/main" id="{75E7167D-4BC7-4BDC-B5C5-A67966D864E1}"/>
              </a:ext>
            </a:extLst>
          </p:cNvPr>
          <p:cNvSpPr>
            <a:spLocks noChangeArrowheads="1"/>
          </p:cNvSpPr>
          <p:nvPr/>
        </p:nvSpPr>
        <p:spPr bwMode="auto">
          <a:xfrm>
            <a:off x="5182474" y="1740360"/>
            <a:ext cx="39615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全外力のトルク</a:t>
            </a:r>
            <a:endParaRPr lang="ja-JP" altLang="en-US" dirty="0">
              <a:solidFill>
                <a:srgbClr val="000000"/>
              </a:solidFill>
              <a:ea typeface="ＭＳ ゴシック" pitchFamily="49" charset="-128"/>
              <a:cs typeface="Times New Roman" panose="02020603050405020304" pitchFamily="18" charset="0"/>
            </a:endParaRPr>
          </a:p>
        </p:txBody>
      </p:sp>
      <p:graphicFrame>
        <p:nvGraphicFramePr>
          <p:cNvPr id="97" name="オブジェクト 96">
            <a:extLst>
              <a:ext uri="{FF2B5EF4-FFF2-40B4-BE49-F238E27FC236}">
                <a16:creationId xmlns:a16="http://schemas.microsoft.com/office/drawing/2014/main" id="{9F39FEB2-49E2-41E6-9035-1E09986C587E}"/>
              </a:ext>
            </a:extLst>
          </p:cNvPr>
          <p:cNvGraphicFramePr>
            <a:graphicFrameLocks noChangeAspect="1"/>
          </p:cNvGraphicFramePr>
          <p:nvPr>
            <p:extLst>
              <p:ext uri="{D42A27DB-BD31-4B8C-83A1-F6EECF244321}">
                <p14:modId xmlns:p14="http://schemas.microsoft.com/office/powerpoint/2010/main" val="718846615"/>
              </p:ext>
            </p:extLst>
          </p:nvPr>
        </p:nvGraphicFramePr>
        <p:xfrm>
          <a:off x="7842718" y="1792594"/>
          <a:ext cx="282575" cy="398463"/>
        </p:xfrm>
        <a:graphic>
          <a:graphicData uri="http://schemas.openxmlformats.org/presentationml/2006/ole">
            <mc:AlternateContent xmlns:mc="http://schemas.openxmlformats.org/markup-compatibility/2006">
              <mc:Choice xmlns:v="urn:schemas-microsoft-com:vml" Requires="v">
                <p:oleObj spid="_x0000_s115611" name="Equation" r:id="rId17" imgW="126720" imgH="177480" progId="Equation.DSMT4">
                  <p:embed/>
                </p:oleObj>
              </mc:Choice>
              <mc:Fallback>
                <p:oleObj name="Equation" r:id="rId17" imgW="126720" imgH="177480" progId="Equation.DSMT4">
                  <p:embed/>
                  <p:pic>
                    <p:nvPicPr>
                      <p:cNvPr id="97" name="オブジェクト 96">
                        <a:extLst>
                          <a:ext uri="{FF2B5EF4-FFF2-40B4-BE49-F238E27FC236}">
                            <a16:creationId xmlns:a16="http://schemas.microsoft.com/office/drawing/2014/main" id="{9F39FEB2-49E2-41E6-9035-1E09986C587E}"/>
                          </a:ext>
                        </a:extLst>
                      </p:cNvPr>
                      <p:cNvPicPr>
                        <a:picLocks noChangeAspect="1" noChangeArrowheads="1"/>
                      </p:cNvPicPr>
                      <p:nvPr/>
                    </p:nvPicPr>
                    <p:blipFill>
                      <a:blip r:embed="rId18"/>
                      <a:srcRect/>
                      <a:stretch>
                        <a:fillRect/>
                      </a:stretch>
                    </p:blipFill>
                    <p:spPr bwMode="auto">
                      <a:xfrm>
                        <a:off x="7842718" y="1792594"/>
                        <a:ext cx="282575" cy="398463"/>
                      </a:xfrm>
                      <a:prstGeom prst="rect">
                        <a:avLst/>
                      </a:prstGeom>
                      <a:noFill/>
                      <a:ln>
                        <a:noFill/>
                      </a:ln>
                    </p:spPr>
                  </p:pic>
                </p:oleObj>
              </mc:Fallback>
            </mc:AlternateContent>
          </a:graphicData>
        </a:graphic>
      </p:graphicFrame>
      <p:sp>
        <p:nvSpPr>
          <p:cNvPr id="98" name="Rectangle 123">
            <a:extLst>
              <a:ext uri="{FF2B5EF4-FFF2-40B4-BE49-F238E27FC236}">
                <a16:creationId xmlns:a16="http://schemas.microsoft.com/office/drawing/2014/main" id="{F7415F20-77EF-475F-9E3E-15C65344560D}"/>
              </a:ext>
            </a:extLst>
          </p:cNvPr>
          <p:cNvSpPr>
            <a:spLocks noChangeArrowheads="1"/>
          </p:cNvSpPr>
          <p:nvPr/>
        </p:nvSpPr>
        <p:spPr bwMode="auto">
          <a:xfrm>
            <a:off x="7705282" y="1738052"/>
            <a:ext cx="642507"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24" name="オブジェクト 123">
            <a:extLst>
              <a:ext uri="{FF2B5EF4-FFF2-40B4-BE49-F238E27FC236}">
                <a16:creationId xmlns:a16="http://schemas.microsoft.com/office/drawing/2014/main" id="{51F6BB70-A1D1-43D6-ACFA-A0E2770CEEC8}"/>
              </a:ext>
            </a:extLst>
          </p:cNvPr>
          <p:cNvGraphicFramePr>
            <a:graphicFrameLocks noChangeAspect="1"/>
          </p:cNvGraphicFramePr>
          <p:nvPr>
            <p:extLst>
              <p:ext uri="{D42A27DB-BD31-4B8C-83A1-F6EECF244321}">
                <p14:modId xmlns:p14="http://schemas.microsoft.com/office/powerpoint/2010/main" val="1710921686"/>
              </p:ext>
            </p:extLst>
          </p:nvPr>
        </p:nvGraphicFramePr>
        <p:xfrm>
          <a:off x="2799207" y="2896818"/>
          <a:ext cx="906463" cy="455613"/>
        </p:xfrm>
        <a:graphic>
          <a:graphicData uri="http://schemas.openxmlformats.org/presentationml/2006/ole">
            <mc:AlternateContent xmlns:mc="http://schemas.openxmlformats.org/markup-compatibility/2006">
              <mc:Choice xmlns:v="urn:schemas-microsoft-com:vml" Requires="v">
                <p:oleObj spid="_x0000_s115612" name="数式" r:id="rId19" imgW="406080" imgH="203040" progId="Equation.3">
                  <p:embed/>
                </p:oleObj>
              </mc:Choice>
              <mc:Fallback>
                <p:oleObj name="数式" r:id="rId19" imgW="406080" imgH="203040" progId="Equation.3">
                  <p:embed/>
                  <p:pic>
                    <p:nvPicPr>
                      <p:cNvPr id="124" name="オブジェクト 123">
                        <a:extLst>
                          <a:ext uri="{FF2B5EF4-FFF2-40B4-BE49-F238E27FC236}">
                            <a16:creationId xmlns:a16="http://schemas.microsoft.com/office/drawing/2014/main" id="{51F6BB70-A1D1-43D6-ACFA-A0E2770CEEC8}"/>
                          </a:ext>
                        </a:extLst>
                      </p:cNvPr>
                      <p:cNvPicPr>
                        <a:picLocks noChangeAspect="1" noChangeArrowheads="1"/>
                      </p:cNvPicPr>
                      <p:nvPr/>
                    </p:nvPicPr>
                    <p:blipFill>
                      <a:blip r:embed="rId20"/>
                      <a:srcRect/>
                      <a:stretch>
                        <a:fillRect/>
                      </a:stretch>
                    </p:blipFill>
                    <p:spPr bwMode="auto">
                      <a:xfrm>
                        <a:off x="2799207" y="2896818"/>
                        <a:ext cx="906463" cy="455613"/>
                      </a:xfrm>
                      <a:prstGeom prst="rect">
                        <a:avLst/>
                      </a:prstGeom>
                      <a:noFill/>
                      <a:ln>
                        <a:noFill/>
                      </a:ln>
                    </p:spPr>
                  </p:pic>
                </p:oleObj>
              </mc:Fallback>
            </mc:AlternateContent>
          </a:graphicData>
        </a:graphic>
      </p:graphicFrame>
      <p:graphicFrame>
        <p:nvGraphicFramePr>
          <p:cNvPr id="125" name="オブジェクト 124">
            <a:extLst>
              <a:ext uri="{FF2B5EF4-FFF2-40B4-BE49-F238E27FC236}">
                <a16:creationId xmlns:a16="http://schemas.microsoft.com/office/drawing/2014/main" id="{4E114434-052A-44F4-94D4-CD3603A8C28C}"/>
              </a:ext>
            </a:extLst>
          </p:cNvPr>
          <p:cNvGraphicFramePr>
            <a:graphicFrameLocks noChangeAspect="1"/>
          </p:cNvGraphicFramePr>
          <p:nvPr>
            <p:extLst>
              <p:ext uri="{D42A27DB-BD31-4B8C-83A1-F6EECF244321}">
                <p14:modId xmlns:p14="http://schemas.microsoft.com/office/powerpoint/2010/main" val="3018036190"/>
              </p:ext>
            </p:extLst>
          </p:nvPr>
        </p:nvGraphicFramePr>
        <p:xfrm>
          <a:off x="4362998" y="2921575"/>
          <a:ext cx="1104900" cy="512763"/>
        </p:xfrm>
        <a:graphic>
          <a:graphicData uri="http://schemas.openxmlformats.org/presentationml/2006/ole">
            <mc:AlternateContent xmlns:mc="http://schemas.openxmlformats.org/markup-compatibility/2006">
              <mc:Choice xmlns:v="urn:schemas-microsoft-com:vml" Requires="v">
                <p:oleObj spid="_x0000_s115613" name="数式" r:id="rId21" imgW="495000" imgH="228600" progId="Equation.3">
                  <p:embed/>
                </p:oleObj>
              </mc:Choice>
              <mc:Fallback>
                <p:oleObj name="数式" r:id="rId21" imgW="495000" imgH="228600" progId="Equation.3">
                  <p:embed/>
                  <p:pic>
                    <p:nvPicPr>
                      <p:cNvPr id="125" name="オブジェクト 124">
                        <a:extLst>
                          <a:ext uri="{FF2B5EF4-FFF2-40B4-BE49-F238E27FC236}">
                            <a16:creationId xmlns:a16="http://schemas.microsoft.com/office/drawing/2014/main" id="{4E114434-052A-44F4-94D4-CD3603A8C28C}"/>
                          </a:ext>
                        </a:extLst>
                      </p:cNvPr>
                      <p:cNvPicPr>
                        <a:picLocks noChangeAspect="1" noChangeArrowheads="1"/>
                      </p:cNvPicPr>
                      <p:nvPr/>
                    </p:nvPicPr>
                    <p:blipFill>
                      <a:blip r:embed="rId22"/>
                      <a:srcRect/>
                      <a:stretch>
                        <a:fillRect/>
                      </a:stretch>
                    </p:blipFill>
                    <p:spPr bwMode="auto">
                      <a:xfrm>
                        <a:off x="4362998" y="2921575"/>
                        <a:ext cx="1104900" cy="512763"/>
                      </a:xfrm>
                      <a:prstGeom prst="rect">
                        <a:avLst/>
                      </a:prstGeom>
                      <a:noFill/>
                      <a:ln>
                        <a:noFill/>
                      </a:ln>
                    </p:spPr>
                  </p:pic>
                </p:oleObj>
              </mc:Fallback>
            </mc:AlternateContent>
          </a:graphicData>
        </a:graphic>
      </p:graphicFrame>
      <p:sp>
        <p:nvSpPr>
          <p:cNvPr id="127" name="Rectangle 123">
            <a:extLst>
              <a:ext uri="{FF2B5EF4-FFF2-40B4-BE49-F238E27FC236}">
                <a16:creationId xmlns:a16="http://schemas.microsoft.com/office/drawing/2014/main" id="{6B5837E9-2F0E-4FF1-8C51-BFD52F089331}"/>
              </a:ext>
            </a:extLst>
          </p:cNvPr>
          <p:cNvSpPr>
            <a:spLocks noChangeArrowheads="1"/>
          </p:cNvSpPr>
          <p:nvPr/>
        </p:nvSpPr>
        <p:spPr bwMode="auto">
          <a:xfrm>
            <a:off x="2675113" y="2865450"/>
            <a:ext cx="136794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28" name="Rectangle 123">
            <a:extLst>
              <a:ext uri="{FF2B5EF4-FFF2-40B4-BE49-F238E27FC236}">
                <a16:creationId xmlns:a16="http://schemas.microsoft.com/office/drawing/2014/main" id="{3BC61F02-E694-4521-BA1F-1642BA12CB25}"/>
              </a:ext>
            </a:extLst>
          </p:cNvPr>
          <p:cNvSpPr>
            <a:spLocks noChangeArrowheads="1"/>
          </p:cNvSpPr>
          <p:nvPr/>
        </p:nvSpPr>
        <p:spPr bwMode="auto">
          <a:xfrm>
            <a:off x="4295076" y="2869888"/>
            <a:ext cx="136794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58" name="オブジェクト 157">
            <a:extLst>
              <a:ext uri="{FF2B5EF4-FFF2-40B4-BE49-F238E27FC236}">
                <a16:creationId xmlns:a16="http://schemas.microsoft.com/office/drawing/2014/main" id="{33462DCD-FED0-4E13-B498-B54B956F5C82}"/>
              </a:ext>
            </a:extLst>
          </p:cNvPr>
          <p:cNvGraphicFramePr>
            <a:graphicFrameLocks noChangeAspect="1"/>
          </p:cNvGraphicFramePr>
          <p:nvPr>
            <p:extLst>
              <p:ext uri="{D42A27DB-BD31-4B8C-83A1-F6EECF244321}">
                <p14:modId xmlns:p14="http://schemas.microsoft.com/office/powerpoint/2010/main" val="4080735453"/>
              </p:ext>
            </p:extLst>
          </p:nvPr>
        </p:nvGraphicFramePr>
        <p:xfrm>
          <a:off x="5227748" y="2308195"/>
          <a:ext cx="2152650" cy="511175"/>
        </p:xfrm>
        <a:graphic>
          <a:graphicData uri="http://schemas.openxmlformats.org/presentationml/2006/ole">
            <mc:AlternateContent xmlns:mc="http://schemas.openxmlformats.org/markup-compatibility/2006">
              <mc:Choice xmlns:v="urn:schemas-microsoft-com:vml" Requires="v">
                <p:oleObj spid="_x0000_s115614" name="Equation" r:id="rId23" imgW="965160" imgH="228600" progId="Equation.DSMT4">
                  <p:embed/>
                </p:oleObj>
              </mc:Choice>
              <mc:Fallback>
                <p:oleObj name="Equation" r:id="rId23" imgW="965160" imgH="228600" progId="Equation.DSMT4">
                  <p:embed/>
                  <p:pic>
                    <p:nvPicPr>
                      <p:cNvPr id="158" name="オブジェクト 157">
                        <a:extLst>
                          <a:ext uri="{FF2B5EF4-FFF2-40B4-BE49-F238E27FC236}">
                            <a16:creationId xmlns:a16="http://schemas.microsoft.com/office/drawing/2014/main" id="{33462DCD-FED0-4E13-B498-B54B956F5C82}"/>
                          </a:ext>
                        </a:extLst>
                      </p:cNvPr>
                      <p:cNvPicPr>
                        <a:picLocks noChangeAspect="1" noChangeArrowheads="1"/>
                      </p:cNvPicPr>
                      <p:nvPr/>
                    </p:nvPicPr>
                    <p:blipFill>
                      <a:blip r:embed="rId24"/>
                      <a:srcRect/>
                      <a:stretch>
                        <a:fillRect/>
                      </a:stretch>
                    </p:blipFill>
                    <p:spPr bwMode="auto">
                      <a:xfrm>
                        <a:off x="5227748" y="2308195"/>
                        <a:ext cx="2152650" cy="511175"/>
                      </a:xfrm>
                      <a:prstGeom prst="rect">
                        <a:avLst/>
                      </a:prstGeom>
                      <a:noFill/>
                      <a:ln>
                        <a:noFill/>
                      </a:ln>
                    </p:spPr>
                  </p:pic>
                </p:oleObj>
              </mc:Fallback>
            </mc:AlternateContent>
          </a:graphicData>
        </a:graphic>
      </p:graphicFrame>
      <p:sp>
        <p:nvSpPr>
          <p:cNvPr id="159" name="Rectangle 123">
            <a:extLst>
              <a:ext uri="{FF2B5EF4-FFF2-40B4-BE49-F238E27FC236}">
                <a16:creationId xmlns:a16="http://schemas.microsoft.com/office/drawing/2014/main" id="{C02AB74C-8A13-46F0-8118-03B39A80A2DB}"/>
              </a:ext>
            </a:extLst>
          </p:cNvPr>
          <p:cNvSpPr>
            <a:spLocks noChangeArrowheads="1"/>
          </p:cNvSpPr>
          <p:nvPr/>
        </p:nvSpPr>
        <p:spPr bwMode="auto">
          <a:xfrm>
            <a:off x="4953181" y="2315085"/>
            <a:ext cx="3211159"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94" name="Rectangle 29">
            <a:extLst>
              <a:ext uri="{FF2B5EF4-FFF2-40B4-BE49-F238E27FC236}">
                <a16:creationId xmlns:a16="http://schemas.microsoft.com/office/drawing/2014/main" id="{F3217B11-D109-4228-893F-28B70D8643F6}"/>
              </a:ext>
            </a:extLst>
          </p:cNvPr>
          <p:cNvSpPr>
            <a:spLocks noChangeArrowheads="1"/>
          </p:cNvSpPr>
          <p:nvPr/>
        </p:nvSpPr>
        <p:spPr bwMode="auto">
          <a:xfrm>
            <a:off x="5576944" y="2879342"/>
            <a:ext cx="2886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を解けばよい。</a:t>
            </a:r>
          </a:p>
        </p:txBody>
      </p:sp>
      <p:sp>
        <p:nvSpPr>
          <p:cNvPr id="197" name="正方形/長方形 196">
            <a:extLst>
              <a:ext uri="{FF2B5EF4-FFF2-40B4-BE49-F238E27FC236}">
                <a16:creationId xmlns:a16="http://schemas.microsoft.com/office/drawing/2014/main" id="{969A6CE7-9765-4B83-A76F-C9EC16F767E5}"/>
              </a:ext>
            </a:extLst>
          </p:cNvPr>
          <p:cNvSpPr/>
          <p:nvPr/>
        </p:nvSpPr>
        <p:spPr>
          <a:xfrm>
            <a:off x="-28231" y="3416801"/>
            <a:ext cx="4968126" cy="523220"/>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の初期座標は　　　　。　　</a:t>
            </a:r>
            <a:endParaRPr lang="ja-JP" altLang="en-US" dirty="0"/>
          </a:p>
        </p:txBody>
      </p:sp>
      <p:sp>
        <p:nvSpPr>
          <p:cNvPr id="198" name="正方形/長方形 197">
            <a:extLst>
              <a:ext uri="{FF2B5EF4-FFF2-40B4-BE49-F238E27FC236}">
                <a16:creationId xmlns:a16="http://schemas.microsoft.com/office/drawing/2014/main" id="{6F63A1B9-C60A-400E-9EA5-66ABEE019B54}"/>
              </a:ext>
            </a:extLst>
          </p:cNvPr>
          <p:cNvSpPr/>
          <p:nvPr/>
        </p:nvSpPr>
        <p:spPr>
          <a:xfrm>
            <a:off x="3210599" y="3397382"/>
            <a:ext cx="1164101" cy="523220"/>
          </a:xfrm>
          <a:prstGeom prst="rect">
            <a:avLst/>
          </a:prstGeom>
        </p:spPr>
        <p:txBody>
          <a:bodyPr wrap="none">
            <a:spAutoFit/>
          </a:bodyPr>
          <a:lstStyle/>
          <a:p>
            <a:pPr lvl="0"/>
            <a:r>
              <a:rPr lang="en-US" altLang="ja-JP" dirty="0">
                <a:solidFill>
                  <a:srgbClr val="000000"/>
                </a:solidFill>
                <a:ea typeface="ＭＳ ゴシック" pitchFamily="49" charset="-128"/>
                <a:cs typeface="Times New Roman" panose="02020603050405020304" pitchFamily="18" charset="0"/>
              </a:rPr>
              <a:t>(0,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000000"/>
                </a:solidFill>
                <a:ea typeface="ＭＳ ゴシック" pitchFamily="49" charset="-128"/>
                <a:cs typeface="Times New Roman" panose="02020603050405020304" pitchFamily="18" charset="0"/>
              </a:rPr>
              <a:t>/2)</a:t>
            </a:r>
            <a:endParaRPr lang="ja-JP" altLang="en-US" dirty="0">
              <a:solidFill>
                <a:srgbClr val="000000"/>
              </a:solidFill>
            </a:endParaRPr>
          </a:p>
        </p:txBody>
      </p:sp>
      <p:sp>
        <p:nvSpPr>
          <p:cNvPr id="199" name="Rectangle 123">
            <a:extLst>
              <a:ext uri="{FF2B5EF4-FFF2-40B4-BE49-F238E27FC236}">
                <a16:creationId xmlns:a16="http://schemas.microsoft.com/office/drawing/2014/main" id="{F6626FF1-9571-405D-8A2E-5612873F7F12}"/>
              </a:ext>
            </a:extLst>
          </p:cNvPr>
          <p:cNvSpPr>
            <a:spLocks noChangeArrowheads="1"/>
          </p:cNvSpPr>
          <p:nvPr/>
        </p:nvSpPr>
        <p:spPr bwMode="auto">
          <a:xfrm>
            <a:off x="3190675" y="3405533"/>
            <a:ext cx="1326968"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200" name="正方形/長方形 199">
            <a:extLst>
              <a:ext uri="{FF2B5EF4-FFF2-40B4-BE49-F238E27FC236}">
                <a16:creationId xmlns:a16="http://schemas.microsoft.com/office/drawing/2014/main" id="{600F14DC-983B-4639-A4E9-61B6B0605EEB}"/>
              </a:ext>
            </a:extLst>
          </p:cNvPr>
          <p:cNvSpPr/>
          <p:nvPr/>
        </p:nvSpPr>
        <p:spPr>
          <a:xfrm>
            <a:off x="11691" y="3966748"/>
            <a:ext cx="4977645"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重心の初速度を</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en-US" altLang="ja-JP" dirty="0">
                <a:solidFill>
                  <a:srgbClr val="000000"/>
                </a:solidFill>
                <a:ea typeface="ＭＳ ゴシック" pitchFamily="49" charset="-128"/>
                <a:cs typeface="Times New Roman" panose="02020603050405020304" pitchFamily="18" charset="0"/>
              </a:rPr>
              <a:t>, 0)</a:t>
            </a:r>
            <a:r>
              <a:rPr lang="ja-JP" altLang="en-US" dirty="0">
                <a:solidFill>
                  <a:srgbClr val="000000"/>
                </a:solidFill>
                <a:ea typeface="ＭＳ ゴシック" pitchFamily="49" charset="-128"/>
                <a:cs typeface="Times New Roman" panose="02020603050405020304" pitchFamily="18" charset="0"/>
              </a:rPr>
              <a:t>とする。</a:t>
            </a:r>
            <a:endParaRPr lang="ja-JP" altLang="en-US" dirty="0"/>
          </a:p>
        </p:txBody>
      </p:sp>
      <p:sp>
        <p:nvSpPr>
          <p:cNvPr id="201" name="正方形/長方形 200">
            <a:extLst>
              <a:ext uri="{FF2B5EF4-FFF2-40B4-BE49-F238E27FC236}">
                <a16:creationId xmlns:a16="http://schemas.microsoft.com/office/drawing/2014/main" id="{81D06DE9-7A2B-47F9-87E8-A9C2F718F60C}"/>
              </a:ext>
            </a:extLst>
          </p:cNvPr>
          <p:cNvSpPr/>
          <p:nvPr/>
        </p:nvSpPr>
        <p:spPr>
          <a:xfrm>
            <a:off x="-9920" y="4458421"/>
            <a:ext cx="4852610"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等加速度運動の公式を用いて</a:t>
            </a:r>
            <a:endParaRPr lang="ja-JP" altLang="en-US" dirty="0"/>
          </a:p>
        </p:txBody>
      </p:sp>
      <p:graphicFrame>
        <p:nvGraphicFramePr>
          <p:cNvPr id="202" name="オブジェクト 201">
            <a:extLst>
              <a:ext uri="{FF2B5EF4-FFF2-40B4-BE49-F238E27FC236}">
                <a16:creationId xmlns:a16="http://schemas.microsoft.com/office/drawing/2014/main" id="{36A943FE-C8AC-4290-AE9E-D091E0B57605}"/>
              </a:ext>
            </a:extLst>
          </p:cNvPr>
          <p:cNvGraphicFramePr>
            <a:graphicFrameLocks noChangeAspect="1"/>
          </p:cNvGraphicFramePr>
          <p:nvPr>
            <p:extLst>
              <p:ext uri="{D42A27DB-BD31-4B8C-83A1-F6EECF244321}">
                <p14:modId xmlns:p14="http://schemas.microsoft.com/office/powerpoint/2010/main" val="699005366"/>
              </p:ext>
            </p:extLst>
          </p:nvPr>
        </p:nvGraphicFramePr>
        <p:xfrm>
          <a:off x="76781" y="4981691"/>
          <a:ext cx="689031" cy="433059"/>
        </p:xfrm>
        <a:graphic>
          <a:graphicData uri="http://schemas.openxmlformats.org/presentationml/2006/ole">
            <mc:AlternateContent xmlns:mc="http://schemas.openxmlformats.org/markup-compatibility/2006">
              <mc:Choice xmlns:v="urn:schemas-microsoft-com:vml" Requires="v">
                <p:oleObj spid="_x0000_s115615" name="数式" r:id="rId25" imgW="304560" imgH="190440" progId="Equation.3">
                  <p:embed/>
                </p:oleObj>
              </mc:Choice>
              <mc:Fallback>
                <p:oleObj name="数式" r:id="rId25" imgW="304560" imgH="190440" progId="Equation.3">
                  <p:embed/>
                  <p:pic>
                    <p:nvPicPr>
                      <p:cNvPr id="202" name="オブジェクト 201">
                        <a:extLst>
                          <a:ext uri="{FF2B5EF4-FFF2-40B4-BE49-F238E27FC236}">
                            <a16:creationId xmlns:a16="http://schemas.microsoft.com/office/drawing/2014/main" id="{36A943FE-C8AC-4290-AE9E-D091E0B57605}"/>
                          </a:ext>
                        </a:extLst>
                      </p:cNvPr>
                      <p:cNvPicPr>
                        <a:picLocks noChangeAspect="1" noChangeArrowheads="1"/>
                      </p:cNvPicPr>
                      <p:nvPr/>
                    </p:nvPicPr>
                    <p:blipFill>
                      <a:blip r:embed="rId26"/>
                      <a:srcRect/>
                      <a:stretch>
                        <a:fillRect/>
                      </a:stretch>
                    </p:blipFill>
                    <p:spPr bwMode="auto">
                      <a:xfrm>
                        <a:off x="76781" y="4981691"/>
                        <a:ext cx="689031" cy="433059"/>
                      </a:xfrm>
                      <a:prstGeom prst="rect">
                        <a:avLst/>
                      </a:prstGeom>
                      <a:noFill/>
                      <a:ln>
                        <a:noFill/>
                      </a:ln>
                    </p:spPr>
                  </p:pic>
                </p:oleObj>
              </mc:Fallback>
            </mc:AlternateContent>
          </a:graphicData>
        </a:graphic>
      </p:graphicFrame>
      <p:sp>
        <p:nvSpPr>
          <p:cNvPr id="203" name="Rectangle 123">
            <a:extLst>
              <a:ext uri="{FF2B5EF4-FFF2-40B4-BE49-F238E27FC236}">
                <a16:creationId xmlns:a16="http://schemas.microsoft.com/office/drawing/2014/main" id="{77713CD4-A1EA-4563-B40C-AA5EAE3755D2}"/>
              </a:ext>
            </a:extLst>
          </p:cNvPr>
          <p:cNvSpPr>
            <a:spLocks noChangeArrowheads="1"/>
          </p:cNvSpPr>
          <p:nvPr/>
        </p:nvSpPr>
        <p:spPr bwMode="auto">
          <a:xfrm>
            <a:off x="843019" y="4981691"/>
            <a:ext cx="945471"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204" name="オブジェクト 203">
            <a:extLst>
              <a:ext uri="{FF2B5EF4-FFF2-40B4-BE49-F238E27FC236}">
                <a16:creationId xmlns:a16="http://schemas.microsoft.com/office/drawing/2014/main" id="{7F468638-3FDF-4F6F-8AD5-C24F1D6983A5}"/>
              </a:ext>
            </a:extLst>
          </p:cNvPr>
          <p:cNvGraphicFramePr>
            <a:graphicFrameLocks noChangeAspect="1"/>
          </p:cNvGraphicFramePr>
          <p:nvPr>
            <p:extLst>
              <p:ext uri="{D42A27DB-BD31-4B8C-83A1-F6EECF244321}">
                <p14:modId xmlns:p14="http://schemas.microsoft.com/office/powerpoint/2010/main" val="2281534953"/>
              </p:ext>
            </p:extLst>
          </p:nvPr>
        </p:nvGraphicFramePr>
        <p:xfrm>
          <a:off x="1151224" y="5043197"/>
          <a:ext cx="369887" cy="369888"/>
        </p:xfrm>
        <a:graphic>
          <a:graphicData uri="http://schemas.openxmlformats.org/presentationml/2006/ole">
            <mc:AlternateContent xmlns:mc="http://schemas.openxmlformats.org/markup-compatibility/2006">
              <mc:Choice xmlns:v="urn:schemas-microsoft-com:vml" Requires="v">
                <p:oleObj spid="_x0000_s115616" name="Equation" r:id="rId27" imgW="164880" imgH="164880" progId="Equation.DSMT4">
                  <p:embed/>
                </p:oleObj>
              </mc:Choice>
              <mc:Fallback>
                <p:oleObj name="Equation" r:id="rId27" imgW="164880" imgH="164880" progId="Equation.DSMT4">
                  <p:embed/>
                  <p:pic>
                    <p:nvPicPr>
                      <p:cNvPr id="204" name="オブジェクト 203">
                        <a:extLst>
                          <a:ext uri="{FF2B5EF4-FFF2-40B4-BE49-F238E27FC236}">
                            <a16:creationId xmlns:a16="http://schemas.microsoft.com/office/drawing/2014/main" id="{7F468638-3FDF-4F6F-8AD5-C24F1D6983A5}"/>
                          </a:ext>
                        </a:extLst>
                      </p:cNvPr>
                      <p:cNvPicPr>
                        <a:picLocks noChangeAspect="1" noChangeArrowheads="1"/>
                      </p:cNvPicPr>
                      <p:nvPr/>
                    </p:nvPicPr>
                    <p:blipFill>
                      <a:blip r:embed="rId28"/>
                      <a:srcRect/>
                      <a:stretch>
                        <a:fillRect/>
                      </a:stretch>
                    </p:blipFill>
                    <p:spPr bwMode="auto">
                      <a:xfrm>
                        <a:off x="1151224" y="5043197"/>
                        <a:ext cx="369887" cy="369888"/>
                      </a:xfrm>
                      <a:prstGeom prst="rect">
                        <a:avLst/>
                      </a:prstGeom>
                      <a:noFill/>
                      <a:ln>
                        <a:noFill/>
                      </a:ln>
                    </p:spPr>
                  </p:pic>
                </p:oleObj>
              </mc:Fallback>
            </mc:AlternateContent>
          </a:graphicData>
        </a:graphic>
      </p:graphicFrame>
      <p:graphicFrame>
        <p:nvGraphicFramePr>
          <p:cNvPr id="205" name="オブジェクト 204">
            <a:extLst>
              <a:ext uri="{FF2B5EF4-FFF2-40B4-BE49-F238E27FC236}">
                <a16:creationId xmlns:a16="http://schemas.microsoft.com/office/drawing/2014/main" id="{852326B2-3D90-45E2-9C86-5DDE5680D2F8}"/>
              </a:ext>
            </a:extLst>
          </p:cNvPr>
          <p:cNvGraphicFramePr>
            <a:graphicFrameLocks noChangeAspect="1"/>
          </p:cNvGraphicFramePr>
          <p:nvPr>
            <p:extLst>
              <p:ext uri="{D42A27DB-BD31-4B8C-83A1-F6EECF244321}">
                <p14:modId xmlns:p14="http://schemas.microsoft.com/office/powerpoint/2010/main" val="1633990292"/>
              </p:ext>
            </p:extLst>
          </p:nvPr>
        </p:nvGraphicFramePr>
        <p:xfrm>
          <a:off x="2312406" y="5025803"/>
          <a:ext cx="688975" cy="376238"/>
        </p:xfrm>
        <a:graphic>
          <a:graphicData uri="http://schemas.openxmlformats.org/presentationml/2006/ole">
            <mc:AlternateContent xmlns:mc="http://schemas.openxmlformats.org/markup-compatibility/2006">
              <mc:Choice xmlns:v="urn:schemas-microsoft-com:vml" Requires="v">
                <p:oleObj spid="_x0000_s115617" name="Equation" r:id="rId29" imgW="304560" imgH="164880" progId="Equation.DSMT4">
                  <p:embed/>
                </p:oleObj>
              </mc:Choice>
              <mc:Fallback>
                <p:oleObj name="Equation" r:id="rId29" imgW="304560" imgH="164880" progId="Equation.DSMT4">
                  <p:embed/>
                  <p:pic>
                    <p:nvPicPr>
                      <p:cNvPr id="205" name="オブジェクト 204">
                        <a:extLst>
                          <a:ext uri="{FF2B5EF4-FFF2-40B4-BE49-F238E27FC236}">
                            <a16:creationId xmlns:a16="http://schemas.microsoft.com/office/drawing/2014/main" id="{852326B2-3D90-45E2-9C86-5DDE5680D2F8}"/>
                          </a:ext>
                        </a:extLst>
                      </p:cNvPr>
                      <p:cNvPicPr>
                        <a:picLocks noChangeAspect="1" noChangeArrowheads="1"/>
                      </p:cNvPicPr>
                      <p:nvPr/>
                    </p:nvPicPr>
                    <p:blipFill>
                      <a:blip r:embed="rId30"/>
                      <a:srcRect/>
                      <a:stretch>
                        <a:fillRect/>
                      </a:stretch>
                    </p:blipFill>
                    <p:spPr bwMode="auto">
                      <a:xfrm>
                        <a:off x="2312406" y="5025803"/>
                        <a:ext cx="688975" cy="376238"/>
                      </a:xfrm>
                      <a:prstGeom prst="rect">
                        <a:avLst/>
                      </a:prstGeom>
                      <a:noFill/>
                      <a:ln>
                        <a:noFill/>
                      </a:ln>
                    </p:spPr>
                  </p:pic>
                </p:oleObj>
              </mc:Fallback>
            </mc:AlternateContent>
          </a:graphicData>
        </a:graphic>
      </p:graphicFrame>
      <p:sp>
        <p:nvSpPr>
          <p:cNvPr id="206" name="Rectangle 123">
            <a:extLst>
              <a:ext uri="{FF2B5EF4-FFF2-40B4-BE49-F238E27FC236}">
                <a16:creationId xmlns:a16="http://schemas.microsoft.com/office/drawing/2014/main" id="{1DD05637-73C1-4CEA-B9E8-01BA766D5514}"/>
              </a:ext>
            </a:extLst>
          </p:cNvPr>
          <p:cNvSpPr>
            <a:spLocks noChangeArrowheads="1"/>
          </p:cNvSpPr>
          <p:nvPr/>
        </p:nvSpPr>
        <p:spPr bwMode="auto">
          <a:xfrm>
            <a:off x="3178083" y="5004945"/>
            <a:ext cx="1360488"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207" name="オブジェクト 206">
            <a:extLst>
              <a:ext uri="{FF2B5EF4-FFF2-40B4-BE49-F238E27FC236}">
                <a16:creationId xmlns:a16="http://schemas.microsoft.com/office/drawing/2014/main" id="{21D8B76B-C6E8-454C-A874-486649A41EDD}"/>
              </a:ext>
            </a:extLst>
          </p:cNvPr>
          <p:cNvGraphicFramePr>
            <a:graphicFrameLocks noChangeAspect="1"/>
          </p:cNvGraphicFramePr>
          <p:nvPr>
            <p:extLst>
              <p:ext uri="{D42A27DB-BD31-4B8C-83A1-F6EECF244321}">
                <p14:modId xmlns:p14="http://schemas.microsoft.com/office/powerpoint/2010/main" val="2817219032"/>
              </p:ext>
            </p:extLst>
          </p:nvPr>
        </p:nvGraphicFramePr>
        <p:xfrm>
          <a:off x="3443574" y="5052722"/>
          <a:ext cx="455612" cy="398463"/>
        </p:xfrm>
        <a:graphic>
          <a:graphicData uri="http://schemas.openxmlformats.org/presentationml/2006/ole">
            <mc:AlternateContent xmlns:mc="http://schemas.openxmlformats.org/markup-compatibility/2006">
              <mc:Choice xmlns:v="urn:schemas-microsoft-com:vml" Requires="v">
                <p:oleObj spid="_x0000_s115618" name="Equation" r:id="rId31" imgW="203040" imgH="177480" progId="Equation.DSMT4">
                  <p:embed/>
                </p:oleObj>
              </mc:Choice>
              <mc:Fallback>
                <p:oleObj name="Equation" r:id="rId31" imgW="203040" imgH="177480" progId="Equation.DSMT4">
                  <p:embed/>
                  <p:pic>
                    <p:nvPicPr>
                      <p:cNvPr id="207" name="オブジェクト 206">
                        <a:extLst>
                          <a:ext uri="{FF2B5EF4-FFF2-40B4-BE49-F238E27FC236}">
                            <a16:creationId xmlns:a16="http://schemas.microsoft.com/office/drawing/2014/main" id="{21D8B76B-C6E8-454C-A874-486649A41EDD}"/>
                          </a:ext>
                        </a:extLst>
                      </p:cNvPr>
                      <p:cNvPicPr>
                        <a:picLocks noChangeAspect="1" noChangeArrowheads="1"/>
                      </p:cNvPicPr>
                      <p:nvPr/>
                    </p:nvPicPr>
                    <p:blipFill>
                      <a:blip r:embed="rId32"/>
                      <a:srcRect/>
                      <a:stretch>
                        <a:fillRect/>
                      </a:stretch>
                    </p:blipFill>
                    <p:spPr bwMode="auto">
                      <a:xfrm>
                        <a:off x="3443574" y="5052722"/>
                        <a:ext cx="455612" cy="398463"/>
                      </a:xfrm>
                      <a:prstGeom prst="rect">
                        <a:avLst/>
                      </a:prstGeom>
                      <a:noFill/>
                      <a:ln>
                        <a:noFill/>
                      </a:ln>
                    </p:spPr>
                  </p:pic>
                </p:oleObj>
              </mc:Fallback>
            </mc:AlternateContent>
          </a:graphicData>
        </a:graphic>
      </p:graphicFrame>
      <p:graphicFrame>
        <p:nvGraphicFramePr>
          <p:cNvPr id="208" name="オブジェクト 207">
            <a:extLst>
              <a:ext uri="{FF2B5EF4-FFF2-40B4-BE49-F238E27FC236}">
                <a16:creationId xmlns:a16="http://schemas.microsoft.com/office/drawing/2014/main" id="{564D4EF1-8AF9-426F-8946-C8A4AC551677}"/>
              </a:ext>
            </a:extLst>
          </p:cNvPr>
          <p:cNvGraphicFramePr>
            <a:graphicFrameLocks noChangeAspect="1"/>
          </p:cNvGraphicFramePr>
          <p:nvPr/>
        </p:nvGraphicFramePr>
        <p:xfrm>
          <a:off x="105569" y="5568944"/>
          <a:ext cx="631825" cy="433387"/>
        </p:xfrm>
        <a:graphic>
          <a:graphicData uri="http://schemas.openxmlformats.org/presentationml/2006/ole">
            <mc:AlternateContent xmlns:mc="http://schemas.openxmlformats.org/markup-compatibility/2006">
              <mc:Choice xmlns:v="urn:schemas-microsoft-com:vml" Requires="v">
                <p:oleObj spid="_x0000_s115619" name="Equation" r:id="rId33" imgW="279360" imgH="190440" progId="Equation.DSMT4">
                  <p:embed/>
                </p:oleObj>
              </mc:Choice>
              <mc:Fallback>
                <p:oleObj name="Equation" r:id="rId33" imgW="279360" imgH="190440" progId="Equation.DSMT4">
                  <p:embed/>
                  <p:pic>
                    <p:nvPicPr>
                      <p:cNvPr id="208" name="オブジェクト 207">
                        <a:extLst>
                          <a:ext uri="{FF2B5EF4-FFF2-40B4-BE49-F238E27FC236}">
                            <a16:creationId xmlns:a16="http://schemas.microsoft.com/office/drawing/2014/main" id="{564D4EF1-8AF9-426F-8946-C8A4AC551677}"/>
                          </a:ext>
                        </a:extLst>
                      </p:cNvPr>
                      <p:cNvPicPr>
                        <a:picLocks noChangeAspect="1" noChangeArrowheads="1"/>
                      </p:cNvPicPr>
                      <p:nvPr/>
                    </p:nvPicPr>
                    <p:blipFill>
                      <a:blip r:embed="rId34"/>
                      <a:srcRect/>
                      <a:stretch>
                        <a:fillRect/>
                      </a:stretch>
                    </p:blipFill>
                    <p:spPr bwMode="auto">
                      <a:xfrm>
                        <a:off x="105569" y="5568944"/>
                        <a:ext cx="631825" cy="433387"/>
                      </a:xfrm>
                      <a:prstGeom prst="rect">
                        <a:avLst/>
                      </a:prstGeom>
                      <a:noFill/>
                      <a:ln>
                        <a:noFill/>
                      </a:ln>
                    </p:spPr>
                  </p:pic>
                </p:oleObj>
              </mc:Fallback>
            </mc:AlternateContent>
          </a:graphicData>
        </a:graphic>
      </p:graphicFrame>
      <p:sp>
        <p:nvSpPr>
          <p:cNvPr id="209" name="Rectangle 123">
            <a:extLst>
              <a:ext uri="{FF2B5EF4-FFF2-40B4-BE49-F238E27FC236}">
                <a16:creationId xmlns:a16="http://schemas.microsoft.com/office/drawing/2014/main" id="{F865E9A3-02D4-4DE0-B35E-67091BB69725}"/>
              </a:ext>
            </a:extLst>
          </p:cNvPr>
          <p:cNvSpPr>
            <a:spLocks noChangeArrowheads="1"/>
          </p:cNvSpPr>
          <p:nvPr/>
        </p:nvSpPr>
        <p:spPr bwMode="auto">
          <a:xfrm>
            <a:off x="813039" y="5569359"/>
            <a:ext cx="1895646"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210" name="オブジェクト 209">
            <a:extLst>
              <a:ext uri="{FF2B5EF4-FFF2-40B4-BE49-F238E27FC236}">
                <a16:creationId xmlns:a16="http://schemas.microsoft.com/office/drawing/2014/main" id="{C7A2D896-1690-4F2A-9DAD-2107BE08A618}"/>
              </a:ext>
            </a:extLst>
          </p:cNvPr>
          <p:cNvGraphicFramePr>
            <a:graphicFrameLocks noChangeAspect="1"/>
          </p:cNvGraphicFramePr>
          <p:nvPr>
            <p:extLst>
              <p:ext uri="{D42A27DB-BD31-4B8C-83A1-F6EECF244321}">
                <p14:modId xmlns:p14="http://schemas.microsoft.com/office/powerpoint/2010/main" val="2674585953"/>
              </p:ext>
            </p:extLst>
          </p:nvPr>
        </p:nvGraphicFramePr>
        <p:xfrm>
          <a:off x="1023144" y="5602281"/>
          <a:ext cx="625475" cy="427038"/>
        </p:xfrm>
        <a:graphic>
          <a:graphicData uri="http://schemas.openxmlformats.org/presentationml/2006/ole">
            <mc:AlternateContent xmlns:mc="http://schemas.openxmlformats.org/markup-compatibility/2006">
              <mc:Choice xmlns:v="urn:schemas-microsoft-com:vml" Requires="v">
                <p:oleObj spid="_x0000_s115620" name="Equation" r:id="rId35" imgW="279360" imgH="190440" progId="Equation.DSMT4">
                  <p:embed/>
                </p:oleObj>
              </mc:Choice>
              <mc:Fallback>
                <p:oleObj name="Equation" r:id="rId35" imgW="279360" imgH="190440" progId="Equation.DSMT4">
                  <p:embed/>
                  <p:pic>
                    <p:nvPicPr>
                      <p:cNvPr id="210" name="オブジェクト 209">
                        <a:extLst>
                          <a:ext uri="{FF2B5EF4-FFF2-40B4-BE49-F238E27FC236}">
                            <a16:creationId xmlns:a16="http://schemas.microsoft.com/office/drawing/2014/main" id="{C7A2D896-1690-4F2A-9DAD-2107BE08A618}"/>
                          </a:ext>
                        </a:extLst>
                      </p:cNvPr>
                      <p:cNvPicPr>
                        <a:picLocks noChangeAspect="1" noChangeArrowheads="1"/>
                      </p:cNvPicPr>
                      <p:nvPr/>
                    </p:nvPicPr>
                    <p:blipFill>
                      <a:blip r:embed="rId36"/>
                      <a:srcRect/>
                      <a:stretch>
                        <a:fillRect/>
                      </a:stretch>
                    </p:blipFill>
                    <p:spPr bwMode="auto">
                      <a:xfrm>
                        <a:off x="1023144" y="5602281"/>
                        <a:ext cx="625475" cy="427038"/>
                      </a:xfrm>
                      <a:prstGeom prst="rect">
                        <a:avLst/>
                      </a:prstGeom>
                      <a:noFill/>
                      <a:ln>
                        <a:noFill/>
                      </a:ln>
                    </p:spPr>
                  </p:pic>
                </p:oleObj>
              </mc:Fallback>
            </mc:AlternateContent>
          </a:graphicData>
        </a:graphic>
      </p:graphicFrame>
      <p:graphicFrame>
        <p:nvGraphicFramePr>
          <p:cNvPr id="211" name="オブジェクト 210">
            <a:extLst>
              <a:ext uri="{FF2B5EF4-FFF2-40B4-BE49-F238E27FC236}">
                <a16:creationId xmlns:a16="http://schemas.microsoft.com/office/drawing/2014/main" id="{3D54AFDC-2575-430E-B1A3-034DF56066D0}"/>
              </a:ext>
            </a:extLst>
          </p:cNvPr>
          <p:cNvGraphicFramePr>
            <a:graphicFrameLocks noChangeAspect="1"/>
          </p:cNvGraphicFramePr>
          <p:nvPr/>
        </p:nvGraphicFramePr>
        <p:xfrm>
          <a:off x="0" y="6210581"/>
          <a:ext cx="631825" cy="426415"/>
        </p:xfrm>
        <a:graphic>
          <a:graphicData uri="http://schemas.openxmlformats.org/presentationml/2006/ole">
            <mc:AlternateContent xmlns:mc="http://schemas.openxmlformats.org/markup-compatibility/2006">
              <mc:Choice xmlns:v="urn:schemas-microsoft-com:vml" Requires="v">
                <p:oleObj spid="_x0000_s115621" name="Equation" r:id="rId37" imgW="279360" imgH="164880" progId="Equation.DSMT4">
                  <p:embed/>
                </p:oleObj>
              </mc:Choice>
              <mc:Fallback>
                <p:oleObj name="Equation" r:id="rId37" imgW="279360" imgH="164880" progId="Equation.DSMT4">
                  <p:embed/>
                  <p:pic>
                    <p:nvPicPr>
                      <p:cNvPr id="211" name="オブジェクト 210">
                        <a:extLst>
                          <a:ext uri="{FF2B5EF4-FFF2-40B4-BE49-F238E27FC236}">
                            <a16:creationId xmlns:a16="http://schemas.microsoft.com/office/drawing/2014/main" id="{3D54AFDC-2575-430E-B1A3-034DF56066D0}"/>
                          </a:ext>
                        </a:extLst>
                      </p:cNvPr>
                      <p:cNvPicPr>
                        <a:picLocks noChangeAspect="1" noChangeArrowheads="1"/>
                      </p:cNvPicPr>
                      <p:nvPr/>
                    </p:nvPicPr>
                    <p:blipFill>
                      <a:blip r:embed="rId38"/>
                      <a:srcRect/>
                      <a:stretch>
                        <a:fillRect/>
                      </a:stretch>
                    </p:blipFill>
                    <p:spPr bwMode="auto">
                      <a:xfrm>
                        <a:off x="0" y="6210581"/>
                        <a:ext cx="631825" cy="426415"/>
                      </a:xfrm>
                      <a:prstGeom prst="rect">
                        <a:avLst/>
                      </a:prstGeom>
                      <a:noFill/>
                      <a:ln>
                        <a:noFill/>
                      </a:ln>
                    </p:spPr>
                  </p:pic>
                </p:oleObj>
              </mc:Fallback>
            </mc:AlternateContent>
          </a:graphicData>
        </a:graphic>
      </p:graphicFrame>
      <p:sp>
        <p:nvSpPr>
          <p:cNvPr id="212" name="Rectangle 123">
            <a:extLst>
              <a:ext uri="{FF2B5EF4-FFF2-40B4-BE49-F238E27FC236}">
                <a16:creationId xmlns:a16="http://schemas.microsoft.com/office/drawing/2014/main" id="{534264F8-B9FF-4CC7-B426-F96BB575D648}"/>
              </a:ext>
            </a:extLst>
          </p:cNvPr>
          <p:cNvSpPr>
            <a:spLocks noChangeArrowheads="1"/>
          </p:cNvSpPr>
          <p:nvPr/>
        </p:nvSpPr>
        <p:spPr bwMode="auto">
          <a:xfrm>
            <a:off x="782733" y="6164122"/>
            <a:ext cx="2754945"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213" name="オブジェクト 212">
            <a:extLst>
              <a:ext uri="{FF2B5EF4-FFF2-40B4-BE49-F238E27FC236}">
                <a16:creationId xmlns:a16="http://schemas.microsoft.com/office/drawing/2014/main" id="{58672DF8-D565-4645-B31A-7E2EECC32C6C}"/>
              </a:ext>
            </a:extLst>
          </p:cNvPr>
          <p:cNvGraphicFramePr>
            <a:graphicFrameLocks noChangeAspect="1"/>
          </p:cNvGraphicFramePr>
          <p:nvPr>
            <p:extLst>
              <p:ext uri="{D42A27DB-BD31-4B8C-83A1-F6EECF244321}">
                <p14:modId xmlns:p14="http://schemas.microsoft.com/office/powerpoint/2010/main" val="1166111946"/>
              </p:ext>
            </p:extLst>
          </p:nvPr>
        </p:nvGraphicFramePr>
        <p:xfrm>
          <a:off x="982808" y="6143320"/>
          <a:ext cx="1195387" cy="512763"/>
        </p:xfrm>
        <a:graphic>
          <a:graphicData uri="http://schemas.openxmlformats.org/presentationml/2006/ole">
            <mc:AlternateContent xmlns:mc="http://schemas.openxmlformats.org/markup-compatibility/2006">
              <mc:Choice xmlns:v="urn:schemas-microsoft-com:vml" Requires="v">
                <p:oleObj spid="_x0000_s115622" name="Equation" r:id="rId39" imgW="533160" imgH="228600" progId="Equation.DSMT4">
                  <p:embed/>
                </p:oleObj>
              </mc:Choice>
              <mc:Fallback>
                <p:oleObj name="Equation" r:id="rId39" imgW="533160" imgH="228600" progId="Equation.DSMT4">
                  <p:embed/>
                  <p:pic>
                    <p:nvPicPr>
                      <p:cNvPr id="213" name="オブジェクト 212">
                        <a:extLst>
                          <a:ext uri="{FF2B5EF4-FFF2-40B4-BE49-F238E27FC236}">
                            <a16:creationId xmlns:a16="http://schemas.microsoft.com/office/drawing/2014/main" id="{58672DF8-D565-4645-B31A-7E2EECC32C6C}"/>
                          </a:ext>
                        </a:extLst>
                      </p:cNvPr>
                      <p:cNvPicPr>
                        <a:picLocks noChangeAspect="1" noChangeArrowheads="1"/>
                      </p:cNvPicPr>
                      <p:nvPr/>
                    </p:nvPicPr>
                    <p:blipFill>
                      <a:blip r:embed="rId40"/>
                      <a:srcRect/>
                      <a:stretch>
                        <a:fillRect/>
                      </a:stretch>
                    </p:blipFill>
                    <p:spPr bwMode="auto">
                      <a:xfrm>
                        <a:off x="982808" y="6143320"/>
                        <a:ext cx="1195387" cy="512763"/>
                      </a:xfrm>
                      <a:prstGeom prst="rect">
                        <a:avLst/>
                      </a:prstGeom>
                      <a:noFill/>
                      <a:ln>
                        <a:noFill/>
                      </a:ln>
                    </p:spPr>
                  </p:pic>
                </p:oleObj>
              </mc:Fallback>
            </mc:AlternateContent>
          </a:graphicData>
        </a:graphic>
      </p:graphicFrame>
      <p:sp>
        <p:nvSpPr>
          <p:cNvPr id="231" name="Rectangle 29">
            <a:extLst>
              <a:ext uri="{FF2B5EF4-FFF2-40B4-BE49-F238E27FC236}">
                <a16:creationId xmlns:a16="http://schemas.microsoft.com/office/drawing/2014/main" id="{31E7A87E-05A5-498A-8F17-C23CBF908F5A}"/>
              </a:ext>
            </a:extLst>
          </p:cNvPr>
          <p:cNvSpPr>
            <a:spLocks noChangeArrowheads="1"/>
          </p:cNvSpPr>
          <p:nvPr/>
        </p:nvSpPr>
        <p:spPr bwMode="auto">
          <a:xfrm>
            <a:off x="-411" y="2830384"/>
            <a:ext cx="21496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重心の運動</a:t>
            </a:r>
            <a:endParaRPr lang="ja-JP" altLang="en-US" dirty="0">
              <a:solidFill>
                <a:srgbClr val="000000"/>
              </a:solidFill>
              <a:ea typeface="ＭＳ ゴシック" pitchFamily="49" charset="-128"/>
              <a:cs typeface="Times New Roman" panose="02020603050405020304" pitchFamily="18" charset="0"/>
            </a:endParaRPr>
          </a:p>
        </p:txBody>
      </p:sp>
      <p:grpSp>
        <p:nvGrpSpPr>
          <p:cNvPr id="3" name="グループ化 2">
            <a:extLst>
              <a:ext uri="{FF2B5EF4-FFF2-40B4-BE49-F238E27FC236}">
                <a16:creationId xmlns:a16="http://schemas.microsoft.com/office/drawing/2014/main" id="{4F82E11E-A4DB-49BC-9D22-B0457DC2B4E9}"/>
              </a:ext>
            </a:extLst>
          </p:cNvPr>
          <p:cNvGrpSpPr/>
          <p:nvPr/>
        </p:nvGrpSpPr>
        <p:grpSpPr>
          <a:xfrm>
            <a:off x="5316695" y="3189943"/>
            <a:ext cx="4019245" cy="3396654"/>
            <a:chOff x="5316695" y="3189943"/>
            <a:chExt cx="4019245" cy="3396654"/>
          </a:xfrm>
        </p:grpSpPr>
        <p:grpSp>
          <p:nvGrpSpPr>
            <p:cNvPr id="63" name="グループ化 62">
              <a:extLst>
                <a:ext uri="{FF2B5EF4-FFF2-40B4-BE49-F238E27FC236}">
                  <a16:creationId xmlns:a16="http://schemas.microsoft.com/office/drawing/2014/main" id="{AA6BA10A-0309-4A10-8527-6E88B52EC16C}"/>
                </a:ext>
              </a:extLst>
            </p:cNvPr>
            <p:cNvGrpSpPr/>
            <p:nvPr/>
          </p:nvGrpSpPr>
          <p:grpSpPr>
            <a:xfrm>
              <a:off x="5316695" y="3411544"/>
              <a:ext cx="3232790" cy="3175053"/>
              <a:chOff x="5507295" y="3343306"/>
              <a:chExt cx="3232790" cy="3175053"/>
            </a:xfrm>
          </p:grpSpPr>
          <p:cxnSp>
            <p:nvCxnSpPr>
              <p:cNvPr id="64" name="直線コネクタ 63">
                <a:extLst>
                  <a:ext uri="{FF2B5EF4-FFF2-40B4-BE49-F238E27FC236}">
                    <a16:creationId xmlns:a16="http://schemas.microsoft.com/office/drawing/2014/main" id="{1B905338-2EB9-4B22-BFD7-1DF3AB69FC0C}"/>
                  </a:ext>
                </a:extLst>
              </p:cNvPr>
              <p:cNvCxnSpPr>
                <a:cxnSpLocks/>
              </p:cNvCxnSpPr>
              <p:nvPr/>
            </p:nvCxnSpPr>
            <p:spPr bwMode="auto">
              <a:xfrm flipV="1">
                <a:off x="5507295" y="5627016"/>
                <a:ext cx="3232790" cy="1"/>
              </a:xfrm>
              <a:prstGeom prst="line">
                <a:avLst/>
              </a:prstGeom>
              <a:noFill/>
              <a:ln w="19050" cap="flat" cmpd="sng" algn="ctr">
                <a:solidFill>
                  <a:schemeClr val="tx1"/>
                </a:solidFill>
                <a:prstDash val="solid"/>
                <a:round/>
                <a:headEnd type="none" w="med" len="med"/>
                <a:tailEnd type="arrow" w="med" len="med"/>
              </a:ln>
              <a:effectLst/>
            </p:spPr>
          </p:cxnSp>
          <p:cxnSp>
            <p:nvCxnSpPr>
              <p:cNvPr id="65" name="直線コネクタ 64">
                <a:extLst>
                  <a:ext uri="{FF2B5EF4-FFF2-40B4-BE49-F238E27FC236}">
                    <a16:creationId xmlns:a16="http://schemas.microsoft.com/office/drawing/2014/main" id="{8AD55C88-C712-43DB-A2B9-7C927C9E64E1}"/>
                  </a:ext>
                </a:extLst>
              </p:cNvPr>
              <p:cNvCxnSpPr>
                <a:cxnSpLocks/>
              </p:cNvCxnSpPr>
              <p:nvPr/>
            </p:nvCxnSpPr>
            <p:spPr bwMode="auto">
              <a:xfrm flipV="1">
                <a:off x="6425520" y="3343306"/>
                <a:ext cx="6007" cy="3175053"/>
              </a:xfrm>
              <a:prstGeom prst="line">
                <a:avLst/>
              </a:prstGeom>
              <a:noFill/>
              <a:ln w="19050" cap="flat" cmpd="sng" algn="ctr">
                <a:solidFill>
                  <a:schemeClr val="tx1"/>
                </a:solidFill>
                <a:prstDash val="solid"/>
                <a:round/>
                <a:headEnd type="none" w="med" len="med"/>
                <a:tailEnd type="arrow" w="med" len="med"/>
              </a:ln>
              <a:effectLst/>
            </p:spPr>
          </p:cxnSp>
        </p:grpSp>
        <p:cxnSp>
          <p:nvCxnSpPr>
            <p:cNvPr id="66" name="直線コネクタ 65">
              <a:extLst>
                <a:ext uri="{FF2B5EF4-FFF2-40B4-BE49-F238E27FC236}">
                  <a16:creationId xmlns:a16="http://schemas.microsoft.com/office/drawing/2014/main" id="{ABA8BA20-F025-4077-A2B8-1C55B05A1AC1}"/>
                </a:ext>
              </a:extLst>
            </p:cNvPr>
            <p:cNvCxnSpPr>
              <a:cxnSpLocks/>
            </p:cNvCxnSpPr>
            <p:nvPr/>
          </p:nvCxnSpPr>
          <p:spPr bwMode="auto">
            <a:xfrm>
              <a:off x="6229245" y="3796285"/>
              <a:ext cx="9519" cy="1880429"/>
            </a:xfrm>
            <a:prstGeom prst="line">
              <a:avLst/>
            </a:prstGeom>
            <a:noFill/>
            <a:ln w="57150" cap="flat" cmpd="sng" algn="ctr">
              <a:solidFill>
                <a:schemeClr val="accent1"/>
              </a:solidFill>
              <a:prstDash val="solid"/>
              <a:round/>
              <a:headEnd type="none" w="med" len="med"/>
              <a:tailEnd type="none" w="med" len="med"/>
            </a:ln>
            <a:effectLst/>
          </p:spPr>
        </p:cxnSp>
        <p:sp>
          <p:nvSpPr>
            <p:cNvPr id="67" name="楕円 66">
              <a:extLst>
                <a:ext uri="{FF2B5EF4-FFF2-40B4-BE49-F238E27FC236}">
                  <a16:creationId xmlns:a16="http://schemas.microsoft.com/office/drawing/2014/main" id="{135BAE9E-E68B-4D53-9CAB-89EAFDA41EAA}"/>
                </a:ext>
              </a:extLst>
            </p:cNvPr>
            <p:cNvSpPr/>
            <p:nvPr/>
          </p:nvSpPr>
          <p:spPr bwMode="auto">
            <a:xfrm>
              <a:off x="6207048" y="4669367"/>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68" name="直線コネクタ 67">
              <a:extLst>
                <a:ext uri="{FF2B5EF4-FFF2-40B4-BE49-F238E27FC236}">
                  <a16:creationId xmlns:a16="http://schemas.microsoft.com/office/drawing/2014/main" id="{7512407A-C34B-43A7-B2B5-3AFA7C4DBD3B}"/>
                </a:ext>
              </a:extLst>
            </p:cNvPr>
            <p:cNvCxnSpPr>
              <a:cxnSpLocks/>
            </p:cNvCxnSpPr>
            <p:nvPr/>
          </p:nvCxnSpPr>
          <p:spPr bwMode="auto">
            <a:xfrm flipH="1">
              <a:off x="6919455" y="4598813"/>
              <a:ext cx="1200788" cy="1513776"/>
            </a:xfrm>
            <a:prstGeom prst="line">
              <a:avLst/>
            </a:prstGeom>
            <a:noFill/>
            <a:ln w="57150" cap="flat" cmpd="sng" algn="ctr">
              <a:solidFill>
                <a:schemeClr val="accent1"/>
              </a:solidFill>
              <a:prstDash val="solid"/>
              <a:round/>
              <a:headEnd type="none" w="med" len="med"/>
              <a:tailEnd type="none" w="med" len="med"/>
            </a:ln>
            <a:effectLst/>
          </p:spPr>
        </p:cxnSp>
        <p:sp>
          <p:nvSpPr>
            <p:cNvPr id="69" name="楕円 68">
              <a:extLst>
                <a:ext uri="{FF2B5EF4-FFF2-40B4-BE49-F238E27FC236}">
                  <a16:creationId xmlns:a16="http://schemas.microsoft.com/office/drawing/2014/main" id="{90C275B5-8BDA-4ED4-BC98-5B7AABCF62AE}"/>
                </a:ext>
              </a:extLst>
            </p:cNvPr>
            <p:cNvSpPr/>
            <p:nvPr/>
          </p:nvSpPr>
          <p:spPr bwMode="auto">
            <a:xfrm>
              <a:off x="7511013" y="5270072"/>
              <a:ext cx="84177" cy="92371"/>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70" name="グループ化 69">
              <a:extLst>
                <a:ext uri="{FF2B5EF4-FFF2-40B4-BE49-F238E27FC236}">
                  <a16:creationId xmlns:a16="http://schemas.microsoft.com/office/drawing/2014/main" id="{3F76E043-7923-4F0D-88AE-330F9868279A}"/>
                </a:ext>
              </a:extLst>
            </p:cNvPr>
            <p:cNvGrpSpPr/>
            <p:nvPr/>
          </p:nvGrpSpPr>
          <p:grpSpPr>
            <a:xfrm>
              <a:off x="6983669" y="3830522"/>
              <a:ext cx="2023821" cy="2104892"/>
              <a:chOff x="6533838" y="2804628"/>
              <a:chExt cx="3232790" cy="3175053"/>
            </a:xfrm>
          </p:grpSpPr>
          <p:cxnSp>
            <p:nvCxnSpPr>
              <p:cNvPr id="71" name="直線コネクタ 70">
                <a:extLst>
                  <a:ext uri="{FF2B5EF4-FFF2-40B4-BE49-F238E27FC236}">
                    <a16:creationId xmlns:a16="http://schemas.microsoft.com/office/drawing/2014/main" id="{20E5E053-2A10-4037-B320-116743F7B647}"/>
                  </a:ext>
                </a:extLst>
              </p:cNvPr>
              <p:cNvCxnSpPr>
                <a:cxnSpLocks/>
              </p:cNvCxnSpPr>
              <p:nvPr/>
            </p:nvCxnSpPr>
            <p:spPr bwMode="auto">
              <a:xfrm flipV="1">
                <a:off x="6533838" y="5088338"/>
                <a:ext cx="3232790" cy="1"/>
              </a:xfrm>
              <a:prstGeom prst="line">
                <a:avLst/>
              </a:prstGeom>
              <a:noFill/>
              <a:ln w="19050" cap="flat" cmpd="sng" algn="ctr">
                <a:solidFill>
                  <a:srgbClr val="9900FF"/>
                </a:solidFill>
                <a:prstDash val="solid"/>
                <a:round/>
                <a:headEnd type="none" w="med" len="med"/>
                <a:tailEnd type="arrow" w="med" len="med"/>
              </a:ln>
              <a:effectLst/>
            </p:spPr>
          </p:cxnSp>
          <p:cxnSp>
            <p:nvCxnSpPr>
              <p:cNvPr id="72" name="直線コネクタ 71">
                <a:extLst>
                  <a:ext uri="{FF2B5EF4-FFF2-40B4-BE49-F238E27FC236}">
                    <a16:creationId xmlns:a16="http://schemas.microsoft.com/office/drawing/2014/main" id="{4E20B36E-F5DD-4D4B-9BE0-EA687BE020E7}"/>
                  </a:ext>
                </a:extLst>
              </p:cNvPr>
              <p:cNvCxnSpPr>
                <a:cxnSpLocks/>
              </p:cNvCxnSpPr>
              <p:nvPr/>
            </p:nvCxnSpPr>
            <p:spPr bwMode="auto">
              <a:xfrm flipV="1">
                <a:off x="7452063" y="2804628"/>
                <a:ext cx="6007" cy="3175053"/>
              </a:xfrm>
              <a:prstGeom prst="line">
                <a:avLst/>
              </a:prstGeom>
              <a:noFill/>
              <a:ln w="19050" cap="flat" cmpd="sng" algn="ctr">
                <a:solidFill>
                  <a:srgbClr val="9900FF"/>
                </a:solidFill>
                <a:prstDash val="solid"/>
                <a:round/>
                <a:headEnd type="none" w="med" len="med"/>
                <a:tailEnd type="arrow" w="med" len="med"/>
              </a:ln>
              <a:effectLst/>
            </p:spPr>
          </p:cxnSp>
        </p:grpSp>
        <p:sp>
          <p:nvSpPr>
            <p:cNvPr id="73" name="正方形/長方形 72">
              <a:extLst>
                <a:ext uri="{FF2B5EF4-FFF2-40B4-BE49-F238E27FC236}">
                  <a16:creationId xmlns:a16="http://schemas.microsoft.com/office/drawing/2014/main" id="{18446749-B923-4069-973C-FED93A7F3D94}"/>
                </a:ext>
              </a:extLst>
            </p:cNvPr>
            <p:cNvSpPr/>
            <p:nvPr/>
          </p:nvSpPr>
          <p:spPr bwMode="auto">
            <a:xfrm>
              <a:off x="5578720" y="5678258"/>
              <a:ext cx="687814" cy="332212"/>
            </a:xfrm>
            <a:prstGeom prst="rect">
              <a:avLst/>
            </a:prstGeom>
            <a:solidFill>
              <a:schemeClr val="accent3">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74" name="直線コネクタ 73">
              <a:extLst>
                <a:ext uri="{FF2B5EF4-FFF2-40B4-BE49-F238E27FC236}">
                  <a16:creationId xmlns:a16="http://schemas.microsoft.com/office/drawing/2014/main" id="{D1C90243-8FCA-496C-B30F-10F5625472B3}"/>
                </a:ext>
              </a:extLst>
            </p:cNvPr>
            <p:cNvCxnSpPr>
              <a:cxnSpLocks/>
            </p:cNvCxnSpPr>
            <p:nvPr/>
          </p:nvCxnSpPr>
          <p:spPr bwMode="auto">
            <a:xfrm>
              <a:off x="5658302" y="3804449"/>
              <a:ext cx="548746" cy="0"/>
            </a:xfrm>
            <a:prstGeom prst="line">
              <a:avLst/>
            </a:prstGeom>
            <a:noFill/>
            <a:ln w="76200" cap="flat" cmpd="sng" algn="ctr">
              <a:solidFill>
                <a:schemeClr val="tx1"/>
              </a:solidFill>
              <a:prstDash val="solid"/>
              <a:round/>
              <a:headEnd type="none" w="med" len="med"/>
              <a:tailEnd type="triangle" w="med" len="med"/>
            </a:ln>
            <a:effectLst/>
          </p:spPr>
        </p:cxnSp>
        <p:cxnSp>
          <p:nvCxnSpPr>
            <p:cNvPr id="75" name="直線コネクタ 74">
              <a:extLst>
                <a:ext uri="{FF2B5EF4-FFF2-40B4-BE49-F238E27FC236}">
                  <a16:creationId xmlns:a16="http://schemas.microsoft.com/office/drawing/2014/main" id="{FE4448BB-2167-48D8-B953-BA463E8CCCD6}"/>
                </a:ext>
              </a:extLst>
            </p:cNvPr>
            <p:cNvCxnSpPr>
              <a:cxnSpLocks/>
            </p:cNvCxnSpPr>
            <p:nvPr/>
          </p:nvCxnSpPr>
          <p:spPr bwMode="auto">
            <a:xfrm flipV="1">
              <a:off x="6266534" y="5344501"/>
              <a:ext cx="1328656" cy="332213"/>
            </a:xfrm>
            <a:prstGeom prst="line">
              <a:avLst/>
            </a:prstGeom>
            <a:noFill/>
            <a:ln w="57150" cap="flat" cmpd="sng" algn="ctr">
              <a:solidFill>
                <a:srgbClr val="0066FF"/>
              </a:solidFill>
              <a:prstDash val="solid"/>
              <a:round/>
              <a:headEnd type="none" w="med" len="med"/>
              <a:tailEnd type="triangle" w="med" len="med"/>
            </a:ln>
            <a:effectLst/>
          </p:spPr>
        </p:cxnSp>
        <p:cxnSp>
          <p:nvCxnSpPr>
            <p:cNvPr id="76" name="直線コネクタ 75">
              <a:extLst>
                <a:ext uri="{FF2B5EF4-FFF2-40B4-BE49-F238E27FC236}">
                  <a16:creationId xmlns:a16="http://schemas.microsoft.com/office/drawing/2014/main" id="{6889CDB9-3732-4238-9CC7-C26477D23F2B}"/>
                </a:ext>
              </a:extLst>
            </p:cNvPr>
            <p:cNvCxnSpPr>
              <a:cxnSpLocks/>
            </p:cNvCxnSpPr>
            <p:nvPr/>
          </p:nvCxnSpPr>
          <p:spPr bwMode="auto">
            <a:xfrm flipV="1">
              <a:off x="6238764" y="4598813"/>
              <a:ext cx="1881479" cy="1077901"/>
            </a:xfrm>
            <a:prstGeom prst="line">
              <a:avLst/>
            </a:prstGeom>
            <a:noFill/>
            <a:ln w="57150" cap="flat" cmpd="sng" algn="ctr">
              <a:solidFill>
                <a:srgbClr val="C00000"/>
              </a:solidFill>
              <a:prstDash val="solid"/>
              <a:round/>
              <a:headEnd type="none" w="med" len="med"/>
              <a:tailEnd type="triangle" w="med" len="med"/>
            </a:ln>
            <a:effectLst/>
          </p:spPr>
        </p:cxnSp>
        <p:cxnSp>
          <p:nvCxnSpPr>
            <p:cNvPr id="77" name="直線コネクタ 76">
              <a:extLst>
                <a:ext uri="{FF2B5EF4-FFF2-40B4-BE49-F238E27FC236}">
                  <a16:creationId xmlns:a16="http://schemas.microsoft.com/office/drawing/2014/main" id="{CD455203-BDC0-4A8A-B97E-98F73B353C57}"/>
                </a:ext>
              </a:extLst>
            </p:cNvPr>
            <p:cNvCxnSpPr>
              <a:cxnSpLocks/>
              <a:stCxn id="69" idx="4"/>
            </p:cNvCxnSpPr>
            <p:nvPr/>
          </p:nvCxnSpPr>
          <p:spPr bwMode="auto">
            <a:xfrm flipV="1">
              <a:off x="7553102" y="4598813"/>
              <a:ext cx="567141" cy="763630"/>
            </a:xfrm>
            <a:prstGeom prst="line">
              <a:avLst/>
            </a:prstGeom>
            <a:noFill/>
            <a:ln w="57150" cap="flat" cmpd="sng" algn="ctr">
              <a:solidFill>
                <a:srgbClr val="9900FF"/>
              </a:solidFill>
              <a:prstDash val="solid"/>
              <a:round/>
              <a:headEnd type="none" w="med" len="med"/>
              <a:tailEnd type="triangle" w="med" len="med"/>
            </a:ln>
            <a:effectLst/>
          </p:spPr>
        </p:cxnSp>
        <p:sp>
          <p:nvSpPr>
            <p:cNvPr id="78" name="テキスト ボックス 77">
              <a:extLst>
                <a:ext uri="{FF2B5EF4-FFF2-40B4-BE49-F238E27FC236}">
                  <a16:creationId xmlns:a16="http://schemas.microsoft.com/office/drawing/2014/main" id="{4285CDF3-ED03-4019-8001-62CF76631040}"/>
                </a:ext>
              </a:extLst>
            </p:cNvPr>
            <p:cNvSpPr txBox="1"/>
            <p:nvPr/>
          </p:nvSpPr>
          <p:spPr>
            <a:xfrm>
              <a:off x="6451524" y="5503135"/>
              <a:ext cx="1130386" cy="523220"/>
            </a:xfrm>
            <a:prstGeom prst="rect">
              <a:avLst/>
            </a:prstGeom>
            <a:noFill/>
          </p:spPr>
          <p:txBody>
            <a:bodyPr wrap="square">
              <a:spAutoFit/>
            </a:bodyPr>
            <a:lstStyle/>
            <a:p>
              <a:r>
                <a:rPr lang="en-US" altLang="ja-JP" dirty="0">
                  <a:solidFill>
                    <a:srgbClr val="0066FF"/>
                  </a:solidFill>
                  <a:ea typeface="ＭＳ ゴシック" pitchFamily="49" charset="-128"/>
                  <a:cs typeface="Times New Roman" panose="02020603050405020304" pitchFamily="18" charset="0"/>
                </a:rPr>
                <a:t>(</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66FF"/>
                  </a:solidFill>
                  <a:ea typeface="ＭＳ ゴシック" pitchFamily="49" charset="-128"/>
                  <a:cs typeface="Times New Roman" panose="02020603050405020304" pitchFamily="18" charset="0"/>
                </a:rPr>
                <a:t>, </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66FF"/>
                  </a:solidFill>
                  <a:ea typeface="ＭＳ ゴシック" pitchFamily="49" charset="-128"/>
                  <a:cs typeface="Times New Roman" panose="02020603050405020304" pitchFamily="18" charset="0"/>
                </a:rPr>
                <a:t>) </a:t>
              </a:r>
              <a:endParaRPr lang="ja-JP" altLang="en-US" dirty="0">
                <a:solidFill>
                  <a:srgbClr val="0066FF"/>
                </a:solidFill>
              </a:endParaRPr>
            </a:p>
          </p:txBody>
        </p:sp>
        <p:sp>
          <p:nvSpPr>
            <p:cNvPr id="99" name="テキスト ボックス 98">
              <a:extLst>
                <a:ext uri="{FF2B5EF4-FFF2-40B4-BE49-F238E27FC236}">
                  <a16:creationId xmlns:a16="http://schemas.microsoft.com/office/drawing/2014/main" id="{06ABC159-43B7-4CE4-A1FD-07F30053ED0F}"/>
                </a:ext>
              </a:extLst>
            </p:cNvPr>
            <p:cNvSpPr txBox="1"/>
            <p:nvPr/>
          </p:nvSpPr>
          <p:spPr>
            <a:xfrm>
              <a:off x="7890576" y="4037499"/>
              <a:ext cx="1130386" cy="523220"/>
            </a:xfrm>
            <a:prstGeom prst="rect">
              <a:avLst/>
            </a:prstGeom>
            <a:noFill/>
          </p:spPr>
          <p:txBody>
            <a:bodyPr wrap="square">
              <a:spAutoFit/>
            </a:bodyPr>
            <a:lstStyle/>
            <a:p>
              <a:r>
                <a:rPr lang="en-US" altLang="ja-JP" dirty="0">
                  <a:solidFill>
                    <a:srgbClr val="C00000"/>
                  </a:solidFill>
                  <a:ea typeface="ＭＳ ゴシック" pitchFamily="49" charset="-128"/>
                  <a:cs typeface="Times New Roman" panose="02020603050405020304" pitchFamily="18" charset="0"/>
                </a:rPr>
                <a:t>(</a:t>
              </a:r>
              <a:r>
                <a:rPr lang="en-US" altLang="ja-JP" i="1" dirty="0">
                  <a:solidFill>
                    <a:srgbClr val="C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C00000"/>
                  </a:solidFill>
                  <a:ea typeface="ＭＳ ゴシック" pitchFamily="49" charset="-128"/>
                  <a:cs typeface="Times New Roman" panose="02020603050405020304" pitchFamily="18" charset="0"/>
                </a:rPr>
                <a:t>, </a:t>
              </a:r>
              <a:r>
                <a:rPr lang="en-US" altLang="ja-JP" i="1" dirty="0">
                  <a:solidFill>
                    <a:srgbClr val="C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C00000"/>
                  </a:solidFill>
                  <a:ea typeface="ＭＳ ゴシック" pitchFamily="49" charset="-128"/>
                  <a:cs typeface="Times New Roman" panose="02020603050405020304" pitchFamily="18" charset="0"/>
                </a:rPr>
                <a:t>)</a:t>
              </a:r>
              <a:endParaRPr lang="ja-JP" altLang="en-US" dirty="0">
                <a:solidFill>
                  <a:srgbClr val="C00000"/>
                </a:solidFill>
              </a:endParaRPr>
            </a:p>
          </p:txBody>
        </p:sp>
        <p:sp>
          <p:nvSpPr>
            <p:cNvPr id="100" name="テキスト ボックス 99">
              <a:extLst>
                <a:ext uri="{FF2B5EF4-FFF2-40B4-BE49-F238E27FC236}">
                  <a16:creationId xmlns:a16="http://schemas.microsoft.com/office/drawing/2014/main" id="{5F486164-23E8-4A6A-B1B2-E28A5F6EAC59}"/>
                </a:ext>
              </a:extLst>
            </p:cNvPr>
            <p:cNvSpPr txBox="1"/>
            <p:nvPr/>
          </p:nvSpPr>
          <p:spPr>
            <a:xfrm>
              <a:off x="8040256" y="4446647"/>
              <a:ext cx="1295684" cy="523220"/>
            </a:xfrm>
            <a:prstGeom prst="rect">
              <a:avLst/>
            </a:prstGeom>
            <a:noFill/>
          </p:spPr>
          <p:txBody>
            <a:bodyPr wrap="square">
              <a:spAutoFit/>
            </a:bodyPr>
            <a:lstStyle/>
            <a:p>
              <a:r>
                <a:rPr lang="en-US" altLang="ja-JP" dirty="0">
                  <a:solidFill>
                    <a:srgbClr val="9900FF"/>
                  </a:solidFill>
                  <a:ea typeface="ＭＳ ゴシック" pitchFamily="49" charset="-128"/>
                  <a:cs typeface="Times New Roman" panose="02020603050405020304" pitchFamily="18" charset="0"/>
                </a:rPr>
                <a:t>(</a:t>
              </a:r>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9900FF"/>
                  </a:solidFill>
                  <a:ea typeface="ＭＳ ゴシック" pitchFamily="49" charset="-128"/>
                  <a:cs typeface="Times New Roman" panose="02020603050405020304" pitchFamily="18" charset="0"/>
                </a:rPr>
                <a:t>, </a:t>
              </a:r>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9900FF"/>
                  </a:solidFill>
                  <a:ea typeface="ＭＳ ゴシック" pitchFamily="49" charset="-128"/>
                  <a:cs typeface="Times New Roman" panose="02020603050405020304" pitchFamily="18" charset="0"/>
                </a:rPr>
                <a:t>)</a:t>
              </a:r>
              <a:endParaRPr lang="ja-JP" altLang="en-US" dirty="0">
                <a:solidFill>
                  <a:srgbClr val="9900FF"/>
                </a:solidFill>
              </a:endParaRPr>
            </a:p>
          </p:txBody>
        </p:sp>
        <p:sp>
          <p:nvSpPr>
            <p:cNvPr id="101" name="テキスト ボックス 100">
              <a:extLst>
                <a:ext uri="{FF2B5EF4-FFF2-40B4-BE49-F238E27FC236}">
                  <a16:creationId xmlns:a16="http://schemas.microsoft.com/office/drawing/2014/main" id="{687C653A-083C-4E29-BC1D-E6FE983A3F2B}"/>
                </a:ext>
              </a:extLst>
            </p:cNvPr>
            <p:cNvSpPr txBox="1"/>
            <p:nvPr/>
          </p:nvSpPr>
          <p:spPr>
            <a:xfrm>
              <a:off x="8737408" y="5248997"/>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solidFill>
                  <a:srgbClr val="9900FF"/>
                </a:solidFill>
              </a:endParaRPr>
            </a:p>
          </p:txBody>
        </p:sp>
        <p:sp>
          <p:nvSpPr>
            <p:cNvPr id="102" name="テキスト ボックス 101">
              <a:extLst>
                <a:ext uri="{FF2B5EF4-FFF2-40B4-BE49-F238E27FC236}">
                  <a16:creationId xmlns:a16="http://schemas.microsoft.com/office/drawing/2014/main" id="{32245493-57FA-4B68-844A-A141378BE702}"/>
                </a:ext>
              </a:extLst>
            </p:cNvPr>
            <p:cNvSpPr txBox="1"/>
            <p:nvPr/>
          </p:nvSpPr>
          <p:spPr>
            <a:xfrm>
              <a:off x="7170244" y="3421982"/>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y'</a:t>
              </a:r>
              <a:endParaRPr lang="ja-JP" altLang="en-US" dirty="0">
                <a:solidFill>
                  <a:srgbClr val="9900FF"/>
                </a:solidFill>
              </a:endParaRPr>
            </a:p>
          </p:txBody>
        </p:sp>
        <p:sp>
          <p:nvSpPr>
            <p:cNvPr id="103" name="テキスト ボックス 102">
              <a:extLst>
                <a:ext uri="{FF2B5EF4-FFF2-40B4-BE49-F238E27FC236}">
                  <a16:creationId xmlns:a16="http://schemas.microsoft.com/office/drawing/2014/main" id="{6F1569F3-6C07-4B1C-826E-829FA422B292}"/>
                </a:ext>
              </a:extLst>
            </p:cNvPr>
            <p:cNvSpPr txBox="1"/>
            <p:nvPr/>
          </p:nvSpPr>
          <p:spPr>
            <a:xfrm>
              <a:off x="6207048" y="3189943"/>
              <a:ext cx="49240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endParaRPr lang="ja-JP" altLang="en-US" dirty="0"/>
            </a:p>
          </p:txBody>
        </p:sp>
        <p:sp>
          <p:nvSpPr>
            <p:cNvPr id="104" name="テキスト ボックス 103">
              <a:extLst>
                <a:ext uri="{FF2B5EF4-FFF2-40B4-BE49-F238E27FC236}">
                  <a16:creationId xmlns:a16="http://schemas.microsoft.com/office/drawing/2014/main" id="{03F07F61-C08A-47BB-A280-91018BFB8E09}"/>
                </a:ext>
              </a:extLst>
            </p:cNvPr>
            <p:cNvSpPr txBox="1"/>
            <p:nvPr/>
          </p:nvSpPr>
          <p:spPr>
            <a:xfrm>
              <a:off x="8212218" y="5600932"/>
              <a:ext cx="492408" cy="523220"/>
            </a:xfrm>
            <a:prstGeom prst="rect">
              <a:avLst/>
            </a:prstGeom>
            <a:noFill/>
          </p:spPr>
          <p:txBody>
            <a:bodyPr wrap="square">
              <a:spAutoFit/>
            </a:bodyPr>
            <a:lstStyle/>
            <a:p>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p>
          </p:txBody>
        </p:sp>
        <p:sp>
          <p:nvSpPr>
            <p:cNvPr id="105" name="テキスト ボックス 104">
              <a:extLst>
                <a:ext uri="{FF2B5EF4-FFF2-40B4-BE49-F238E27FC236}">
                  <a16:creationId xmlns:a16="http://schemas.microsoft.com/office/drawing/2014/main" id="{BC8FFA83-B3E8-4BC4-A6CB-60C4E37B3AF9}"/>
                </a:ext>
              </a:extLst>
            </p:cNvPr>
            <p:cNvSpPr txBox="1"/>
            <p:nvPr/>
          </p:nvSpPr>
          <p:spPr>
            <a:xfrm>
              <a:off x="7694340" y="4911471"/>
              <a:ext cx="492408" cy="523220"/>
            </a:xfrm>
            <a:prstGeom prst="rect">
              <a:avLst/>
            </a:prstGeom>
            <a:noFill/>
          </p:spPr>
          <p:txBody>
            <a:bodyPr wrap="square">
              <a:spAutoFit/>
            </a:bodyPr>
            <a:lstStyle/>
            <a:p>
              <a:r>
                <a:rPr lang="en-US" altLang="ja-JP" i="1" dirty="0">
                  <a:solidFill>
                    <a:srgbClr val="9900FF"/>
                  </a:solidFill>
                  <a:latin typeface="Symbol" panose="05050102010706020507" pitchFamily="18" charset="2"/>
                  <a:ea typeface="ＭＳ ゴシック" pitchFamily="49" charset="-128"/>
                  <a:cs typeface="Times New Roman" panose="02020603050405020304" pitchFamily="18" charset="0"/>
                </a:rPr>
                <a:t>q</a:t>
              </a:r>
              <a:endParaRPr lang="ja-JP" altLang="en-US" dirty="0">
                <a:solidFill>
                  <a:srgbClr val="9900FF"/>
                </a:solidFill>
              </a:endParaRPr>
            </a:p>
          </p:txBody>
        </p:sp>
      </p:grpSp>
      <p:sp>
        <p:nvSpPr>
          <p:cNvPr id="106" name="Rectangle 29">
            <a:extLst>
              <a:ext uri="{FF2B5EF4-FFF2-40B4-BE49-F238E27FC236}">
                <a16:creationId xmlns:a16="http://schemas.microsoft.com/office/drawing/2014/main" id="{A7F7054C-4C9D-496C-A077-EA0A2A4FBFDD}"/>
              </a:ext>
            </a:extLst>
          </p:cNvPr>
          <p:cNvSpPr>
            <a:spLocks noChangeArrowheads="1"/>
          </p:cNvSpPr>
          <p:nvPr/>
        </p:nvSpPr>
        <p:spPr bwMode="auto">
          <a:xfrm>
            <a:off x="0" y="0"/>
            <a:ext cx="9144000" cy="523220"/>
          </a:xfrm>
          <a:prstGeom prst="rect">
            <a:avLst/>
          </a:prstGeom>
          <a:solidFill>
            <a:srgbClr val="FFFFCC"/>
          </a:solidFill>
          <a:ln>
            <a:noFill/>
          </a:ln>
          <a:effectLst/>
        </p:spPr>
        <p:txBody>
          <a:bodyPr wrap="square" anchor="t">
            <a:spAutoFit/>
          </a:bodyPr>
          <a:lstStyle/>
          <a:p>
            <a:pPr>
              <a:spcBef>
                <a:spcPct val="0"/>
              </a:spcBef>
            </a:pPr>
            <a:r>
              <a:rPr lang="ja-JP" altLang="en-US" dirty="0">
                <a:solidFill>
                  <a:srgbClr val="0066FF"/>
                </a:solidFill>
                <a:ea typeface="ＭＳ ゴシック" pitchFamily="49" charset="-128"/>
                <a:cs typeface="Times New Roman" panose="02020603050405020304" pitchFamily="18" charset="0"/>
              </a:rPr>
              <a:t>例</a:t>
            </a:r>
            <a:r>
              <a:rPr lang="en-US" altLang="ja-JP" dirty="0">
                <a:solidFill>
                  <a:srgbClr val="0066FF"/>
                </a:solidFill>
                <a:ea typeface="ＭＳ ゴシック" pitchFamily="49" charset="-128"/>
                <a:cs typeface="Times New Roman" panose="02020603050405020304" pitchFamily="18" charset="0"/>
              </a:rPr>
              <a:t>1</a:t>
            </a:r>
            <a:r>
              <a:rPr lang="ja-JP" altLang="en-US" dirty="0">
                <a:solidFill>
                  <a:srgbClr val="000000"/>
                </a:solidFill>
                <a:ea typeface="ＭＳ ゴシック" pitchFamily="49" charset="-128"/>
                <a:cs typeface="Times New Roman" panose="02020603050405020304" pitchFamily="18" charset="0"/>
              </a:rPr>
              <a:t>   質量</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長さ</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000000"/>
                </a:solidFill>
                <a:ea typeface="ＭＳ ゴシック" pitchFamily="49" charset="-128"/>
                <a:cs typeface="Times New Roman" panose="02020603050405020304" pitchFamily="18" charset="0"/>
              </a:rPr>
              <a:t>, </a:t>
            </a:r>
            <a:r>
              <a:rPr lang="ja-JP" altLang="en-US" dirty="0">
                <a:solidFill>
                  <a:srgbClr val="000000"/>
                </a:solidFill>
                <a:ea typeface="ＭＳ ゴシック" pitchFamily="49" charset="-128"/>
                <a:cs typeface="Times New Roman" panose="02020603050405020304" pitchFamily="18" charset="0"/>
              </a:rPr>
              <a:t>慣性モーメント</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Ml</a:t>
            </a:r>
            <a:r>
              <a:rPr lang="en-US" altLang="ja-JP" baseline="30000" dirty="0">
                <a:solidFill>
                  <a:srgbClr val="000000"/>
                </a:solidFill>
                <a:ea typeface="ＭＳ ゴシック" pitchFamily="49" charset="-128"/>
                <a:cs typeface="Times New Roman" panose="02020603050405020304" pitchFamily="18" charset="0"/>
              </a:rPr>
              <a:t>2</a:t>
            </a:r>
            <a:r>
              <a:rPr lang="en-US" altLang="ja-JP" dirty="0">
                <a:solidFill>
                  <a:srgbClr val="000000"/>
                </a:solidFill>
                <a:ea typeface="ＭＳ ゴシック" pitchFamily="49" charset="-128"/>
                <a:cs typeface="Times New Roman" panose="02020603050405020304" pitchFamily="18" charset="0"/>
              </a:rPr>
              <a:t>/12</a:t>
            </a:r>
            <a:r>
              <a:rPr lang="ja-JP" altLang="en-US" dirty="0">
                <a:solidFill>
                  <a:srgbClr val="000000"/>
                </a:solidFill>
                <a:ea typeface="ＭＳ ゴシック" pitchFamily="49" charset="-128"/>
                <a:cs typeface="Times New Roman" panose="02020603050405020304" pitchFamily="18" charset="0"/>
              </a:rPr>
              <a:t>の一様な棒</a:t>
            </a:r>
            <a:endParaRPr lang="en-US" altLang="ja-JP" dirty="0">
              <a:solidFill>
                <a:srgbClr val="000000"/>
              </a:solidFill>
              <a:ea typeface="ＭＳ ゴシック" pitchFamily="49" charset="-128"/>
              <a:cs typeface="Times New Roman" panose="02020603050405020304" pitchFamily="18" charset="0"/>
            </a:endParaRPr>
          </a:p>
        </p:txBody>
      </p:sp>
      <p:sp>
        <p:nvSpPr>
          <p:cNvPr id="107" name="Line 5">
            <a:extLst>
              <a:ext uri="{FF2B5EF4-FFF2-40B4-BE49-F238E27FC236}">
                <a16:creationId xmlns:a16="http://schemas.microsoft.com/office/drawing/2014/main" id="{A7E81825-62B8-4251-B676-1ED66AFF6468}"/>
              </a:ext>
            </a:extLst>
          </p:cNvPr>
          <p:cNvSpPr>
            <a:spLocks noChangeShapeType="1"/>
          </p:cNvSpPr>
          <p:nvPr/>
        </p:nvSpPr>
        <p:spPr bwMode="auto">
          <a:xfrm flipH="1">
            <a:off x="526773" y="3310350"/>
            <a:ext cx="2304383" cy="161969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8" name="Line 5">
            <a:extLst>
              <a:ext uri="{FF2B5EF4-FFF2-40B4-BE49-F238E27FC236}">
                <a16:creationId xmlns:a16="http://schemas.microsoft.com/office/drawing/2014/main" id="{A3E93F76-CE15-49CB-9EE3-3C6DD429A08F}"/>
              </a:ext>
            </a:extLst>
          </p:cNvPr>
          <p:cNvSpPr>
            <a:spLocks noChangeShapeType="1"/>
          </p:cNvSpPr>
          <p:nvPr/>
        </p:nvSpPr>
        <p:spPr bwMode="auto">
          <a:xfrm flipH="1">
            <a:off x="1444339" y="4393829"/>
            <a:ext cx="1289585" cy="68385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9" name="Line 6">
            <a:extLst>
              <a:ext uri="{FF2B5EF4-FFF2-40B4-BE49-F238E27FC236}">
                <a16:creationId xmlns:a16="http://schemas.microsoft.com/office/drawing/2014/main" id="{D007CBCA-57AB-4242-BB27-CA8D9038787E}"/>
              </a:ext>
            </a:extLst>
          </p:cNvPr>
          <p:cNvSpPr>
            <a:spLocks noChangeShapeType="1"/>
          </p:cNvSpPr>
          <p:nvPr/>
        </p:nvSpPr>
        <p:spPr bwMode="auto">
          <a:xfrm flipH="1" flipV="1">
            <a:off x="4362997" y="3895736"/>
            <a:ext cx="1601017" cy="65882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0" name="Line 9">
            <a:extLst>
              <a:ext uri="{FF2B5EF4-FFF2-40B4-BE49-F238E27FC236}">
                <a16:creationId xmlns:a16="http://schemas.microsoft.com/office/drawing/2014/main" id="{F7DE67FD-EB8C-4289-9576-E9EF24F94185}"/>
              </a:ext>
            </a:extLst>
          </p:cNvPr>
          <p:cNvSpPr>
            <a:spLocks noChangeShapeType="1"/>
          </p:cNvSpPr>
          <p:nvPr/>
        </p:nvSpPr>
        <p:spPr bwMode="auto">
          <a:xfrm>
            <a:off x="2754359" y="3905624"/>
            <a:ext cx="3342812" cy="78410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1" name="Line 5">
            <a:extLst>
              <a:ext uri="{FF2B5EF4-FFF2-40B4-BE49-F238E27FC236}">
                <a16:creationId xmlns:a16="http://schemas.microsoft.com/office/drawing/2014/main" id="{2BFCDFD5-3604-4B1A-9BAF-06C9B0B7CA10}"/>
              </a:ext>
            </a:extLst>
          </p:cNvPr>
          <p:cNvSpPr>
            <a:spLocks noChangeShapeType="1"/>
          </p:cNvSpPr>
          <p:nvPr/>
        </p:nvSpPr>
        <p:spPr bwMode="auto">
          <a:xfrm flipH="1">
            <a:off x="1504961" y="3412363"/>
            <a:ext cx="3686975" cy="21828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Line 5">
            <a:extLst>
              <a:ext uri="{FF2B5EF4-FFF2-40B4-BE49-F238E27FC236}">
                <a16:creationId xmlns:a16="http://schemas.microsoft.com/office/drawing/2014/main" id="{47272817-533D-44D2-8CE5-C986096EF505}"/>
              </a:ext>
            </a:extLst>
          </p:cNvPr>
          <p:cNvSpPr>
            <a:spLocks noChangeShapeType="1"/>
          </p:cNvSpPr>
          <p:nvPr/>
        </p:nvSpPr>
        <p:spPr bwMode="auto">
          <a:xfrm flipH="1">
            <a:off x="2312405" y="4394324"/>
            <a:ext cx="826955" cy="125224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aphicFrame>
        <p:nvGraphicFramePr>
          <p:cNvPr id="115" name="オブジェクト 114">
            <a:extLst>
              <a:ext uri="{FF2B5EF4-FFF2-40B4-BE49-F238E27FC236}">
                <a16:creationId xmlns:a16="http://schemas.microsoft.com/office/drawing/2014/main" id="{93C7F05A-8BC5-4CE7-AE85-771C577CF549}"/>
              </a:ext>
            </a:extLst>
          </p:cNvPr>
          <p:cNvGraphicFramePr>
            <a:graphicFrameLocks noChangeAspect="1"/>
          </p:cNvGraphicFramePr>
          <p:nvPr>
            <p:extLst>
              <p:ext uri="{D42A27DB-BD31-4B8C-83A1-F6EECF244321}">
                <p14:modId xmlns:p14="http://schemas.microsoft.com/office/powerpoint/2010/main" val="3574774908"/>
              </p:ext>
            </p:extLst>
          </p:nvPr>
        </p:nvGraphicFramePr>
        <p:xfrm>
          <a:off x="2337475" y="6193157"/>
          <a:ext cx="825500" cy="398463"/>
        </p:xfrm>
        <a:graphic>
          <a:graphicData uri="http://schemas.openxmlformats.org/presentationml/2006/ole">
            <mc:AlternateContent xmlns:mc="http://schemas.openxmlformats.org/markup-compatibility/2006">
              <mc:Choice xmlns:v="urn:schemas-microsoft-com:vml" Requires="v">
                <p:oleObj spid="_x0000_s115623" name="Equation" r:id="rId41" imgW="368280" imgH="177480" progId="Equation.DSMT4">
                  <p:embed/>
                </p:oleObj>
              </mc:Choice>
              <mc:Fallback>
                <p:oleObj name="Equation" r:id="rId41" imgW="368280" imgH="177480" progId="Equation.DSMT4">
                  <p:embed/>
                  <p:pic>
                    <p:nvPicPr>
                      <p:cNvPr id="213" name="オブジェクト 212">
                        <a:extLst>
                          <a:ext uri="{FF2B5EF4-FFF2-40B4-BE49-F238E27FC236}">
                            <a16:creationId xmlns:a16="http://schemas.microsoft.com/office/drawing/2014/main" id="{58672DF8-D565-4645-B31A-7E2EECC32C6C}"/>
                          </a:ext>
                        </a:extLst>
                      </p:cNvPr>
                      <p:cNvPicPr>
                        <a:picLocks noChangeAspect="1" noChangeArrowheads="1"/>
                      </p:cNvPicPr>
                      <p:nvPr/>
                    </p:nvPicPr>
                    <p:blipFill>
                      <a:blip r:embed="rId42"/>
                      <a:srcRect/>
                      <a:stretch>
                        <a:fillRect/>
                      </a:stretch>
                    </p:blipFill>
                    <p:spPr bwMode="auto">
                      <a:xfrm>
                        <a:off x="2337475" y="6193157"/>
                        <a:ext cx="825500" cy="398463"/>
                      </a:xfrm>
                      <a:prstGeom prst="rect">
                        <a:avLst/>
                      </a:prstGeom>
                      <a:noFill/>
                      <a:ln>
                        <a:noFill/>
                      </a:ln>
                    </p:spPr>
                  </p:pic>
                </p:oleObj>
              </mc:Fallback>
            </mc:AlternateContent>
          </a:graphicData>
        </a:graphic>
      </p:graphicFrame>
      <p:graphicFrame>
        <p:nvGraphicFramePr>
          <p:cNvPr id="116" name="オブジェクト 115">
            <a:extLst>
              <a:ext uri="{FF2B5EF4-FFF2-40B4-BE49-F238E27FC236}">
                <a16:creationId xmlns:a16="http://schemas.microsoft.com/office/drawing/2014/main" id="{F8FF0BF9-691A-4E27-A0AF-A2EDB020374E}"/>
              </a:ext>
            </a:extLst>
          </p:cNvPr>
          <p:cNvGraphicFramePr>
            <a:graphicFrameLocks noChangeAspect="1"/>
          </p:cNvGraphicFramePr>
          <p:nvPr>
            <p:extLst>
              <p:ext uri="{D42A27DB-BD31-4B8C-83A1-F6EECF244321}">
                <p14:modId xmlns:p14="http://schemas.microsoft.com/office/powerpoint/2010/main" val="1159336112"/>
              </p:ext>
            </p:extLst>
          </p:nvPr>
        </p:nvGraphicFramePr>
        <p:xfrm>
          <a:off x="1972266" y="5614658"/>
          <a:ext cx="454025" cy="398463"/>
        </p:xfrm>
        <a:graphic>
          <a:graphicData uri="http://schemas.openxmlformats.org/presentationml/2006/ole">
            <mc:AlternateContent xmlns:mc="http://schemas.openxmlformats.org/markup-compatibility/2006">
              <mc:Choice xmlns:v="urn:schemas-microsoft-com:vml" Requires="v">
                <p:oleObj spid="_x0000_s115624" name="Equation" r:id="rId43" imgW="203040" imgH="177480" progId="Equation.DSMT4">
                  <p:embed/>
                </p:oleObj>
              </mc:Choice>
              <mc:Fallback>
                <p:oleObj name="Equation" r:id="rId43" imgW="203040" imgH="177480" progId="Equation.DSMT4">
                  <p:embed/>
                  <p:pic>
                    <p:nvPicPr>
                      <p:cNvPr id="115" name="オブジェクト 114">
                        <a:extLst>
                          <a:ext uri="{FF2B5EF4-FFF2-40B4-BE49-F238E27FC236}">
                            <a16:creationId xmlns:a16="http://schemas.microsoft.com/office/drawing/2014/main" id="{93C7F05A-8BC5-4CE7-AE85-771C577CF549}"/>
                          </a:ext>
                        </a:extLst>
                      </p:cNvPr>
                      <p:cNvPicPr>
                        <a:picLocks noChangeAspect="1" noChangeArrowheads="1"/>
                      </p:cNvPicPr>
                      <p:nvPr/>
                    </p:nvPicPr>
                    <p:blipFill>
                      <a:blip r:embed="rId44"/>
                      <a:srcRect/>
                      <a:stretch>
                        <a:fillRect/>
                      </a:stretch>
                    </p:blipFill>
                    <p:spPr bwMode="auto">
                      <a:xfrm>
                        <a:off x="1972266" y="5614658"/>
                        <a:ext cx="454025" cy="398463"/>
                      </a:xfrm>
                      <a:prstGeom prst="rect">
                        <a:avLst/>
                      </a:prstGeom>
                      <a:noFill/>
                      <a:ln>
                        <a:noFill/>
                      </a:ln>
                    </p:spPr>
                  </p:pic>
                </p:oleObj>
              </mc:Fallback>
            </mc:AlternateContent>
          </a:graphicData>
        </a:graphic>
      </p:graphicFrame>
      <p:sp>
        <p:nvSpPr>
          <p:cNvPr id="117" name="Line 5">
            <a:extLst>
              <a:ext uri="{FF2B5EF4-FFF2-40B4-BE49-F238E27FC236}">
                <a16:creationId xmlns:a16="http://schemas.microsoft.com/office/drawing/2014/main" id="{11856827-DE2A-4396-95F8-030C8D83A31D}"/>
              </a:ext>
            </a:extLst>
          </p:cNvPr>
          <p:cNvSpPr>
            <a:spLocks noChangeShapeType="1"/>
          </p:cNvSpPr>
          <p:nvPr/>
        </p:nvSpPr>
        <p:spPr bwMode="auto">
          <a:xfrm flipH="1">
            <a:off x="1556083" y="5970927"/>
            <a:ext cx="6007" cy="28924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8" name="Line 5">
            <a:extLst>
              <a:ext uri="{FF2B5EF4-FFF2-40B4-BE49-F238E27FC236}">
                <a16:creationId xmlns:a16="http://schemas.microsoft.com/office/drawing/2014/main" id="{73C28434-106C-4591-8943-06461673AFF0}"/>
              </a:ext>
            </a:extLst>
          </p:cNvPr>
          <p:cNvSpPr>
            <a:spLocks noChangeShapeType="1"/>
          </p:cNvSpPr>
          <p:nvPr/>
        </p:nvSpPr>
        <p:spPr bwMode="auto">
          <a:xfrm flipH="1">
            <a:off x="2869879" y="3905625"/>
            <a:ext cx="976003" cy="234176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33236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9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5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5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2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2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9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2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9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9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110"/>
                                        </p:tgtEl>
                                        <p:attrNameLst>
                                          <p:attrName>style.visibility</p:attrName>
                                        </p:attrNameLst>
                                      </p:cBhvr>
                                      <p:to>
                                        <p:strVal val="visible"/>
                                      </p:to>
                                    </p:set>
                                    <p:animEffect transition="in" filter="wipe(left)">
                                      <p:cBhvr>
                                        <p:cTn id="103" dur="500"/>
                                        <p:tgtEl>
                                          <p:spTgt spid="110"/>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2" fill="hold" grpId="0" nodeType="clickEffect">
                                  <p:stCondLst>
                                    <p:cond delay="0"/>
                                  </p:stCondLst>
                                  <p:childTnLst>
                                    <p:set>
                                      <p:cBhvr>
                                        <p:cTn id="107" dur="1" fill="hold">
                                          <p:stCondLst>
                                            <p:cond delay="0"/>
                                          </p:stCondLst>
                                        </p:cTn>
                                        <p:tgtEl>
                                          <p:spTgt spid="109"/>
                                        </p:tgtEl>
                                        <p:attrNameLst>
                                          <p:attrName>style.visibility</p:attrName>
                                        </p:attrNameLst>
                                      </p:cBhvr>
                                      <p:to>
                                        <p:strVal val="visible"/>
                                      </p:to>
                                    </p:set>
                                    <p:animEffect transition="in" filter="wipe(right)">
                                      <p:cBhvr>
                                        <p:cTn id="108" dur="500"/>
                                        <p:tgtEl>
                                          <p:spTgt spid="109"/>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9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110"/>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109"/>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00"/>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201"/>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22" presetClass="entr" presetSubtype="1" fill="hold" grpId="0" nodeType="clickEffect">
                                  <p:stCondLst>
                                    <p:cond delay="0"/>
                                  </p:stCondLst>
                                  <p:childTnLst>
                                    <p:set>
                                      <p:cBhvr>
                                        <p:cTn id="130" dur="1" fill="hold">
                                          <p:stCondLst>
                                            <p:cond delay="0"/>
                                          </p:stCondLst>
                                        </p:cTn>
                                        <p:tgtEl>
                                          <p:spTgt spid="107"/>
                                        </p:tgtEl>
                                        <p:attrNameLst>
                                          <p:attrName>style.visibility</p:attrName>
                                        </p:attrNameLst>
                                      </p:cBhvr>
                                      <p:to>
                                        <p:strVal val="visible"/>
                                      </p:to>
                                    </p:set>
                                    <p:animEffect transition="in" filter="wipe(up)">
                                      <p:cBhvr>
                                        <p:cTn id="131" dur="500"/>
                                        <p:tgtEl>
                                          <p:spTgt spid="107"/>
                                        </p:tgtEl>
                                      </p:cBhvr>
                                    </p:animEffec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nodeType="clickEffect">
                                  <p:stCondLst>
                                    <p:cond delay="0"/>
                                  </p:stCondLst>
                                  <p:childTnLst>
                                    <p:set>
                                      <p:cBhvr>
                                        <p:cTn id="135" dur="1" fill="hold">
                                          <p:stCondLst>
                                            <p:cond delay="0"/>
                                          </p:stCondLst>
                                        </p:cTn>
                                        <p:tgtEl>
                                          <p:spTgt spid="202"/>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203"/>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22" presetClass="entr" presetSubtype="1" fill="hold" grpId="0" nodeType="clickEffect">
                                  <p:stCondLst>
                                    <p:cond delay="0"/>
                                  </p:stCondLst>
                                  <p:childTnLst>
                                    <p:set>
                                      <p:cBhvr>
                                        <p:cTn id="141" dur="1" fill="hold">
                                          <p:stCondLst>
                                            <p:cond delay="0"/>
                                          </p:stCondLst>
                                        </p:cTn>
                                        <p:tgtEl>
                                          <p:spTgt spid="108"/>
                                        </p:tgtEl>
                                        <p:attrNameLst>
                                          <p:attrName>style.visibility</p:attrName>
                                        </p:attrNameLst>
                                      </p:cBhvr>
                                      <p:to>
                                        <p:strVal val="visible"/>
                                      </p:to>
                                    </p:set>
                                    <p:animEffect transition="in" filter="wipe(up)">
                                      <p:cBhvr>
                                        <p:cTn id="142" dur="500"/>
                                        <p:tgtEl>
                                          <p:spTgt spid="108"/>
                                        </p:tgtEl>
                                      </p:cBhvr>
                                    </p:animEffec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20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205"/>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06"/>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207"/>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1" nodeType="clickEffect">
                                  <p:stCondLst>
                                    <p:cond delay="0"/>
                                  </p:stCondLst>
                                  <p:childTnLst>
                                    <p:set>
                                      <p:cBhvr>
                                        <p:cTn id="160" dur="1" fill="hold">
                                          <p:stCondLst>
                                            <p:cond delay="0"/>
                                          </p:stCondLst>
                                        </p:cTn>
                                        <p:tgtEl>
                                          <p:spTgt spid="108"/>
                                        </p:tgtEl>
                                        <p:attrNameLst>
                                          <p:attrName>style.visibility</p:attrName>
                                        </p:attrNameLst>
                                      </p:cBhvr>
                                      <p:to>
                                        <p:strVal val="hidden"/>
                                      </p:to>
                                    </p:set>
                                  </p:childTnLst>
                                </p:cTn>
                              </p:par>
                              <p:par>
                                <p:cTn id="161" presetID="1" presetClass="exit" presetSubtype="0" fill="hold" grpId="1" nodeType="withEffect">
                                  <p:stCondLst>
                                    <p:cond delay="0"/>
                                  </p:stCondLst>
                                  <p:childTnLst>
                                    <p:set>
                                      <p:cBhvr>
                                        <p:cTn id="162" dur="1" fill="hold">
                                          <p:stCondLst>
                                            <p:cond delay="0"/>
                                          </p:stCondLst>
                                        </p:cTn>
                                        <p:tgtEl>
                                          <p:spTgt spid="107"/>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208"/>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209"/>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22" presetClass="entr" presetSubtype="1" fill="hold" grpId="0" nodeType="clickEffect">
                                  <p:stCondLst>
                                    <p:cond delay="0"/>
                                  </p:stCondLst>
                                  <p:childTnLst>
                                    <p:set>
                                      <p:cBhvr>
                                        <p:cTn id="172" dur="1" fill="hold">
                                          <p:stCondLst>
                                            <p:cond delay="0"/>
                                          </p:stCondLst>
                                        </p:cTn>
                                        <p:tgtEl>
                                          <p:spTgt spid="111"/>
                                        </p:tgtEl>
                                        <p:attrNameLst>
                                          <p:attrName>style.visibility</p:attrName>
                                        </p:attrNameLst>
                                      </p:cBhvr>
                                      <p:to>
                                        <p:strVal val="visible"/>
                                      </p:to>
                                    </p:set>
                                    <p:animEffect transition="in" filter="wipe(up)">
                                      <p:cBhvr>
                                        <p:cTn id="173" dur="500"/>
                                        <p:tgtEl>
                                          <p:spTgt spid="111"/>
                                        </p:tgtEl>
                                      </p:cBhvr>
                                    </p:animEffect>
                                  </p:childTnLst>
                                </p:cTn>
                              </p:par>
                            </p:childTnLst>
                          </p:cTn>
                        </p:par>
                      </p:childTnLst>
                    </p:cTn>
                  </p:par>
                  <p:par>
                    <p:cTn id="174" fill="hold">
                      <p:stCondLst>
                        <p:cond delay="indefinite"/>
                      </p:stCondLst>
                      <p:childTnLst>
                        <p:par>
                          <p:cTn id="175" fill="hold">
                            <p:stCondLst>
                              <p:cond delay="0"/>
                            </p:stCondLst>
                            <p:childTnLst>
                              <p:par>
                                <p:cTn id="176" presetID="1" presetClass="entr" presetSubtype="0" fill="hold" nodeType="clickEffect">
                                  <p:stCondLst>
                                    <p:cond delay="0"/>
                                  </p:stCondLst>
                                  <p:childTnLst>
                                    <p:set>
                                      <p:cBhvr>
                                        <p:cTn id="177" dur="1" fill="hold">
                                          <p:stCondLst>
                                            <p:cond delay="0"/>
                                          </p:stCondLst>
                                        </p:cTn>
                                        <p:tgtEl>
                                          <p:spTgt spid="210"/>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22" presetClass="entr" presetSubtype="1" fill="hold" grpId="0" nodeType="clickEffect">
                                  <p:stCondLst>
                                    <p:cond delay="0"/>
                                  </p:stCondLst>
                                  <p:childTnLst>
                                    <p:set>
                                      <p:cBhvr>
                                        <p:cTn id="181" dur="1" fill="hold">
                                          <p:stCondLst>
                                            <p:cond delay="0"/>
                                          </p:stCondLst>
                                        </p:cTn>
                                        <p:tgtEl>
                                          <p:spTgt spid="112"/>
                                        </p:tgtEl>
                                        <p:attrNameLst>
                                          <p:attrName>style.visibility</p:attrName>
                                        </p:attrNameLst>
                                      </p:cBhvr>
                                      <p:to>
                                        <p:strVal val="visible"/>
                                      </p:to>
                                    </p:set>
                                    <p:animEffect transition="in" filter="wipe(up)">
                                      <p:cBhvr>
                                        <p:cTn id="182" dur="500"/>
                                        <p:tgtEl>
                                          <p:spTgt spid="112"/>
                                        </p:tgtEl>
                                      </p:cBhvr>
                                    </p:animEffec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16"/>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1" nodeType="clickEffect">
                                  <p:stCondLst>
                                    <p:cond delay="0"/>
                                  </p:stCondLst>
                                  <p:childTnLst>
                                    <p:set>
                                      <p:cBhvr>
                                        <p:cTn id="190" dur="1" fill="hold">
                                          <p:stCondLst>
                                            <p:cond delay="0"/>
                                          </p:stCondLst>
                                        </p:cTn>
                                        <p:tgtEl>
                                          <p:spTgt spid="112"/>
                                        </p:tgtEl>
                                        <p:attrNameLst>
                                          <p:attrName>style.visibility</p:attrName>
                                        </p:attrNameLst>
                                      </p:cBhvr>
                                      <p:to>
                                        <p:strVal val="hidden"/>
                                      </p:to>
                                    </p:set>
                                  </p:childTnLst>
                                </p:cTn>
                              </p:par>
                              <p:par>
                                <p:cTn id="191" presetID="1" presetClass="exit" presetSubtype="0" fill="hold" grpId="1" nodeType="withEffect">
                                  <p:stCondLst>
                                    <p:cond delay="0"/>
                                  </p:stCondLst>
                                  <p:childTnLst>
                                    <p:set>
                                      <p:cBhvr>
                                        <p:cTn id="192" dur="1" fill="hold">
                                          <p:stCondLst>
                                            <p:cond delay="0"/>
                                          </p:stCondLst>
                                        </p:cTn>
                                        <p:tgtEl>
                                          <p:spTgt spid="111"/>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nodeType="clickEffect">
                                  <p:stCondLst>
                                    <p:cond delay="0"/>
                                  </p:stCondLst>
                                  <p:childTnLst>
                                    <p:set>
                                      <p:cBhvr>
                                        <p:cTn id="196" dur="1" fill="hold">
                                          <p:stCondLst>
                                            <p:cond delay="0"/>
                                          </p:stCondLst>
                                        </p:cTn>
                                        <p:tgtEl>
                                          <p:spTgt spid="21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12"/>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22" presetClass="entr" presetSubtype="1" fill="hold" grpId="0" nodeType="clickEffect">
                                  <p:stCondLst>
                                    <p:cond delay="0"/>
                                  </p:stCondLst>
                                  <p:childTnLst>
                                    <p:set>
                                      <p:cBhvr>
                                        <p:cTn id="202" dur="1" fill="hold">
                                          <p:stCondLst>
                                            <p:cond delay="0"/>
                                          </p:stCondLst>
                                        </p:cTn>
                                        <p:tgtEl>
                                          <p:spTgt spid="117"/>
                                        </p:tgtEl>
                                        <p:attrNameLst>
                                          <p:attrName>style.visibility</p:attrName>
                                        </p:attrNameLst>
                                      </p:cBhvr>
                                      <p:to>
                                        <p:strVal val="visible"/>
                                      </p:to>
                                    </p:set>
                                    <p:animEffect transition="in" filter="wipe(up)">
                                      <p:cBhvr>
                                        <p:cTn id="203" dur="500"/>
                                        <p:tgtEl>
                                          <p:spTgt spid="117"/>
                                        </p:tgtEl>
                                      </p:cBhvr>
                                    </p:animEffec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nodeType="clickEffect">
                                  <p:stCondLst>
                                    <p:cond delay="0"/>
                                  </p:stCondLst>
                                  <p:childTnLst>
                                    <p:set>
                                      <p:cBhvr>
                                        <p:cTn id="207" dur="1" fill="hold">
                                          <p:stCondLst>
                                            <p:cond delay="0"/>
                                          </p:stCondLst>
                                        </p:cTn>
                                        <p:tgtEl>
                                          <p:spTgt spid="213"/>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22" presetClass="entr" presetSubtype="1" fill="hold" grpId="0" nodeType="clickEffect">
                                  <p:stCondLst>
                                    <p:cond delay="0"/>
                                  </p:stCondLst>
                                  <p:childTnLst>
                                    <p:set>
                                      <p:cBhvr>
                                        <p:cTn id="211" dur="1" fill="hold">
                                          <p:stCondLst>
                                            <p:cond delay="0"/>
                                          </p:stCondLst>
                                        </p:cTn>
                                        <p:tgtEl>
                                          <p:spTgt spid="118"/>
                                        </p:tgtEl>
                                        <p:attrNameLst>
                                          <p:attrName>style.visibility</p:attrName>
                                        </p:attrNameLst>
                                      </p:cBhvr>
                                      <p:to>
                                        <p:strVal val="visible"/>
                                      </p:to>
                                    </p:set>
                                    <p:animEffect transition="in" filter="wipe(up)">
                                      <p:cBhvr>
                                        <p:cTn id="212" dur="500"/>
                                        <p:tgtEl>
                                          <p:spTgt spid="118"/>
                                        </p:tgtEl>
                                      </p:cBhvr>
                                    </p:animEffec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115"/>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xit" presetSubtype="0" fill="hold" grpId="1" nodeType="clickEffect">
                                  <p:stCondLst>
                                    <p:cond delay="0"/>
                                  </p:stCondLst>
                                  <p:childTnLst>
                                    <p:set>
                                      <p:cBhvr>
                                        <p:cTn id="220" dur="1" fill="hold">
                                          <p:stCondLst>
                                            <p:cond delay="0"/>
                                          </p:stCondLst>
                                        </p:cTn>
                                        <p:tgtEl>
                                          <p:spTgt spid="118"/>
                                        </p:tgtEl>
                                        <p:attrNameLst>
                                          <p:attrName>style.visibility</p:attrName>
                                        </p:attrNameLst>
                                      </p:cBhvr>
                                      <p:to>
                                        <p:strVal val="hidden"/>
                                      </p:to>
                                    </p:set>
                                  </p:childTnLst>
                                </p:cTn>
                              </p:par>
                              <p:par>
                                <p:cTn id="221" presetID="1" presetClass="exit" presetSubtype="0" fill="hold" grpId="1" nodeType="withEffect">
                                  <p:stCondLst>
                                    <p:cond delay="0"/>
                                  </p:stCondLst>
                                  <p:childTnLst>
                                    <p:set>
                                      <p:cBhvr>
                                        <p:cTn id="222" dur="1" fill="hold">
                                          <p:stCondLst>
                                            <p:cond delay="0"/>
                                          </p:stCondLst>
                                        </p:cTn>
                                        <p:tgtEl>
                                          <p:spTgt spid="1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1" grpId="0" animBg="1"/>
      <p:bldP spid="82" grpId="0"/>
      <p:bldP spid="84" grpId="0" animBg="1"/>
      <p:bldP spid="85" grpId="0"/>
      <p:bldP spid="88" grpId="0" animBg="1"/>
      <p:bldP spid="89" grpId="0" animBg="1"/>
      <p:bldP spid="92" grpId="0"/>
      <p:bldP spid="93" grpId="0"/>
      <p:bldP spid="95" grpId="0" animBg="1"/>
      <p:bldP spid="96" grpId="0"/>
      <p:bldP spid="98" grpId="0" animBg="1"/>
      <p:bldP spid="127" grpId="0" animBg="1"/>
      <p:bldP spid="128" grpId="0" animBg="1"/>
      <p:bldP spid="159" grpId="0" animBg="1"/>
      <p:bldP spid="194" grpId="0"/>
      <p:bldP spid="197" grpId="0"/>
      <p:bldP spid="198" grpId="0"/>
      <p:bldP spid="199" grpId="0" animBg="1"/>
      <p:bldP spid="200" grpId="0"/>
      <p:bldP spid="201" grpId="0"/>
      <p:bldP spid="203" grpId="0" animBg="1"/>
      <p:bldP spid="206" grpId="0" animBg="1"/>
      <p:bldP spid="209" grpId="0" animBg="1"/>
      <p:bldP spid="212" grpId="0" animBg="1"/>
      <p:bldP spid="231" grpId="0"/>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7" grpId="0" animBg="1"/>
      <p:bldP spid="117" grpId="1" animBg="1"/>
      <p:bldP spid="118" grpId="0" animBg="1"/>
      <p:bldP spid="11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0" name="オブジェクト 159">
            <a:extLst>
              <a:ext uri="{FF2B5EF4-FFF2-40B4-BE49-F238E27FC236}">
                <a16:creationId xmlns:a16="http://schemas.microsoft.com/office/drawing/2014/main" id="{64E67C01-DB2E-4A4E-8857-A4CCD926B8E3}"/>
              </a:ext>
            </a:extLst>
          </p:cNvPr>
          <p:cNvGraphicFramePr>
            <a:graphicFrameLocks noChangeAspect="1"/>
          </p:cNvGraphicFramePr>
          <p:nvPr/>
        </p:nvGraphicFramePr>
        <p:xfrm>
          <a:off x="4012859" y="123465"/>
          <a:ext cx="820737" cy="455613"/>
        </p:xfrm>
        <a:graphic>
          <a:graphicData uri="http://schemas.openxmlformats.org/presentationml/2006/ole">
            <mc:AlternateContent xmlns:mc="http://schemas.openxmlformats.org/markup-compatibility/2006">
              <mc:Choice xmlns:v="urn:schemas-microsoft-com:vml" Requires="v">
                <p:oleObj spid="_x0000_s118907" name="Equation" r:id="rId3" imgW="368280" imgH="203040" progId="Equation.DSMT4">
                  <p:embed/>
                </p:oleObj>
              </mc:Choice>
              <mc:Fallback>
                <p:oleObj name="Equation" r:id="rId3" imgW="368280" imgH="203040" progId="Equation.DSMT4">
                  <p:embed/>
                  <p:pic>
                    <p:nvPicPr>
                      <p:cNvPr id="160" name="オブジェクト 159">
                        <a:extLst>
                          <a:ext uri="{FF2B5EF4-FFF2-40B4-BE49-F238E27FC236}">
                            <a16:creationId xmlns:a16="http://schemas.microsoft.com/office/drawing/2014/main" id="{64E67C01-DB2E-4A4E-8857-A4CCD926B8E3}"/>
                          </a:ext>
                        </a:extLst>
                      </p:cNvPr>
                      <p:cNvPicPr>
                        <a:picLocks noChangeAspect="1" noChangeArrowheads="1"/>
                      </p:cNvPicPr>
                      <p:nvPr/>
                    </p:nvPicPr>
                    <p:blipFill>
                      <a:blip r:embed="rId4"/>
                      <a:srcRect/>
                      <a:stretch>
                        <a:fillRect/>
                      </a:stretch>
                    </p:blipFill>
                    <p:spPr bwMode="auto">
                      <a:xfrm>
                        <a:off x="4012859" y="123465"/>
                        <a:ext cx="820737" cy="455613"/>
                      </a:xfrm>
                      <a:prstGeom prst="rect">
                        <a:avLst/>
                      </a:prstGeom>
                      <a:noFill/>
                      <a:ln>
                        <a:noFill/>
                      </a:ln>
                    </p:spPr>
                  </p:pic>
                </p:oleObj>
              </mc:Fallback>
            </mc:AlternateContent>
          </a:graphicData>
        </a:graphic>
      </p:graphicFrame>
      <p:sp>
        <p:nvSpPr>
          <p:cNvPr id="161" name="Rectangle 123">
            <a:extLst>
              <a:ext uri="{FF2B5EF4-FFF2-40B4-BE49-F238E27FC236}">
                <a16:creationId xmlns:a16="http://schemas.microsoft.com/office/drawing/2014/main" id="{9710D755-BA0E-406C-B090-CF6AD33E3901}"/>
              </a:ext>
            </a:extLst>
          </p:cNvPr>
          <p:cNvSpPr>
            <a:spLocks noChangeArrowheads="1"/>
          </p:cNvSpPr>
          <p:nvPr/>
        </p:nvSpPr>
        <p:spPr bwMode="auto">
          <a:xfrm>
            <a:off x="3803501" y="26535"/>
            <a:ext cx="1367944"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56" name="Rectangle 29">
            <a:extLst>
              <a:ext uri="{FF2B5EF4-FFF2-40B4-BE49-F238E27FC236}">
                <a16:creationId xmlns:a16="http://schemas.microsoft.com/office/drawing/2014/main" id="{94547BDA-263D-4F7B-A319-9851A58E8834}"/>
              </a:ext>
            </a:extLst>
          </p:cNvPr>
          <p:cNvSpPr>
            <a:spLocks noChangeArrowheads="1"/>
          </p:cNvSpPr>
          <p:nvPr/>
        </p:nvSpPr>
        <p:spPr bwMode="auto">
          <a:xfrm>
            <a:off x="-24810" y="36448"/>
            <a:ext cx="351935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ea typeface="ＭＳ ゴシック" pitchFamily="49" charset="-128"/>
                <a:cs typeface="Times New Roman" panose="02020603050405020304" pitchFamily="18" charset="0"/>
              </a:rPr>
              <a:t>重心系での回転運動</a:t>
            </a:r>
            <a:endParaRPr lang="ja-JP" altLang="en-US" dirty="0">
              <a:solidFill>
                <a:srgbClr val="000000"/>
              </a:solidFill>
              <a:ea typeface="ＭＳ ゴシック" pitchFamily="49" charset="-128"/>
              <a:cs typeface="Times New Roman" panose="02020603050405020304" pitchFamily="18" charset="0"/>
            </a:endParaRPr>
          </a:p>
        </p:txBody>
      </p:sp>
      <p:sp>
        <p:nvSpPr>
          <p:cNvPr id="57" name="Rectangle 29">
            <a:extLst>
              <a:ext uri="{FF2B5EF4-FFF2-40B4-BE49-F238E27FC236}">
                <a16:creationId xmlns:a16="http://schemas.microsoft.com/office/drawing/2014/main" id="{624C6AFC-70A6-4765-BB4F-F4E573E2EA0B}"/>
              </a:ext>
            </a:extLst>
          </p:cNvPr>
          <p:cNvSpPr>
            <a:spLocks noChangeArrowheads="1"/>
          </p:cNvSpPr>
          <p:nvPr/>
        </p:nvSpPr>
        <p:spPr bwMode="auto">
          <a:xfrm>
            <a:off x="5042954" y="62047"/>
            <a:ext cx="2886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p>
            <a:pPr>
              <a:spcBef>
                <a:spcPct val="0"/>
              </a:spcBef>
            </a:pPr>
            <a:r>
              <a:rPr lang="ja-JP" altLang="en-US" dirty="0">
                <a:solidFill>
                  <a:srgbClr val="000000"/>
                </a:solidFill>
                <a:ea typeface="ＭＳ ゴシック" pitchFamily="49" charset="-128"/>
                <a:cs typeface="Times New Roman" panose="02020603050405020304" pitchFamily="18" charset="0"/>
              </a:rPr>
              <a:t>を解けばよい。</a:t>
            </a:r>
          </a:p>
        </p:txBody>
      </p:sp>
      <p:sp>
        <p:nvSpPr>
          <p:cNvPr id="58" name="正方形/長方形 57">
            <a:extLst>
              <a:ext uri="{FF2B5EF4-FFF2-40B4-BE49-F238E27FC236}">
                <a16:creationId xmlns:a16="http://schemas.microsoft.com/office/drawing/2014/main" id="{C6036A34-6839-4B0C-8C8F-A4E8FE888041}"/>
              </a:ext>
            </a:extLst>
          </p:cNvPr>
          <p:cNvSpPr/>
          <p:nvPr/>
        </p:nvSpPr>
        <p:spPr>
          <a:xfrm>
            <a:off x="37875" y="567128"/>
            <a:ext cx="3312125"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の初期座標は</a:t>
            </a:r>
            <a:endParaRPr lang="ja-JP" altLang="en-US" dirty="0"/>
          </a:p>
        </p:txBody>
      </p:sp>
      <p:sp>
        <p:nvSpPr>
          <p:cNvPr id="59" name="正方形/長方形 58">
            <a:extLst>
              <a:ext uri="{FF2B5EF4-FFF2-40B4-BE49-F238E27FC236}">
                <a16:creationId xmlns:a16="http://schemas.microsoft.com/office/drawing/2014/main" id="{6399E979-3ABC-46E6-AE96-F9F1EA1772A7}"/>
              </a:ext>
            </a:extLst>
          </p:cNvPr>
          <p:cNvSpPr/>
          <p:nvPr/>
        </p:nvSpPr>
        <p:spPr>
          <a:xfrm>
            <a:off x="3321530" y="567128"/>
            <a:ext cx="1164101" cy="523220"/>
          </a:xfrm>
          <a:prstGeom prst="rect">
            <a:avLst/>
          </a:prstGeom>
        </p:spPr>
        <p:txBody>
          <a:bodyPr wrap="none">
            <a:spAutoFit/>
          </a:bodyPr>
          <a:lstStyle/>
          <a:p>
            <a:pPr lvl="0"/>
            <a:r>
              <a:rPr lang="en-US" altLang="ja-JP" dirty="0">
                <a:solidFill>
                  <a:srgbClr val="000000"/>
                </a:solidFill>
                <a:ea typeface="ＭＳ ゴシック" pitchFamily="49" charset="-128"/>
                <a:cs typeface="Times New Roman" panose="02020603050405020304" pitchFamily="18" charset="0"/>
              </a:rPr>
              <a:t>(0,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000000"/>
                </a:solidFill>
                <a:ea typeface="ＭＳ ゴシック" pitchFamily="49" charset="-128"/>
                <a:cs typeface="Times New Roman" panose="02020603050405020304" pitchFamily="18" charset="0"/>
              </a:rPr>
              <a:t>/2)</a:t>
            </a:r>
            <a:endParaRPr lang="ja-JP" altLang="en-US" dirty="0">
              <a:solidFill>
                <a:srgbClr val="000000"/>
              </a:solidFill>
            </a:endParaRPr>
          </a:p>
        </p:txBody>
      </p:sp>
      <p:sp>
        <p:nvSpPr>
          <p:cNvPr id="60" name="Rectangle 123">
            <a:extLst>
              <a:ext uri="{FF2B5EF4-FFF2-40B4-BE49-F238E27FC236}">
                <a16:creationId xmlns:a16="http://schemas.microsoft.com/office/drawing/2014/main" id="{49CA71FE-EA0B-4C93-B765-99FB5AE83C86}"/>
              </a:ext>
            </a:extLst>
          </p:cNvPr>
          <p:cNvSpPr>
            <a:spLocks noChangeArrowheads="1"/>
          </p:cNvSpPr>
          <p:nvPr/>
        </p:nvSpPr>
        <p:spPr bwMode="auto">
          <a:xfrm>
            <a:off x="3295970" y="582802"/>
            <a:ext cx="1287779"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61" name="正方形/長方形 60">
            <a:extLst>
              <a:ext uri="{FF2B5EF4-FFF2-40B4-BE49-F238E27FC236}">
                <a16:creationId xmlns:a16="http://schemas.microsoft.com/office/drawing/2014/main" id="{7529165D-372D-4674-AA01-ED08B8890DA0}"/>
              </a:ext>
            </a:extLst>
          </p:cNvPr>
          <p:cNvSpPr/>
          <p:nvPr/>
        </p:nvSpPr>
        <p:spPr>
          <a:xfrm>
            <a:off x="55658" y="1066469"/>
            <a:ext cx="2953053" cy="523220"/>
          </a:xfrm>
          <a:prstGeom prst="rect">
            <a:avLst/>
          </a:prstGeom>
        </p:spPr>
        <p:txBody>
          <a:bodyPr wrap="none">
            <a:spAutoFit/>
          </a:bodyPr>
          <a:lstStyle/>
          <a:p>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x'</a:t>
            </a:r>
            <a:r>
              <a:rPr lang="en-US" altLang="ja-JP" dirty="0">
                <a:solidFill>
                  <a:srgbClr val="000000"/>
                </a:solidFill>
                <a:ea typeface="ＭＳ ゴシック" pitchFamily="49" charset="-128"/>
                <a:cs typeface="Times New Roman" panose="02020603050405020304" pitchFamily="18" charset="0"/>
              </a:rPr>
              <a:t>, </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y'</a:t>
            </a:r>
            <a:r>
              <a:rPr lang="en-US" altLang="ja-JP" dirty="0">
                <a:solidFill>
                  <a:srgbClr val="000000"/>
                </a:solidFill>
                <a:ea typeface="ＭＳ ゴシック" pitchFamily="49" charset="-128"/>
                <a:cs typeface="Times New Roman" panose="02020603050405020304" pitchFamily="18" charset="0"/>
              </a:rPr>
              <a:t>)</a:t>
            </a:r>
            <a:r>
              <a:rPr lang="ja-JP" altLang="en-US" dirty="0">
                <a:solidFill>
                  <a:srgbClr val="000000"/>
                </a:solidFill>
                <a:ea typeface="ＭＳ ゴシック" pitchFamily="49" charset="-128"/>
                <a:cs typeface="Times New Roman" panose="02020603050405020304" pitchFamily="18" charset="0"/>
              </a:rPr>
              <a:t>の初速度は</a:t>
            </a:r>
            <a:endParaRPr lang="ja-JP" altLang="en-US" dirty="0"/>
          </a:p>
        </p:txBody>
      </p:sp>
      <p:sp>
        <p:nvSpPr>
          <p:cNvPr id="62" name="正方形/長方形 61">
            <a:extLst>
              <a:ext uri="{FF2B5EF4-FFF2-40B4-BE49-F238E27FC236}">
                <a16:creationId xmlns:a16="http://schemas.microsoft.com/office/drawing/2014/main" id="{2FE71684-34A4-46A4-A929-7BFC3253C5B1}"/>
              </a:ext>
            </a:extLst>
          </p:cNvPr>
          <p:cNvSpPr/>
          <p:nvPr/>
        </p:nvSpPr>
        <p:spPr>
          <a:xfrm>
            <a:off x="3173762" y="1080709"/>
            <a:ext cx="1207382" cy="523220"/>
          </a:xfrm>
          <a:prstGeom prst="rect">
            <a:avLst/>
          </a:prstGeom>
        </p:spPr>
        <p:txBody>
          <a:bodyPr wrap="none">
            <a:spAutoFit/>
          </a:bodyPr>
          <a:lstStyle/>
          <a:p>
            <a:pPr lvl="0"/>
            <a:r>
              <a:rPr lang="en-US" altLang="ja-JP" dirty="0">
                <a:solidFill>
                  <a:srgbClr val="000000"/>
                </a:solidFill>
                <a:ea typeface="ＭＳ ゴシック" pitchFamily="49" charset="-128"/>
                <a:cs typeface="Times New Roman" panose="02020603050405020304" pitchFamily="18" charset="0"/>
              </a:rPr>
              <a:t>(3</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en-US" altLang="ja-JP" dirty="0">
                <a:solidFill>
                  <a:srgbClr val="000000"/>
                </a:solidFill>
                <a:ea typeface="ＭＳ ゴシック" pitchFamily="49" charset="-128"/>
                <a:cs typeface="Times New Roman" panose="02020603050405020304" pitchFamily="18" charset="0"/>
              </a:rPr>
              <a:t>, 0)</a:t>
            </a:r>
            <a:endParaRPr lang="ja-JP" altLang="en-US" dirty="0">
              <a:solidFill>
                <a:srgbClr val="000000"/>
              </a:solidFill>
            </a:endParaRPr>
          </a:p>
        </p:txBody>
      </p:sp>
      <p:sp>
        <p:nvSpPr>
          <p:cNvPr id="63" name="Rectangle 123">
            <a:extLst>
              <a:ext uri="{FF2B5EF4-FFF2-40B4-BE49-F238E27FC236}">
                <a16:creationId xmlns:a16="http://schemas.microsoft.com/office/drawing/2014/main" id="{96F9FE26-FE58-4021-87FB-045E167D9292}"/>
              </a:ext>
            </a:extLst>
          </p:cNvPr>
          <p:cNvSpPr>
            <a:spLocks noChangeArrowheads="1"/>
          </p:cNvSpPr>
          <p:nvPr/>
        </p:nvSpPr>
        <p:spPr bwMode="auto">
          <a:xfrm>
            <a:off x="2996477" y="1107651"/>
            <a:ext cx="1561952"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pSp>
        <p:nvGrpSpPr>
          <p:cNvPr id="64" name="グループ化 63">
            <a:extLst>
              <a:ext uri="{FF2B5EF4-FFF2-40B4-BE49-F238E27FC236}">
                <a16:creationId xmlns:a16="http://schemas.microsoft.com/office/drawing/2014/main" id="{4EBACF1D-107C-4A22-A9AD-3877069D5864}"/>
              </a:ext>
            </a:extLst>
          </p:cNvPr>
          <p:cNvGrpSpPr/>
          <p:nvPr/>
        </p:nvGrpSpPr>
        <p:grpSpPr>
          <a:xfrm>
            <a:off x="7415364" y="962865"/>
            <a:ext cx="1027851" cy="2623819"/>
            <a:chOff x="7669486" y="3522679"/>
            <a:chExt cx="1027851" cy="2623819"/>
          </a:xfrm>
        </p:grpSpPr>
        <p:cxnSp>
          <p:nvCxnSpPr>
            <p:cNvPr id="65" name="直線コネクタ 64">
              <a:extLst>
                <a:ext uri="{FF2B5EF4-FFF2-40B4-BE49-F238E27FC236}">
                  <a16:creationId xmlns:a16="http://schemas.microsoft.com/office/drawing/2014/main" id="{680D4659-5FC0-4241-8F08-1AC18A7467B4}"/>
                </a:ext>
              </a:extLst>
            </p:cNvPr>
            <p:cNvCxnSpPr>
              <a:cxnSpLocks/>
            </p:cNvCxnSpPr>
            <p:nvPr/>
          </p:nvCxnSpPr>
          <p:spPr bwMode="auto">
            <a:xfrm flipH="1">
              <a:off x="8006349" y="3523869"/>
              <a:ext cx="20187" cy="2622629"/>
            </a:xfrm>
            <a:prstGeom prst="line">
              <a:avLst/>
            </a:prstGeom>
            <a:noFill/>
            <a:ln w="38100" cap="flat" cmpd="sng" algn="ctr">
              <a:solidFill>
                <a:schemeClr val="accent1"/>
              </a:solidFill>
              <a:prstDash val="solid"/>
              <a:round/>
              <a:headEnd type="none" w="med" len="med"/>
              <a:tailEnd type="none" w="med" len="med"/>
            </a:ln>
            <a:effectLst/>
          </p:spPr>
        </p:cxnSp>
        <p:cxnSp>
          <p:nvCxnSpPr>
            <p:cNvPr id="66" name="直線コネクタ 65">
              <a:extLst>
                <a:ext uri="{FF2B5EF4-FFF2-40B4-BE49-F238E27FC236}">
                  <a16:creationId xmlns:a16="http://schemas.microsoft.com/office/drawing/2014/main" id="{827BD831-7EDF-400D-B346-AC4D91A1E0B2}"/>
                </a:ext>
              </a:extLst>
            </p:cNvPr>
            <p:cNvCxnSpPr>
              <a:cxnSpLocks/>
            </p:cNvCxnSpPr>
            <p:nvPr/>
          </p:nvCxnSpPr>
          <p:spPr bwMode="auto">
            <a:xfrm flipH="1">
              <a:off x="7669486" y="3669597"/>
              <a:ext cx="1027851" cy="2363831"/>
            </a:xfrm>
            <a:prstGeom prst="line">
              <a:avLst/>
            </a:prstGeom>
            <a:noFill/>
            <a:ln w="38100" cap="flat" cmpd="sng" algn="ctr">
              <a:solidFill>
                <a:schemeClr val="accent1"/>
              </a:solidFill>
              <a:prstDash val="solid"/>
              <a:round/>
              <a:headEnd type="none" w="med" len="med"/>
              <a:tailEnd type="none" w="med" len="med"/>
            </a:ln>
            <a:effectLst/>
          </p:spPr>
        </p:cxnSp>
        <p:sp>
          <p:nvSpPr>
            <p:cNvPr id="67" name="楕円 66">
              <a:extLst>
                <a:ext uri="{FF2B5EF4-FFF2-40B4-BE49-F238E27FC236}">
                  <a16:creationId xmlns:a16="http://schemas.microsoft.com/office/drawing/2014/main" id="{67DA2EEA-0886-4EFA-965B-4D6C13E37A19}"/>
                </a:ext>
              </a:extLst>
            </p:cNvPr>
            <p:cNvSpPr/>
            <p:nvPr/>
          </p:nvSpPr>
          <p:spPr bwMode="auto">
            <a:xfrm>
              <a:off x="7980192" y="3522679"/>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8" name="楕円 67">
              <a:extLst>
                <a:ext uri="{FF2B5EF4-FFF2-40B4-BE49-F238E27FC236}">
                  <a16:creationId xmlns:a16="http://schemas.microsoft.com/office/drawing/2014/main" id="{7B80E8F6-70BF-4AF2-B2DB-85B61E5D73EA}"/>
                </a:ext>
              </a:extLst>
            </p:cNvPr>
            <p:cNvSpPr/>
            <p:nvPr/>
          </p:nvSpPr>
          <p:spPr bwMode="auto">
            <a:xfrm>
              <a:off x="7972264" y="4689577"/>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9" name="楕円 68">
              <a:extLst>
                <a:ext uri="{FF2B5EF4-FFF2-40B4-BE49-F238E27FC236}">
                  <a16:creationId xmlns:a16="http://schemas.microsoft.com/office/drawing/2014/main" id="{0215E95B-8C6A-40FA-A388-5AA0096874FD}"/>
                </a:ext>
              </a:extLst>
            </p:cNvPr>
            <p:cNvSpPr/>
            <p:nvPr/>
          </p:nvSpPr>
          <p:spPr bwMode="auto">
            <a:xfrm>
              <a:off x="7970098" y="5203919"/>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70" name="楕円 69">
              <a:extLst>
                <a:ext uri="{FF2B5EF4-FFF2-40B4-BE49-F238E27FC236}">
                  <a16:creationId xmlns:a16="http://schemas.microsoft.com/office/drawing/2014/main" id="{558E2092-3D57-4E89-9E7F-A6384A27BEB4}"/>
                </a:ext>
              </a:extLst>
            </p:cNvPr>
            <p:cNvSpPr/>
            <p:nvPr/>
          </p:nvSpPr>
          <p:spPr bwMode="auto">
            <a:xfrm>
              <a:off x="8174232" y="4726044"/>
              <a:ext cx="92688" cy="97523"/>
            </a:xfrm>
            <a:prstGeom prst="ellipse">
              <a:avLst/>
            </a:prstGeom>
            <a:solidFill>
              <a:srgbClr val="0066FF"/>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sp>
        <p:nvSpPr>
          <p:cNvPr id="71" name="正方形/長方形 70">
            <a:extLst>
              <a:ext uri="{FF2B5EF4-FFF2-40B4-BE49-F238E27FC236}">
                <a16:creationId xmlns:a16="http://schemas.microsoft.com/office/drawing/2014/main" id="{E79CE015-E58A-4A07-99E5-07625012D588}"/>
              </a:ext>
            </a:extLst>
          </p:cNvPr>
          <p:cNvSpPr/>
          <p:nvPr/>
        </p:nvSpPr>
        <p:spPr>
          <a:xfrm>
            <a:off x="56517" y="1627755"/>
            <a:ext cx="3057247"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回転角の初期値は</a:t>
            </a:r>
            <a:endParaRPr lang="ja-JP" altLang="en-US" dirty="0"/>
          </a:p>
        </p:txBody>
      </p:sp>
      <p:sp>
        <p:nvSpPr>
          <p:cNvPr id="72" name="正方形/長方形 71">
            <a:extLst>
              <a:ext uri="{FF2B5EF4-FFF2-40B4-BE49-F238E27FC236}">
                <a16:creationId xmlns:a16="http://schemas.microsoft.com/office/drawing/2014/main" id="{ACFE2BB3-36B2-4CC5-89F9-83E94EE81412}"/>
              </a:ext>
            </a:extLst>
          </p:cNvPr>
          <p:cNvSpPr/>
          <p:nvPr/>
        </p:nvSpPr>
        <p:spPr>
          <a:xfrm>
            <a:off x="3333756" y="1621487"/>
            <a:ext cx="750526" cy="523220"/>
          </a:xfrm>
          <a:prstGeom prst="rect">
            <a:avLst/>
          </a:prstGeom>
        </p:spPr>
        <p:txBody>
          <a:bodyPr wrap="none">
            <a:spAutoFit/>
          </a:bodyPr>
          <a:lstStyle/>
          <a:p>
            <a:pPr lvl="0"/>
            <a:r>
              <a:rPr lang="en-US" altLang="ja-JP" i="1" dirty="0">
                <a:solidFill>
                  <a:srgbClr val="000000"/>
                </a:solidFill>
                <a:latin typeface="Symbol" panose="05050102010706020507" pitchFamily="18" charset="2"/>
              </a:rPr>
              <a:t>p </a:t>
            </a:r>
            <a:r>
              <a:rPr lang="en-US" altLang="ja-JP" dirty="0">
                <a:solidFill>
                  <a:srgbClr val="000000"/>
                </a:solidFill>
              </a:rPr>
              <a:t>/2</a:t>
            </a:r>
            <a:endParaRPr lang="ja-JP" altLang="en-US" dirty="0">
              <a:solidFill>
                <a:srgbClr val="000000"/>
              </a:solidFill>
            </a:endParaRPr>
          </a:p>
        </p:txBody>
      </p:sp>
      <p:sp>
        <p:nvSpPr>
          <p:cNvPr id="73" name="Rectangle 123">
            <a:extLst>
              <a:ext uri="{FF2B5EF4-FFF2-40B4-BE49-F238E27FC236}">
                <a16:creationId xmlns:a16="http://schemas.microsoft.com/office/drawing/2014/main" id="{F548C57C-FB03-40F7-A194-8CA2A2A3C238}"/>
              </a:ext>
            </a:extLst>
          </p:cNvPr>
          <p:cNvSpPr>
            <a:spLocks noChangeArrowheads="1"/>
          </p:cNvSpPr>
          <p:nvPr/>
        </p:nvSpPr>
        <p:spPr bwMode="auto">
          <a:xfrm>
            <a:off x="2996477" y="1651318"/>
            <a:ext cx="1561952"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74" name="正方形/長方形 73">
            <a:extLst>
              <a:ext uri="{FF2B5EF4-FFF2-40B4-BE49-F238E27FC236}">
                <a16:creationId xmlns:a16="http://schemas.microsoft.com/office/drawing/2014/main" id="{F3566282-2411-48ED-A148-068654CFAAEE}"/>
              </a:ext>
            </a:extLst>
          </p:cNvPr>
          <p:cNvSpPr/>
          <p:nvPr/>
        </p:nvSpPr>
        <p:spPr>
          <a:xfrm>
            <a:off x="37875" y="2195479"/>
            <a:ext cx="3057247"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角速度の初期値は</a:t>
            </a:r>
            <a:endParaRPr lang="ja-JP" altLang="en-US" dirty="0"/>
          </a:p>
        </p:txBody>
      </p:sp>
      <p:sp>
        <p:nvSpPr>
          <p:cNvPr id="75" name="正方形/長方形 74">
            <a:extLst>
              <a:ext uri="{FF2B5EF4-FFF2-40B4-BE49-F238E27FC236}">
                <a16:creationId xmlns:a16="http://schemas.microsoft.com/office/drawing/2014/main" id="{2305FAF7-A7D9-4448-A38C-71A1B51DC6FB}"/>
              </a:ext>
            </a:extLst>
          </p:cNvPr>
          <p:cNvSpPr/>
          <p:nvPr/>
        </p:nvSpPr>
        <p:spPr>
          <a:xfrm>
            <a:off x="3027562" y="2178008"/>
            <a:ext cx="1524776" cy="523220"/>
          </a:xfrm>
          <a:prstGeom prst="rect">
            <a:avLst/>
          </a:prstGeom>
        </p:spPr>
        <p:txBody>
          <a:bodyPr wrap="none">
            <a:spAutoFit/>
          </a:bodyPr>
          <a:lstStyle/>
          <a:p>
            <a:pPr lvl="0"/>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dirty="0">
                <a:solidFill>
                  <a:srgbClr val="000000"/>
                </a:solidFill>
                <a:ea typeface="ＭＳ ゴシック" pitchFamily="49" charset="-128"/>
                <a:cs typeface="Times New Roman" panose="02020603050405020304" pitchFamily="18" charset="0"/>
              </a:rPr>
              <a:t>3</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000000"/>
                </a:solidFill>
                <a:ea typeface="ＭＳ ゴシック" pitchFamily="49" charset="-128"/>
                <a:cs typeface="Times New Roman" panose="02020603050405020304" pitchFamily="18" charset="0"/>
              </a:rPr>
              <a:t>/2)</a:t>
            </a:r>
            <a:endParaRPr lang="ja-JP" altLang="en-US" dirty="0">
              <a:solidFill>
                <a:srgbClr val="000000"/>
              </a:solidFill>
            </a:endParaRPr>
          </a:p>
        </p:txBody>
      </p:sp>
      <p:sp>
        <p:nvSpPr>
          <p:cNvPr id="76" name="Rectangle 123">
            <a:extLst>
              <a:ext uri="{FF2B5EF4-FFF2-40B4-BE49-F238E27FC236}">
                <a16:creationId xmlns:a16="http://schemas.microsoft.com/office/drawing/2014/main" id="{9EDD132B-6377-40F6-965F-5D3CB0D502E1}"/>
              </a:ext>
            </a:extLst>
          </p:cNvPr>
          <p:cNvSpPr>
            <a:spLocks noChangeArrowheads="1"/>
          </p:cNvSpPr>
          <p:nvPr/>
        </p:nvSpPr>
        <p:spPr bwMode="auto">
          <a:xfrm>
            <a:off x="2979118" y="2181322"/>
            <a:ext cx="1573220"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77" name="正方形/長方形 76">
            <a:extLst>
              <a:ext uri="{FF2B5EF4-FFF2-40B4-BE49-F238E27FC236}">
                <a16:creationId xmlns:a16="http://schemas.microsoft.com/office/drawing/2014/main" id="{724D2AAF-79D8-486D-A895-D03523EDF853}"/>
              </a:ext>
            </a:extLst>
          </p:cNvPr>
          <p:cNvSpPr/>
          <p:nvPr/>
        </p:nvSpPr>
        <p:spPr>
          <a:xfrm>
            <a:off x="4561913" y="2206967"/>
            <a:ext cx="386644" cy="523220"/>
          </a:xfrm>
          <a:prstGeom prst="rect">
            <a:avLst/>
          </a:prstGeom>
        </p:spPr>
        <p:txBody>
          <a:bodyPr wrap="none">
            <a:spAutoFit/>
          </a:bodyPr>
          <a:lstStyle/>
          <a:p>
            <a:pPr lvl="0"/>
            <a:r>
              <a:rPr lang="en-US" altLang="ja-JP" dirty="0">
                <a:solidFill>
                  <a:srgbClr val="000000"/>
                </a:solidFill>
                <a:ea typeface="ＭＳ ゴシック" pitchFamily="49" charset="-128"/>
                <a:cs typeface="Times New Roman" panose="02020603050405020304" pitchFamily="18" charset="0"/>
              </a:rPr>
              <a:t>=</a:t>
            </a:r>
            <a:endParaRPr lang="ja-JP" altLang="en-US" dirty="0">
              <a:solidFill>
                <a:srgbClr val="000000"/>
              </a:solidFill>
            </a:endParaRPr>
          </a:p>
        </p:txBody>
      </p:sp>
      <p:sp>
        <p:nvSpPr>
          <p:cNvPr id="78" name="正方形/長方形 77">
            <a:extLst>
              <a:ext uri="{FF2B5EF4-FFF2-40B4-BE49-F238E27FC236}">
                <a16:creationId xmlns:a16="http://schemas.microsoft.com/office/drawing/2014/main" id="{AA49B7F6-7710-407E-9345-0F71DF8C1011}"/>
              </a:ext>
            </a:extLst>
          </p:cNvPr>
          <p:cNvSpPr/>
          <p:nvPr/>
        </p:nvSpPr>
        <p:spPr>
          <a:xfrm>
            <a:off x="5210763" y="2150909"/>
            <a:ext cx="1200304" cy="523220"/>
          </a:xfrm>
          <a:prstGeom prst="rect">
            <a:avLst/>
          </a:prstGeom>
        </p:spPr>
        <p:txBody>
          <a:bodyPr wrap="square">
            <a:spAutoFit/>
          </a:bodyPr>
          <a:lstStyle/>
          <a:p>
            <a:pPr lvl="0"/>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6</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endParaRPr lang="ja-JP" altLang="en-US" dirty="0">
              <a:solidFill>
                <a:srgbClr val="000000"/>
              </a:solidFill>
            </a:endParaRPr>
          </a:p>
        </p:txBody>
      </p:sp>
      <p:sp>
        <p:nvSpPr>
          <p:cNvPr id="99" name="正方形/長方形 98">
            <a:extLst>
              <a:ext uri="{FF2B5EF4-FFF2-40B4-BE49-F238E27FC236}">
                <a16:creationId xmlns:a16="http://schemas.microsoft.com/office/drawing/2014/main" id="{0537CB0B-662A-4322-B4E1-AD697BC7FEB8}"/>
              </a:ext>
            </a:extLst>
          </p:cNvPr>
          <p:cNvSpPr/>
          <p:nvPr/>
        </p:nvSpPr>
        <p:spPr>
          <a:xfrm>
            <a:off x="0" y="2706230"/>
            <a:ext cx="4852610"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等加速度運動の公式を用いて</a:t>
            </a:r>
            <a:endParaRPr lang="ja-JP" altLang="en-US" dirty="0"/>
          </a:p>
        </p:txBody>
      </p:sp>
      <p:graphicFrame>
        <p:nvGraphicFramePr>
          <p:cNvPr id="100" name="オブジェクト 99">
            <a:extLst>
              <a:ext uri="{FF2B5EF4-FFF2-40B4-BE49-F238E27FC236}">
                <a16:creationId xmlns:a16="http://schemas.microsoft.com/office/drawing/2014/main" id="{8BB48700-52CF-4666-BF2E-79CC6E326052}"/>
              </a:ext>
            </a:extLst>
          </p:cNvPr>
          <p:cNvGraphicFramePr>
            <a:graphicFrameLocks noChangeAspect="1"/>
          </p:cNvGraphicFramePr>
          <p:nvPr/>
        </p:nvGraphicFramePr>
        <p:xfrm>
          <a:off x="144463" y="3215511"/>
          <a:ext cx="574675" cy="461963"/>
        </p:xfrm>
        <a:graphic>
          <a:graphicData uri="http://schemas.openxmlformats.org/presentationml/2006/ole">
            <mc:AlternateContent xmlns:mc="http://schemas.openxmlformats.org/markup-compatibility/2006">
              <mc:Choice xmlns:v="urn:schemas-microsoft-com:vml" Requires="v">
                <p:oleObj spid="_x0000_s118908" name="Equation" r:id="rId5" imgW="253800" imgH="203040" progId="Equation.DSMT4">
                  <p:embed/>
                </p:oleObj>
              </mc:Choice>
              <mc:Fallback>
                <p:oleObj name="Equation" r:id="rId5" imgW="253800" imgH="203040" progId="Equation.DSMT4">
                  <p:embed/>
                  <p:pic>
                    <p:nvPicPr>
                      <p:cNvPr id="100" name="オブジェクト 99">
                        <a:extLst>
                          <a:ext uri="{FF2B5EF4-FFF2-40B4-BE49-F238E27FC236}">
                            <a16:creationId xmlns:a16="http://schemas.microsoft.com/office/drawing/2014/main" id="{8BB48700-52CF-4666-BF2E-79CC6E326052}"/>
                          </a:ext>
                        </a:extLst>
                      </p:cNvPr>
                      <p:cNvPicPr>
                        <a:picLocks noChangeAspect="1" noChangeArrowheads="1"/>
                      </p:cNvPicPr>
                      <p:nvPr/>
                    </p:nvPicPr>
                    <p:blipFill>
                      <a:blip r:embed="rId6"/>
                      <a:srcRect/>
                      <a:stretch>
                        <a:fillRect/>
                      </a:stretch>
                    </p:blipFill>
                    <p:spPr bwMode="auto">
                      <a:xfrm>
                        <a:off x="144463" y="3215511"/>
                        <a:ext cx="574675" cy="461963"/>
                      </a:xfrm>
                      <a:prstGeom prst="rect">
                        <a:avLst/>
                      </a:prstGeom>
                      <a:noFill/>
                      <a:ln>
                        <a:noFill/>
                      </a:ln>
                    </p:spPr>
                  </p:pic>
                </p:oleObj>
              </mc:Fallback>
            </mc:AlternateContent>
          </a:graphicData>
        </a:graphic>
      </p:graphicFrame>
      <p:sp>
        <p:nvSpPr>
          <p:cNvPr id="101" name="Rectangle 123">
            <a:extLst>
              <a:ext uri="{FF2B5EF4-FFF2-40B4-BE49-F238E27FC236}">
                <a16:creationId xmlns:a16="http://schemas.microsoft.com/office/drawing/2014/main" id="{842B4A9F-E6E9-4428-AAA4-3290AF186BFE}"/>
              </a:ext>
            </a:extLst>
          </p:cNvPr>
          <p:cNvSpPr>
            <a:spLocks noChangeArrowheads="1"/>
          </p:cNvSpPr>
          <p:nvPr/>
        </p:nvSpPr>
        <p:spPr bwMode="auto">
          <a:xfrm>
            <a:off x="852938" y="3229500"/>
            <a:ext cx="1398235"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03" name="オブジェクト 102">
            <a:extLst>
              <a:ext uri="{FF2B5EF4-FFF2-40B4-BE49-F238E27FC236}">
                <a16:creationId xmlns:a16="http://schemas.microsoft.com/office/drawing/2014/main" id="{7C5C8BC8-FEF0-4C3A-B000-43F1F8F8345E}"/>
              </a:ext>
            </a:extLst>
          </p:cNvPr>
          <p:cNvGraphicFramePr>
            <a:graphicFrameLocks noChangeAspect="1"/>
          </p:cNvGraphicFramePr>
          <p:nvPr>
            <p:extLst>
              <p:ext uri="{D42A27DB-BD31-4B8C-83A1-F6EECF244321}">
                <p14:modId xmlns:p14="http://schemas.microsoft.com/office/powerpoint/2010/main" val="1009084703"/>
              </p:ext>
            </p:extLst>
          </p:nvPr>
        </p:nvGraphicFramePr>
        <p:xfrm>
          <a:off x="2596306" y="3297962"/>
          <a:ext cx="574675" cy="404813"/>
        </p:xfrm>
        <a:graphic>
          <a:graphicData uri="http://schemas.openxmlformats.org/presentationml/2006/ole">
            <mc:AlternateContent xmlns:mc="http://schemas.openxmlformats.org/markup-compatibility/2006">
              <mc:Choice xmlns:v="urn:schemas-microsoft-com:vml" Requires="v">
                <p:oleObj spid="_x0000_s118909" name="Equation" r:id="rId7" imgW="253800" imgH="177480" progId="Equation.DSMT4">
                  <p:embed/>
                </p:oleObj>
              </mc:Choice>
              <mc:Fallback>
                <p:oleObj name="Equation" r:id="rId7" imgW="253800" imgH="177480" progId="Equation.DSMT4">
                  <p:embed/>
                  <p:pic>
                    <p:nvPicPr>
                      <p:cNvPr id="103" name="オブジェクト 102">
                        <a:extLst>
                          <a:ext uri="{FF2B5EF4-FFF2-40B4-BE49-F238E27FC236}">
                            <a16:creationId xmlns:a16="http://schemas.microsoft.com/office/drawing/2014/main" id="{7C5C8BC8-FEF0-4C3A-B000-43F1F8F8345E}"/>
                          </a:ext>
                        </a:extLst>
                      </p:cNvPr>
                      <p:cNvPicPr>
                        <a:picLocks noChangeAspect="1" noChangeArrowheads="1"/>
                      </p:cNvPicPr>
                      <p:nvPr/>
                    </p:nvPicPr>
                    <p:blipFill>
                      <a:blip r:embed="rId8"/>
                      <a:srcRect/>
                      <a:stretch>
                        <a:fillRect/>
                      </a:stretch>
                    </p:blipFill>
                    <p:spPr bwMode="auto">
                      <a:xfrm>
                        <a:off x="2596306" y="3297962"/>
                        <a:ext cx="574675" cy="404813"/>
                      </a:xfrm>
                      <a:prstGeom prst="rect">
                        <a:avLst/>
                      </a:prstGeom>
                      <a:noFill/>
                      <a:ln>
                        <a:noFill/>
                      </a:ln>
                    </p:spPr>
                  </p:pic>
                </p:oleObj>
              </mc:Fallback>
            </mc:AlternateContent>
          </a:graphicData>
        </a:graphic>
      </p:graphicFrame>
      <p:sp>
        <p:nvSpPr>
          <p:cNvPr id="104" name="Rectangle 123">
            <a:extLst>
              <a:ext uri="{FF2B5EF4-FFF2-40B4-BE49-F238E27FC236}">
                <a16:creationId xmlns:a16="http://schemas.microsoft.com/office/drawing/2014/main" id="{10998C2E-E379-4DA2-B466-D5AAE0C6D343}"/>
              </a:ext>
            </a:extLst>
          </p:cNvPr>
          <p:cNvSpPr>
            <a:spLocks noChangeArrowheads="1"/>
          </p:cNvSpPr>
          <p:nvPr/>
        </p:nvSpPr>
        <p:spPr bwMode="auto">
          <a:xfrm>
            <a:off x="3230191" y="3252754"/>
            <a:ext cx="2572621" cy="49900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06" name="Rectangle 123">
            <a:extLst>
              <a:ext uri="{FF2B5EF4-FFF2-40B4-BE49-F238E27FC236}">
                <a16:creationId xmlns:a16="http://schemas.microsoft.com/office/drawing/2014/main" id="{5F194FF3-5D33-443B-A7A1-997FEA938D4C}"/>
              </a:ext>
            </a:extLst>
          </p:cNvPr>
          <p:cNvSpPr>
            <a:spLocks noChangeArrowheads="1"/>
          </p:cNvSpPr>
          <p:nvPr/>
        </p:nvSpPr>
        <p:spPr bwMode="auto">
          <a:xfrm>
            <a:off x="4997460" y="2153450"/>
            <a:ext cx="1573220" cy="507546"/>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07" name="オブジェクト 106">
            <a:extLst>
              <a:ext uri="{FF2B5EF4-FFF2-40B4-BE49-F238E27FC236}">
                <a16:creationId xmlns:a16="http://schemas.microsoft.com/office/drawing/2014/main" id="{C3BCBA0D-7F78-4C6B-ABF8-B3227400D86D}"/>
              </a:ext>
            </a:extLst>
          </p:cNvPr>
          <p:cNvGraphicFramePr>
            <a:graphicFrameLocks noChangeAspect="1"/>
          </p:cNvGraphicFramePr>
          <p:nvPr/>
        </p:nvGraphicFramePr>
        <p:xfrm>
          <a:off x="55658" y="4215649"/>
          <a:ext cx="728876" cy="446902"/>
        </p:xfrm>
        <a:graphic>
          <a:graphicData uri="http://schemas.openxmlformats.org/presentationml/2006/ole">
            <mc:AlternateContent xmlns:mc="http://schemas.openxmlformats.org/markup-compatibility/2006">
              <mc:Choice xmlns:v="urn:schemas-microsoft-com:vml" Requires="v">
                <p:oleObj spid="_x0000_s118910" name="数式" r:id="rId9" imgW="291960" imgH="177480" progId="Equation.3">
                  <p:embed/>
                </p:oleObj>
              </mc:Choice>
              <mc:Fallback>
                <p:oleObj name="数式" r:id="rId9" imgW="291960" imgH="177480" progId="Equation.3">
                  <p:embed/>
                  <p:pic>
                    <p:nvPicPr>
                      <p:cNvPr id="107" name="オブジェクト 106">
                        <a:extLst>
                          <a:ext uri="{FF2B5EF4-FFF2-40B4-BE49-F238E27FC236}">
                            <a16:creationId xmlns:a16="http://schemas.microsoft.com/office/drawing/2014/main" id="{C3BCBA0D-7F78-4C6B-ABF8-B3227400D86D}"/>
                          </a:ext>
                        </a:extLst>
                      </p:cNvPr>
                      <p:cNvPicPr>
                        <a:picLocks noChangeAspect="1" noChangeArrowheads="1"/>
                      </p:cNvPicPr>
                      <p:nvPr/>
                    </p:nvPicPr>
                    <p:blipFill>
                      <a:blip r:embed="rId10"/>
                      <a:srcRect/>
                      <a:stretch>
                        <a:fillRect/>
                      </a:stretch>
                    </p:blipFill>
                    <p:spPr bwMode="auto">
                      <a:xfrm>
                        <a:off x="55658" y="4215649"/>
                        <a:ext cx="728876" cy="446902"/>
                      </a:xfrm>
                      <a:prstGeom prst="rect">
                        <a:avLst/>
                      </a:prstGeom>
                      <a:noFill/>
                      <a:ln>
                        <a:noFill/>
                      </a:ln>
                    </p:spPr>
                  </p:pic>
                </p:oleObj>
              </mc:Fallback>
            </mc:AlternateContent>
          </a:graphicData>
        </a:graphic>
      </p:graphicFrame>
      <p:graphicFrame>
        <p:nvGraphicFramePr>
          <p:cNvPr id="108" name="オブジェクト 107">
            <a:extLst>
              <a:ext uri="{FF2B5EF4-FFF2-40B4-BE49-F238E27FC236}">
                <a16:creationId xmlns:a16="http://schemas.microsoft.com/office/drawing/2014/main" id="{5F28F173-DBD0-426F-AB08-D3364AD19AC5}"/>
              </a:ext>
            </a:extLst>
          </p:cNvPr>
          <p:cNvGraphicFramePr>
            <a:graphicFrameLocks noChangeAspect="1"/>
          </p:cNvGraphicFramePr>
          <p:nvPr/>
        </p:nvGraphicFramePr>
        <p:xfrm>
          <a:off x="1088110" y="4170299"/>
          <a:ext cx="3667125" cy="577850"/>
        </p:xfrm>
        <a:graphic>
          <a:graphicData uri="http://schemas.openxmlformats.org/presentationml/2006/ole">
            <mc:AlternateContent xmlns:mc="http://schemas.openxmlformats.org/markup-compatibility/2006">
              <mc:Choice xmlns:v="urn:schemas-microsoft-com:vml" Requires="v">
                <p:oleObj spid="_x0000_s118911" name="Equation" r:id="rId11" imgW="1625400" imgH="253800" progId="Equation.DSMT4">
                  <p:embed/>
                </p:oleObj>
              </mc:Choice>
              <mc:Fallback>
                <p:oleObj name="Equation" r:id="rId11" imgW="1625400" imgH="253800" progId="Equation.DSMT4">
                  <p:embed/>
                  <p:pic>
                    <p:nvPicPr>
                      <p:cNvPr id="108" name="オブジェクト 107">
                        <a:extLst>
                          <a:ext uri="{FF2B5EF4-FFF2-40B4-BE49-F238E27FC236}">
                            <a16:creationId xmlns:a16="http://schemas.microsoft.com/office/drawing/2014/main" id="{5F28F173-DBD0-426F-AB08-D3364AD19AC5}"/>
                          </a:ext>
                        </a:extLst>
                      </p:cNvPr>
                      <p:cNvPicPr>
                        <a:picLocks noChangeAspect="1" noChangeArrowheads="1"/>
                      </p:cNvPicPr>
                      <p:nvPr/>
                    </p:nvPicPr>
                    <p:blipFill>
                      <a:blip r:embed="rId12"/>
                      <a:srcRect/>
                      <a:stretch>
                        <a:fillRect/>
                      </a:stretch>
                    </p:blipFill>
                    <p:spPr bwMode="auto">
                      <a:xfrm>
                        <a:off x="1088110" y="4170299"/>
                        <a:ext cx="3667125" cy="577850"/>
                      </a:xfrm>
                      <a:prstGeom prst="rect">
                        <a:avLst/>
                      </a:prstGeom>
                      <a:noFill/>
                      <a:ln>
                        <a:noFill/>
                      </a:ln>
                    </p:spPr>
                  </p:pic>
                </p:oleObj>
              </mc:Fallback>
            </mc:AlternateContent>
          </a:graphicData>
        </a:graphic>
      </p:graphicFrame>
      <p:graphicFrame>
        <p:nvGraphicFramePr>
          <p:cNvPr id="109" name="オブジェクト 108">
            <a:extLst>
              <a:ext uri="{FF2B5EF4-FFF2-40B4-BE49-F238E27FC236}">
                <a16:creationId xmlns:a16="http://schemas.microsoft.com/office/drawing/2014/main" id="{1F8C2C12-DB8A-4BB8-9A54-D863DE29709E}"/>
              </a:ext>
            </a:extLst>
          </p:cNvPr>
          <p:cNvGraphicFramePr>
            <a:graphicFrameLocks noChangeAspect="1"/>
          </p:cNvGraphicFramePr>
          <p:nvPr/>
        </p:nvGraphicFramePr>
        <p:xfrm>
          <a:off x="82159" y="4782251"/>
          <a:ext cx="728876" cy="508972"/>
        </p:xfrm>
        <a:graphic>
          <a:graphicData uri="http://schemas.openxmlformats.org/presentationml/2006/ole">
            <mc:AlternateContent xmlns:mc="http://schemas.openxmlformats.org/markup-compatibility/2006">
              <mc:Choice xmlns:v="urn:schemas-microsoft-com:vml" Requires="v">
                <p:oleObj spid="_x0000_s118912" name="数式" r:id="rId13" imgW="291960" imgH="203040" progId="Equation.3">
                  <p:embed/>
                </p:oleObj>
              </mc:Choice>
              <mc:Fallback>
                <p:oleObj name="数式" r:id="rId13" imgW="291960" imgH="203040" progId="Equation.3">
                  <p:embed/>
                  <p:pic>
                    <p:nvPicPr>
                      <p:cNvPr id="109" name="オブジェクト 108">
                        <a:extLst>
                          <a:ext uri="{FF2B5EF4-FFF2-40B4-BE49-F238E27FC236}">
                            <a16:creationId xmlns:a16="http://schemas.microsoft.com/office/drawing/2014/main" id="{1F8C2C12-DB8A-4BB8-9A54-D863DE29709E}"/>
                          </a:ext>
                        </a:extLst>
                      </p:cNvPr>
                      <p:cNvPicPr>
                        <a:picLocks noChangeAspect="1" noChangeArrowheads="1"/>
                      </p:cNvPicPr>
                      <p:nvPr/>
                    </p:nvPicPr>
                    <p:blipFill>
                      <a:blip r:embed="rId14"/>
                      <a:srcRect/>
                      <a:stretch>
                        <a:fillRect/>
                      </a:stretch>
                    </p:blipFill>
                    <p:spPr bwMode="auto">
                      <a:xfrm>
                        <a:off x="82159" y="4782251"/>
                        <a:ext cx="728876" cy="508972"/>
                      </a:xfrm>
                      <a:prstGeom prst="rect">
                        <a:avLst/>
                      </a:prstGeom>
                      <a:noFill/>
                      <a:ln>
                        <a:noFill/>
                      </a:ln>
                    </p:spPr>
                  </p:pic>
                </p:oleObj>
              </mc:Fallback>
            </mc:AlternateContent>
          </a:graphicData>
        </a:graphic>
      </p:graphicFrame>
      <p:graphicFrame>
        <p:nvGraphicFramePr>
          <p:cNvPr id="110" name="オブジェクト 109">
            <a:extLst>
              <a:ext uri="{FF2B5EF4-FFF2-40B4-BE49-F238E27FC236}">
                <a16:creationId xmlns:a16="http://schemas.microsoft.com/office/drawing/2014/main" id="{2A09C7C9-73E8-4AD6-971E-C7FC27FFC9E7}"/>
              </a:ext>
            </a:extLst>
          </p:cNvPr>
          <p:cNvGraphicFramePr>
            <a:graphicFrameLocks noChangeAspect="1"/>
          </p:cNvGraphicFramePr>
          <p:nvPr/>
        </p:nvGraphicFramePr>
        <p:xfrm>
          <a:off x="1100016" y="4820970"/>
          <a:ext cx="3643312" cy="576263"/>
        </p:xfrm>
        <a:graphic>
          <a:graphicData uri="http://schemas.openxmlformats.org/presentationml/2006/ole">
            <mc:AlternateContent xmlns:mc="http://schemas.openxmlformats.org/markup-compatibility/2006">
              <mc:Choice xmlns:v="urn:schemas-microsoft-com:vml" Requires="v">
                <p:oleObj spid="_x0000_s118913" name="Equation" r:id="rId15" imgW="1612800" imgH="253800" progId="Equation.DSMT4">
                  <p:embed/>
                </p:oleObj>
              </mc:Choice>
              <mc:Fallback>
                <p:oleObj name="Equation" r:id="rId15" imgW="1612800" imgH="253800" progId="Equation.DSMT4">
                  <p:embed/>
                  <p:pic>
                    <p:nvPicPr>
                      <p:cNvPr id="110" name="オブジェクト 109">
                        <a:extLst>
                          <a:ext uri="{FF2B5EF4-FFF2-40B4-BE49-F238E27FC236}">
                            <a16:creationId xmlns:a16="http://schemas.microsoft.com/office/drawing/2014/main" id="{2A09C7C9-73E8-4AD6-971E-C7FC27FFC9E7}"/>
                          </a:ext>
                        </a:extLst>
                      </p:cNvPr>
                      <p:cNvPicPr>
                        <a:picLocks noChangeAspect="1" noChangeArrowheads="1"/>
                      </p:cNvPicPr>
                      <p:nvPr/>
                    </p:nvPicPr>
                    <p:blipFill>
                      <a:blip r:embed="rId16"/>
                      <a:srcRect/>
                      <a:stretch>
                        <a:fillRect/>
                      </a:stretch>
                    </p:blipFill>
                    <p:spPr bwMode="auto">
                      <a:xfrm>
                        <a:off x="1100016" y="4820970"/>
                        <a:ext cx="3643312" cy="576263"/>
                      </a:xfrm>
                      <a:prstGeom prst="rect">
                        <a:avLst/>
                      </a:prstGeom>
                      <a:noFill/>
                      <a:ln>
                        <a:noFill/>
                      </a:ln>
                    </p:spPr>
                  </p:pic>
                </p:oleObj>
              </mc:Fallback>
            </mc:AlternateContent>
          </a:graphicData>
        </a:graphic>
      </p:graphicFrame>
      <p:sp>
        <p:nvSpPr>
          <p:cNvPr id="116" name="Rectangle 123">
            <a:extLst>
              <a:ext uri="{FF2B5EF4-FFF2-40B4-BE49-F238E27FC236}">
                <a16:creationId xmlns:a16="http://schemas.microsoft.com/office/drawing/2014/main" id="{EB0E2E1B-5C84-42C1-ADE0-BCDD20482C96}"/>
              </a:ext>
            </a:extLst>
          </p:cNvPr>
          <p:cNvSpPr>
            <a:spLocks noChangeArrowheads="1"/>
          </p:cNvSpPr>
          <p:nvPr/>
        </p:nvSpPr>
        <p:spPr bwMode="auto">
          <a:xfrm>
            <a:off x="923393" y="4168830"/>
            <a:ext cx="4025164" cy="58158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18" name="Rectangle 123">
            <a:extLst>
              <a:ext uri="{FF2B5EF4-FFF2-40B4-BE49-F238E27FC236}">
                <a16:creationId xmlns:a16="http://schemas.microsoft.com/office/drawing/2014/main" id="{6B1A7157-41A1-4362-83F7-03A022300232}"/>
              </a:ext>
            </a:extLst>
          </p:cNvPr>
          <p:cNvSpPr>
            <a:spLocks noChangeArrowheads="1"/>
          </p:cNvSpPr>
          <p:nvPr/>
        </p:nvSpPr>
        <p:spPr bwMode="auto">
          <a:xfrm>
            <a:off x="923394" y="4791988"/>
            <a:ext cx="4025164" cy="58158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68" name="正方形/長方形 167">
            <a:extLst>
              <a:ext uri="{FF2B5EF4-FFF2-40B4-BE49-F238E27FC236}">
                <a16:creationId xmlns:a16="http://schemas.microsoft.com/office/drawing/2014/main" id="{72DDDB2C-E143-4E46-9B5E-CA135612B7AA}"/>
              </a:ext>
            </a:extLst>
          </p:cNvPr>
          <p:cNvSpPr/>
          <p:nvPr/>
        </p:nvSpPr>
        <p:spPr>
          <a:xfrm>
            <a:off x="-24810" y="3728506"/>
            <a:ext cx="7366119"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棒の上端の座標の重心系での表式を求める。</a:t>
            </a:r>
            <a:endParaRPr lang="ja-JP" altLang="en-US" dirty="0"/>
          </a:p>
        </p:txBody>
      </p:sp>
      <p:sp>
        <p:nvSpPr>
          <p:cNvPr id="169" name="正方形/長方形 168">
            <a:extLst>
              <a:ext uri="{FF2B5EF4-FFF2-40B4-BE49-F238E27FC236}">
                <a16:creationId xmlns:a16="http://schemas.microsoft.com/office/drawing/2014/main" id="{A2DCFF76-7BAE-4F96-80CC-3BCA65EF698C}"/>
              </a:ext>
            </a:extLst>
          </p:cNvPr>
          <p:cNvSpPr/>
          <p:nvPr/>
        </p:nvSpPr>
        <p:spPr>
          <a:xfrm>
            <a:off x="-46992" y="5290499"/>
            <a:ext cx="5570756" cy="523220"/>
          </a:xfrm>
          <a:prstGeom prst="rect">
            <a:avLst/>
          </a:prstGeom>
        </p:spPr>
        <p:txBody>
          <a:bodyPr wrap="none">
            <a:spAutoFit/>
          </a:bodyPr>
          <a:lstStyle/>
          <a:p>
            <a:r>
              <a:rPr lang="ja-JP" altLang="en-US" dirty="0">
                <a:solidFill>
                  <a:srgbClr val="000000"/>
                </a:solidFill>
                <a:ea typeface="ＭＳ ゴシック" pitchFamily="49" charset="-128"/>
                <a:cs typeface="Times New Roman" panose="02020603050405020304" pitchFamily="18" charset="0"/>
              </a:rPr>
              <a:t>棒の上端の座標の表式を求める。</a:t>
            </a:r>
            <a:endParaRPr lang="ja-JP" altLang="en-US" dirty="0"/>
          </a:p>
        </p:txBody>
      </p:sp>
      <p:graphicFrame>
        <p:nvGraphicFramePr>
          <p:cNvPr id="170" name="オブジェクト 169">
            <a:extLst>
              <a:ext uri="{FF2B5EF4-FFF2-40B4-BE49-F238E27FC236}">
                <a16:creationId xmlns:a16="http://schemas.microsoft.com/office/drawing/2014/main" id="{2312FC83-05E1-4FDD-B56C-DF21EAE1AE2B}"/>
              </a:ext>
            </a:extLst>
          </p:cNvPr>
          <p:cNvGraphicFramePr>
            <a:graphicFrameLocks noChangeAspect="1"/>
          </p:cNvGraphicFramePr>
          <p:nvPr/>
        </p:nvGraphicFramePr>
        <p:xfrm>
          <a:off x="339455" y="5830387"/>
          <a:ext cx="1814512" cy="398462"/>
        </p:xfrm>
        <a:graphic>
          <a:graphicData uri="http://schemas.openxmlformats.org/presentationml/2006/ole">
            <mc:AlternateContent xmlns:mc="http://schemas.openxmlformats.org/markup-compatibility/2006">
              <mc:Choice xmlns:v="urn:schemas-microsoft-com:vml" Requires="v">
                <p:oleObj spid="_x0000_s118914" name="数式" r:id="rId17" imgW="812520" imgH="177480" progId="Equation.3">
                  <p:embed/>
                </p:oleObj>
              </mc:Choice>
              <mc:Fallback>
                <p:oleObj name="数式" r:id="rId17" imgW="812520" imgH="177480" progId="Equation.3">
                  <p:embed/>
                  <p:pic>
                    <p:nvPicPr>
                      <p:cNvPr id="170" name="オブジェクト 169">
                        <a:extLst>
                          <a:ext uri="{FF2B5EF4-FFF2-40B4-BE49-F238E27FC236}">
                            <a16:creationId xmlns:a16="http://schemas.microsoft.com/office/drawing/2014/main" id="{2312FC83-05E1-4FDD-B56C-DF21EAE1AE2B}"/>
                          </a:ext>
                        </a:extLst>
                      </p:cNvPr>
                      <p:cNvPicPr>
                        <a:picLocks noChangeAspect="1" noChangeArrowheads="1"/>
                      </p:cNvPicPr>
                      <p:nvPr/>
                    </p:nvPicPr>
                    <p:blipFill>
                      <a:blip r:embed="rId18"/>
                      <a:srcRect/>
                      <a:stretch>
                        <a:fillRect/>
                      </a:stretch>
                    </p:blipFill>
                    <p:spPr bwMode="auto">
                      <a:xfrm>
                        <a:off x="339455" y="5830387"/>
                        <a:ext cx="1814512" cy="398462"/>
                      </a:xfrm>
                      <a:prstGeom prst="rect">
                        <a:avLst/>
                      </a:prstGeom>
                      <a:noFill/>
                      <a:ln>
                        <a:noFill/>
                      </a:ln>
                    </p:spPr>
                  </p:pic>
                </p:oleObj>
              </mc:Fallback>
            </mc:AlternateContent>
          </a:graphicData>
        </a:graphic>
      </p:graphicFrame>
      <p:graphicFrame>
        <p:nvGraphicFramePr>
          <p:cNvPr id="172" name="オブジェクト 171">
            <a:extLst>
              <a:ext uri="{FF2B5EF4-FFF2-40B4-BE49-F238E27FC236}">
                <a16:creationId xmlns:a16="http://schemas.microsoft.com/office/drawing/2014/main" id="{F1C6D14D-6D73-4C59-997B-9C848823B6F6}"/>
              </a:ext>
            </a:extLst>
          </p:cNvPr>
          <p:cNvGraphicFramePr>
            <a:graphicFrameLocks noChangeAspect="1"/>
          </p:cNvGraphicFramePr>
          <p:nvPr/>
        </p:nvGraphicFramePr>
        <p:xfrm>
          <a:off x="405662" y="6352047"/>
          <a:ext cx="1757363" cy="454025"/>
        </p:xfrm>
        <a:graphic>
          <a:graphicData uri="http://schemas.openxmlformats.org/presentationml/2006/ole">
            <mc:AlternateContent xmlns:mc="http://schemas.openxmlformats.org/markup-compatibility/2006">
              <mc:Choice xmlns:v="urn:schemas-microsoft-com:vml" Requires="v">
                <p:oleObj spid="_x0000_s118915" name="数式" r:id="rId19" imgW="787320" imgH="203040" progId="Equation.3">
                  <p:embed/>
                </p:oleObj>
              </mc:Choice>
              <mc:Fallback>
                <p:oleObj name="数式" r:id="rId19" imgW="787320" imgH="203040" progId="Equation.3">
                  <p:embed/>
                  <p:pic>
                    <p:nvPicPr>
                      <p:cNvPr id="172" name="オブジェクト 171">
                        <a:extLst>
                          <a:ext uri="{FF2B5EF4-FFF2-40B4-BE49-F238E27FC236}">
                            <a16:creationId xmlns:a16="http://schemas.microsoft.com/office/drawing/2014/main" id="{F1C6D14D-6D73-4C59-997B-9C848823B6F6}"/>
                          </a:ext>
                        </a:extLst>
                      </p:cNvPr>
                      <p:cNvPicPr>
                        <a:picLocks noChangeAspect="1" noChangeArrowheads="1"/>
                      </p:cNvPicPr>
                      <p:nvPr/>
                    </p:nvPicPr>
                    <p:blipFill>
                      <a:blip r:embed="rId20"/>
                      <a:srcRect/>
                      <a:stretch>
                        <a:fillRect/>
                      </a:stretch>
                    </p:blipFill>
                    <p:spPr bwMode="auto">
                      <a:xfrm>
                        <a:off x="405662" y="6352047"/>
                        <a:ext cx="1757363" cy="454025"/>
                      </a:xfrm>
                      <a:prstGeom prst="rect">
                        <a:avLst/>
                      </a:prstGeom>
                      <a:noFill/>
                      <a:ln>
                        <a:noFill/>
                      </a:ln>
                    </p:spPr>
                  </p:pic>
                </p:oleObj>
              </mc:Fallback>
            </mc:AlternateContent>
          </a:graphicData>
        </a:graphic>
      </p:graphicFrame>
      <p:graphicFrame>
        <p:nvGraphicFramePr>
          <p:cNvPr id="174" name="オブジェクト 173">
            <a:extLst>
              <a:ext uri="{FF2B5EF4-FFF2-40B4-BE49-F238E27FC236}">
                <a16:creationId xmlns:a16="http://schemas.microsoft.com/office/drawing/2014/main" id="{00763AEA-DED7-4544-A3F8-4F473567CA3D}"/>
              </a:ext>
            </a:extLst>
          </p:cNvPr>
          <p:cNvGraphicFramePr>
            <a:graphicFrameLocks noChangeAspect="1"/>
          </p:cNvGraphicFramePr>
          <p:nvPr/>
        </p:nvGraphicFramePr>
        <p:xfrm>
          <a:off x="2805113" y="5861050"/>
          <a:ext cx="454025" cy="398463"/>
        </p:xfrm>
        <a:graphic>
          <a:graphicData uri="http://schemas.openxmlformats.org/presentationml/2006/ole">
            <mc:AlternateContent xmlns:mc="http://schemas.openxmlformats.org/markup-compatibility/2006">
              <mc:Choice xmlns:v="urn:schemas-microsoft-com:vml" Requires="v">
                <p:oleObj spid="_x0000_s118916" name="Equation" r:id="rId21" imgW="203040" imgH="177480" progId="Equation.DSMT4">
                  <p:embed/>
                </p:oleObj>
              </mc:Choice>
              <mc:Fallback>
                <p:oleObj name="Equation" r:id="rId21" imgW="203040" imgH="177480" progId="Equation.DSMT4">
                  <p:embed/>
                  <p:pic>
                    <p:nvPicPr>
                      <p:cNvPr id="174" name="オブジェクト 173">
                        <a:extLst>
                          <a:ext uri="{FF2B5EF4-FFF2-40B4-BE49-F238E27FC236}">
                            <a16:creationId xmlns:a16="http://schemas.microsoft.com/office/drawing/2014/main" id="{00763AEA-DED7-4544-A3F8-4F473567CA3D}"/>
                          </a:ext>
                        </a:extLst>
                      </p:cNvPr>
                      <p:cNvPicPr>
                        <a:picLocks noChangeAspect="1" noChangeArrowheads="1"/>
                      </p:cNvPicPr>
                      <p:nvPr/>
                    </p:nvPicPr>
                    <p:blipFill>
                      <a:blip r:embed="rId22"/>
                      <a:srcRect/>
                      <a:stretch>
                        <a:fillRect/>
                      </a:stretch>
                    </p:blipFill>
                    <p:spPr bwMode="auto">
                      <a:xfrm>
                        <a:off x="2805113" y="5861050"/>
                        <a:ext cx="454025"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5" name="オブジェクト 174">
            <a:extLst>
              <a:ext uri="{FF2B5EF4-FFF2-40B4-BE49-F238E27FC236}">
                <a16:creationId xmlns:a16="http://schemas.microsoft.com/office/drawing/2014/main" id="{B000D19E-7CD0-42A7-987E-2E86460A6004}"/>
              </a:ext>
            </a:extLst>
          </p:cNvPr>
          <p:cNvGraphicFramePr>
            <a:graphicFrameLocks noChangeAspect="1"/>
          </p:cNvGraphicFramePr>
          <p:nvPr/>
        </p:nvGraphicFramePr>
        <p:xfrm>
          <a:off x="2316163" y="6292850"/>
          <a:ext cx="2038350" cy="514350"/>
        </p:xfrm>
        <a:graphic>
          <a:graphicData uri="http://schemas.openxmlformats.org/presentationml/2006/ole">
            <mc:AlternateContent xmlns:mc="http://schemas.openxmlformats.org/markup-compatibility/2006">
              <mc:Choice xmlns:v="urn:schemas-microsoft-com:vml" Requires="v">
                <p:oleObj spid="_x0000_s118917" name="Equation" r:id="rId23" imgW="914400" imgH="228600" progId="Equation.DSMT4">
                  <p:embed/>
                </p:oleObj>
              </mc:Choice>
              <mc:Fallback>
                <p:oleObj name="Equation" r:id="rId23" imgW="914400" imgH="228600" progId="Equation.DSMT4">
                  <p:embed/>
                  <p:pic>
                    <p:nvPicPr>
                      <p:cNvPr id="175" name="オブジェクト 174">
                        <a:extLst>
                          <a:ext uri="{FF2B5EF4-FFF2-40B4-BE49-F238E27FC236}">
                            <a16:creationId xmlns:a16="http://schemas.microsoft.com/office/drawing/2014/main" id="{B000D19E-7CD0-42A7-987E-2E86460A6004}"/>
                          </a:ext>
                        </a:extLst>
                      </p:cNvPr>
                      <p:cNvPicPr>
                        <a:picLocks noChangeAspect="1" noChangeArrowheads="1"/>
                      </p:cNvPicPr>
                      <p:nvPr/>
                    </p:nvPicPr>
                    <p:blipFill>
                      <a:blip r:embed="rId24"/>
                      <a:srcRect/>
                      <a:stretch>
                        <a:fillRect/>
                      </a:stretch>
                    </p:blipFill>
                    <p:spPr bwMode="auto">
                      <a:xfrm>
                        <a:off x="2316163" y="6292850"/>
                        <a:ext cx="2038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6" name="Rectangle 123">
            <a:extLst>
              <a:ext uri="{FF2B5EF4-FFF2-40B4-BE49-F238E27FC236}">
                <a16:creationId xmlns:a16="http://schemas.microsoft.com/office/drawing/2014/main" id="{DAFEA563-7D40-440C-89E5-883D6F8CFD05}"/>
              </a:ext>
            </a:extLst>
          </p:cNvPr>
          <p:cNvSpPr>
            <a:spLocks noChangeArrowheads="1"/>
          </p:cNvSpPr>
          <p:nvPr/>
        </p:nvSpPr>
        <p:spPr bwMode="auto">
          <a:xfrm>
            <a:off x="2215562" y="5796688"/>
            <a:ext cx="5510508"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177" name="Rectangle 123">
            <a:extLst>
              <a:ext uri="{FF2B5EF4-FFF2-40B4-BE49-F238E27FC236}">
                <a16:creationId xmlns:a16="http://schemas.microsoft.com/office/drawing/2014/main" id="{11023348-95C2-4A3E-AD83-9B07B8187CCC}"/>
              </a:ext>
            </a:extLst>
          </p:cNvPr>
          <p:cNvSpPr>
            <a:spLocks noChangeArrowheads="1"/>
          </p:cNvSpPr>
          <p:nvPr/>
        </p:nvSpPr>
        <p:spPr bwMode="auto">
          <a:xfrm>
            <a:off x="2188378" y="6293584"/>
            <a:ext cx="5510507" cy="520609"/>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graphicFrame>
        <p:nvGraphicFramePr>
          <p:cNvPr id="184" name="オブジェクト 183">
            <a:extLst>
              <a:ext uri="{FF2B5EF4-FFF2-40B4-BE49-F238E27FC236}">
                <a16:creationId xmlns:a16="http://schemas.microsoft.com/office/drawing/2014/main" id="{1CB1748C-E418-4CBB-86DC-B22A64E9800B}"/>
              </a:ext>
            </a:extLst>
          </p:cNvPr>
          <p:cNvGraphicFramePr>
            <a:graphicFrameLocks noChangeAspect="1"/>
          </p:cNvGraphicFramePr>
          <p:nvPr/>
        </p:nvGraphicFramePr>
        <p:xfrm>
          <a:off x="3430588" y="5797550"/>
          <a:ext cx="2635250" cy="576263"/>
        </p:xfrm>
        <a:graphic>
          <a:graphicData uri="http://schemas.openxmlformats.org/presentationml/2006/ole">
            <mc:AlternateContent xmlns:mc="http://schemas.openxmlformats.org/markup-compatibility/2006">
              <mc:Choice xmlns:v="urn:schemas-microsoft-com:vml" Requires="v">
                <p:oleObj spid="_x0000_s118918" name="Equation" r:id="rId25" imgW="1168200" imgH="253800" progId="Equation.DSMT4">
                  <p:embed/>
                </p:oleObj>
              </mc:Choice>
              <mc:Fallback>
                <p:oleObj name="Equation" r:id="rId25" imgW="1168200" imgH="253800" progId="Equation.DSMT4">
                  <p:embed/>
                  <p:pic>
                    <p:nvPicPr>
                      <p:cNvPr id="184" name="オブジェクト 183">
                        <a:extLst>
                          <a:ext uri="{FF2B5EF4-FFF2-40B4-BE49-F238E27FC236}">
                            <a16:creationId xmlns:a16="http://schemas.microsoft.com/office/drawing/2014/main" id="{1CB1748C-E418-4CBB-86DC-B22A64E9800B}"/>
                          </a:ext>
                        </a:extLst>
                      </p:cNvPr>
                      <p:cNvPicPr>
                        <a:picLocks noChangeAspect="1" noChangeArrowheads="1"/>
                      </p:cNvPicPr>
                      <p:nvPr/>
                    </p:nvPicPr>
                    <p:blipFill>
                      <a:blip r:embed="rId26"/>
                      <a:srcRect/>
                      <a:stretch>
                        <a:fillRect/>
                      </a:stretch>
                    </p:blipFill>
                    <p:spPr bwMode="auto">
                      <a:xfrm>
                        <a:off x="3430588" y="5797550"/>
                        <a:ext cx="2635250" cy="576263"/>
                      </a:xfrm>
                      <a:prstGeom prst="rect">
                        <a:avLst/>
                      </a:prstGeom>
                      <a:noFill/>
                      <a:ln>
                        <a:noFill/>
                      </a:ln>
                    </p:spPr>
                  </p:pic>
                </p:oleObj>
              </mc:Fallback>
            </mc:AlternateContent>
          </a:graphicData>
        </a:graphic>
      </p:graphicFrame>
      <p:graphicFrame>
        <p:nvGraphicFramePr>
          <p:cNvPr id="185" name="オブジェクト 184">
            <a:extLst>
              <a:ext uri="{FF2B5EF4-FFF2-40B4-BE49-F238E27FC236}">
                <a16:creationId xmlns:a16="http://schemas.microsoft.com/office/drawing/2014/main" id="{C541FF43-9A59-4BFA-8AAF-43A469329E06}"/>
              </a:ext>
            </a:extLst>
          </p:cNvPr>
          <p:cNvGraphicFramePr>
            <a:graphicFrameLocks noChangeAspect="1"/>
          </p:cNvGraphicFramePr>
          <p:nvPr/>
        </p:nvGraphicFramePr>
        <p:xfrm>
          <a:off x="4468813" y="6276975"/>
          <a:ext cx="2697162" cy="576263"/>
        </p:xfrm>
        <a:graphic>
          <a:graphicData uri="http://schemas.openxmlformats.org/presentationml/2006/ole">
            <mc:AlternateContent xmlns:mc="http://schemas.openxmlformats.org/markup-compatibility/2006">
              <mc:Choice xmlns:v="urn:schemas-microsoft-com:vml" Requires="v">
                <p:oleObj spid="_x0000_s118919" name="Equation" r:id="rId27" imgW="1193760" imgH="253800" progId="Equation.DSMT4">
                  <p:embed/>
                </p:oleObj>
              </mc:Choice>
              <mc:Fallback>
                <p:oleObj name="Equation" r:id="rId27" imgW="1193760" imgH="253800" progId="Equation.DSMT4">
                  <p:embed/>
                  <p:pic>
                    <p:nvPicPr>
                      <p:cNvPr id="185" name="オブジェクト 184">
                        <a:extLst>
                          <a:ext uri="{FF2B5EF4-FFF2-40B4-BE49-F238E27FC236}">
                            <a16:creationId xmlns:a16="http://schemas.microsoft.com/office/drawing/2014/main" id="{C541FF43-9A59-4BFA-8AAF-43A469329E06}"/>
                          </a:ext>
                        </a:extLst>
                      </p:cNvPr>
                      <p:cNvPicPr>
                        <a:picLocks noChangeAspect="1" noChangeArrowheads="1"/>
                      </p:cNvPicPr>
                      <p:nvPr/>
                    </p:nvPicPr>
                    <p:blipFill>
                      <a:blip r:embed="rId28"/>
                      <a:srcRect/>
                      <a:stretch>
                        <a:fillRect/>
                      </a:stretch>
                    </p:blipFill>
                    <p:spPr bwMode="auto">
                      <a:xfrm>
                        <a:off x="4468813" y="6276975"/>
                        <a:ext cx="2697162" cy="576263"/>
                      </a:xfrm>
                      <a:prstGeom prst="rect">
                        <a:avLst/>
                      </a:prstGeom>
                      <a:noFill/>
                      <a:ln>
                        <a:noFill/>
                      </a:ln>
                    </p:spPr>
                  </p:pic>
                </p:oleObj>
              </mc:Fallback>
            </mc:AlternateContent>
          </a:graphicData>
        </a:graphic>
      </p:graphicFrame>
      <p:graphicFrame>
        <p:nvGraphicFramePr>
          <p:cNvPr id="51" name="オブジェクト 50">
            <a:extLst>
              <a:ext uri="{FF2B5EF4-FFF2-40B4-BE49-F238E27FC236}">
                <a16:creationId xmlns:a16="http://schemas.microsoft.com/office/drawing/2014/main" id="{3247B16A-4AA0-44D3-80D7-2F306C66CB4C}"/>
              </a:ext>
            </a:extLst>
          </p:cNvPr>
          <p:cNvGraphicFramePr>
            <a:graphicFrameLocks noChangeAspect="1"/>
          </p:cNvGraphicFramePr>
          <p:nvPr/>
        </p:nvGraphicFramePr>
        <p:xfrm>
          <a:off x="5008548" y="4322757"/>
          <a:ext cx="317500" cy="287337"/>
        </p:xfrm>
        <a:graphic>
          <a:graphicData uri="http://schemas.openxmlformats.org/presentationml/2006/ole">
            <mc:AlternateContent xmlns:mc="http://schemas.openxmlformats.org/markup-compatibility/2006">
              <mc:Choice xmlns:v="urn:schemas-microsoft-com:vml" Requires="v">
                <p:oleObj spid="_x0000_s118920" name="Equation" r:id="rId29" imgW="126720" imgH="114120" progId="Equation.DSMT4">
                  <p:embed/>
                </p:oleObj>
              </mc:Choice>
              <mc:Fallback>
                <p:oleObj name="Equation" r:id="rId29" imgW="126720" imgH="114120" progId="Equation.DSMT4">
                  <p:embed/>
                  <p:pic>
                    <p:nvPicPr>
                      <p:cNvPr id="51" name="オブジェクト 50">
                        <a:extLst>
                          <a:ext uri="{FF2B5EF4-FFF2-40B4-BE49-F238E27FC236}">
                            <a16:creationId xmlns:a16="http://schemas.microsoft.com/office/drawing/2014/main" id="{3247B16A-4AA0-44D3-80D7-2F306C66CB4C}"/>
                          </a:ext>
                        </a:extLst>
                      </p:cNvPr>
                      <p:cNvPicPr>
                        <a:picLocks noChangeAspect="1" noChangeArrowheads="1"/>
                      </p:cNvPicPr>
                      <p:nvPr/>
                    </p:nvPicPr>
                    <p:blipFill>
                      <a:blip r:embed="rId30"/>
                      <a:srcRect/>
                      <a:stretch>
                        <a:fillRect/>
                      </a:stretch>
                    </p:blipFill>
                    <p:spPr bwMode="auto">
                      <a:xfrm>
                        <a:off x="5008548" y="4322757"/>
                        <a:ext cx="317500" cy="287337"/>
                      </a:xfrm>
                      <a:prstGeom prst="rect">
                        <a:avLst/>
                      </a:prstGeom>
                      <a:noFill/>
                      <a:ln>
                        <a:noFill/>
                      </a:ln>
                    </p:spPr>
                  </p:pic>
                </p:oleObj>
              </mc:Fallback>
            </mc:AlternateContent>
          </a:graphicData>
        </a:graphic>
      </p:graphicFrame>
      <p:graphicFrame>
        <p:nvGraphicFramePr>
          <p:cNvPr id="52" name="オブジェクト 51">
            <a:extLst>
              <a:ext uri="{FF2B5EF4-FFF2-40B4-BE49-F238E27FC236}">
                <a16:creationId xmlns:a16="http://schemas.microsoft.com/office/drawing/2014/main" id="{FD19D58F-822E-47AF-A22C-13506493586A}"/>
              </a:ext>
            </a:extLst>
          </p:cNvPr>
          <p:cNvGraphicFramePr>
            <a:graphicFrameLocks noChangeAspect="1"/>
          </p:cNvGraphicFramePr>
          <p:nvPr/>
        </p:nvGraphicFramePr>
        <p:xfrm>
          <a:off x="5548998" y="4162799"/>
          <a:ext cx="2463800" cy="577850"/>
        </p:xfrm>
        <a:graphic>
          <a:graphicData uri="http://schemas.openxmlformats.org/presentationml/2006/ole">
            <mc:AlternateContent xmlns:mc="http://schemas.openxmlformats.org/markup-compatibility/2006">
              <mc:Choice xmlns:v="urn:schemas-microsoft-com:vml" Requires="v">
                <p:oleObj spid="_x0000_s118921" name="Equation" r:id="rId31" imgW="1091880" imgH="253800" progId="Equation.DSMT4">
                  <p:embed/>
                </p:oleObj>
              </mc:Choice>
              <mc:Fallback>
                <p:oleObj name="Equation" r:id="rId31" imgW="1091880" imgH="253800" progId="Equation.DSMT4">
                  <p:embed/>
                  <p:pic>
                    <p:nvPicPr>
                      <p:cNvPr id="52" name="オブジェクト 51">
                        <a:extLst>
                          <a:ext uri="{FF2B5EF4-FFF2-40B4-BE49-F238E27FC236}">
                            <a16:creationId xmlns:a16="http://schemas.microsoft.com/office/drawing/2014/main" id="{FD19D58F-822E-47AF-A22C-13506493586A}"/>
                          </a:ext>
                        </a:extLst>
                      </p:cNvPr>
                      <p:cNvPicPr>
                        <a:picLocks noChangeAspect="1" noChangeArrowheads="1"/>
                      </p:cNvPicPr>
                      <p:nvPr/>
                    </p:nvPicPr>
                    <p:blipFill>
                      <a:blip r:embed="rId32"/>
                      <a:srcRect/>
                      <a:stretch>
                        <a:fillRect/>
                      </a:stretch>
                    </p:blipFill>
                    <p:spPr bwMode="auto">
                      <a:xfrm>
                        <a:off x="5548998" y="4162799"/>
                        <a:ext cx="2463800" cy="577850"/>
                      </a:xfrm>
                      <a:prstGeom prst="rect">
                        <a:avLst/>
                      </a:prstGeom>
                      <a:noFill/>
                      <a:ln>
                        <a:noFill/>
                      </a:ln>
                    </p:spPr>
                  </p:pic>
                </p:oleObj>
              </mc:Fallback>
            </mc:AlternateContent>
          </a:graphicData>
        </a:graphic>
      </p:graphicFrame>
      <p:graphicFrame>
        <p:nvGraphicFramePr>
          <p:cNvPr id="53" name="オブジェクト 52">
            <a:extLst>
              <a:ext uri="{FF2B5EF4-FFF2-40B4-BE49-F238E27FC236}">
                <a16:creationId xmlns:a16="http://schemas.microsoft.com/office/drawing/2014/main" id="{8836D73D-E776-4FF2-BB8B-4A5909A4CD1D}"/>
              </a:ext>
            </a:extLst>
          </p:cNvPr>
          <p:cNvGraphicFramePr>
            <a:graphicFrameLocks noChangeAspect="1"/>
          </p:cNvGraphicFramePr>
          <p:nvPr/>
        </p:nvGraphicFramePr>
        <p:xfrm>
          <a:off x="5021276" y="4957418"/>
          <a:ext cx="317500" cy="285750"/>
        </p:xfrm>
        <a:graphic>
          <a:graphicData uri="http://schemas.openxmlformats.org/presentationml/2006/ole">
            <mc:AlternateContent xmlns:mc="http://schemas.openxmlformats.org/markup-compatibility/2006">
              <mc:Choice xmlns:v="urn:schemas-microsoft-com:vml" Requires="v">
                <p:oleObj spid="_x0000_s118922" name="Equation" r:id="rId33" imgW="126720" imgH="114120" progId="Equation.DSMT4">
                  <p:embed/>
                </p:oleObj>
              </mc:Choice>
              <mc:Fallback>
                <p:oleObj name="Equation" r:id="rId33" imgW="126720" imgH="114120" progId="Equation.DSMT4">
                  <p:embed/>
                  <p:pic>
                    <p:nvPicPr>
                      <p:cNvPr id="53" name="オブジェクト 52">
                        <a:extLst>
                          <a:ext uri="{FF2B5EF4-FFF2-40B4-BE49-F238E27FC236}">
                            <a16:creationId xmlns:a16="http://schemas.microsoft.com/office/drawing/2014/main" id="{8836D73D-E776-4FF2-BB8B-4A5909A4CD1D}"/>
                          </a:ext>
                        </a:extLst>
                      </p:cNvPr>
                      <p:cNvPicPr>
                        <a:picLocks noChangeAspect="1" noChangeArrowheads="1"/>
                      </p:cNvPicPr>
                      <p:nvPr/>
                    </p:nvPicPr>
                    <p:blipFill>
                      <a:blip r:embed="rId34"/>
                      <a:srcRect/>
                      <a:stretch>
                        <a:fillRect/>
                      </a:stretch>
                    </p:blipFill>
                    <p:spPr bwMode="auto">
                      <a:xfrm>
                        <a:off x="5021276" y="4957418"/>
                        <a:ext cx="317500" cy="285750"/>
                      </a:xfrm>
                      <a:prstGeom prst="rect">
                        <a:avLst/>
                      </a:prstGeom>
                      <a:noFill/>
                      <a:ln>
                        <a:noFill/>
                      </a:ln>
                    </p:spPr>
                  </p:pic>
                </p:oleObj>
              </mc:Fallback>
            </mc:AlternateContent>
          </a:graphicData>
        </a:graphic>
      </p:graphicFrame>
      <p:graphicFrame>
        <p:nvGraphicFramePr>
          <p:cNvPr id="54" name="オブジェクト 53">
            <a:extLst>
              <a:ext uri="{FF2B5EF4-FFF2-40B4-BE49-F238E27FC236}">
                <a16:creationId xmlns:a16="http://schemas.microsoft.com/office/drawing/2014/main" id="{4329D807-7C47-4A11-A37E-712DC6690DCC}"/>
              </a:ext>
            </a:extLst>
          </p:cNvPr>
          <p:cNvGraphicFramePr>
            <a:graphicFrameLocks noChangeAspect="1"/>
          </p:cNvGraphicFramePr>
          <p:nvPr/>
        </p:nvGraphicFramePr>
        <p:xfrm>
          <a:off x="5635765" y="4812161"/>
          <a:ext cx="2524125" cy="576263"/>
        </p:xfrm>
        <a:graphic>
          <a:graphicData uri="http://schemas.openxmlformats.org/presentationml/2006/ole">
            <mc:AlternateContent xmlns:mc="http://schemas.openxmlformats.org/markup-compatibility/2006">
              <mc:Choice xmlns:v="urn:schemas-microsoft-com:vml" Requires="v">
                <p:oleObj spid="_x0000_s118923" name="Equation" r:id="rId35" imgW="1117440" imgH="253800" progId="Equation.DSMT4">
                  <p:embed/>
                </p:oleObj>
              </mc:Choice>
              <mc:Fallback>
                <p:oleObj name="Equation" r:id="rId35" imgW="1117440" imgH="253800" progId="Equation.DSMT4">
                  <p:embed/>
                  <p:pic>
                    <p:nvPicPr>
                      <p:cNvPr id="54" name="オブジェクト 53">
                        <a:extLst>
                          <a:ext uri="{FF2B5EF4-FFF2-40B4-BE49-F238E27FC236}">
                            <a16:creationId xmlns:a16="http://schemas.microsoft.com/office/drawing/2014/main" id="{4329D807-7C47-4A11-A37E-712DC6690DCC}"/>
                          </a:ext>
                        </a:extLst>
                      </p:cNvPr>
                      <p:cNvPicPr>
                        <a:picLocks noChangeAspect="1" noChangeArrowheads="1"/>
                      </p:cNvPicPr>
                      <p:nvPr/>
                    </p:nvPicPr>
                    <p:blipFill>
                      <a:blip r:embed="rId36"/>
                      <a:srcRect/>
                      <a:stretch>
                        <a:fillRect/>
                      </a:stretch>
                    </p:blipFill>
                    <p:spPr bwMode="auto">
                      <a:xfrm>
                        <a:off x="5635765" y="4812161"/>
                        <a:ext cx="2524125" cy="576263"/>
                      </a:xfrm>
                      <a:prstGeom prst="rect">
                        <a:avLst/>
                      </a:prstGeom>
                      <a:noFill/>
                      <a:ln>
                        <a:noFill/>
                      </a:ln>
                    </p:spPr>
                  </p:pic>
                </p:oleObj>
              </mc:Fallback>
            </mc:AlternateContent>
          </a:graphicData>
        </a:graphic>
      </p:graphicFrame>
      <p:sp>
        <p:nvSpPr>
          <p:cNvPr id="55" name="Rectangle 123">
            <a:extLst>
              <a:ext uri="{FF2B5EF4-FFF2-40B4-BE49-F238E27FC236}">
                <a16:creationId xmlns:a16="http://schemas.microsoft.com/office/drawing/2014/main" id="{250C2D4B-3141-4F1D-8861-45C26053AABB}"/>
              </a:ext>
            </a:extLst>
          </p:cNvPr>
          <p:cNvSpPr>
            <a:spLocks noChangeArrowheads="1"/>
          </p:cNvSpPr>
          <p:nvPr/>
        </p:nvSpPr>
        <p:spPr bwMode="auto">
          <a:xfrm>
            <a:off x="5322461" y="4142460"/>
            <a:ext cx="2886892" cy="58158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sp>
        <p:nvSpPr>
          <p:cNvPr id="79" name="Rectangle 123">
            <a:extLst>
              <a:ext uri="{FF2B5EF4-FFF2-40B4-BE49-F238E27FC236}">
                <a16:creationId xmlns:a16="http://schemas.microsoft.com/office/drawing/2014/main" id="{BE699A04-44F3-4DC6-8A82-98DF61737F7F}"/>
              </a:ext>
            </a:extLst>
          </p:cNvPr>
          <p:cNvSpPr>
            <a:spLocks noChangeArrowheads="1"/>
          </p:cNvSpPr>
          <p:nvPr/>
        </p:nvSpPr>
        <p:spPr bwMode="auto">
          <a:xfrm>
            <a:off x="5328019" y="4810899"/>
            <a:ext cx="2892587" cy="581580"/>
          </a:xfrm>
          <a:prstGeom prst="rect">
            <a:avLst/>
          </a:prstGeom>
          <a:noFill/>
          <a:ln w="9525">
            <a:solidFill>
              <a:schemeClr val="accent1"/>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pPr algn="ctr"/>
            <a:endParaRPr lang="ja-JP" altLang="en-US" sz="3200" b="1">
              <a:solidFill>
                <a:srgbClr val="000000"/>
              </a:solidFill>
            </a:endParaRPr>
          </a:p>
        </p:txBody>
      </p:sp>
      <p:cxnSp>
        <p:nvCxnSpPr>
          <p:cNvPr id="80" name="直線コネクタ 79">
            <a:extLst>
              <a:ext uri="{FF2B5EF4-FFF2-40B4-BE49-F238E27FC236}">
                <a16:creationId xmlns:a16="http://schemas.microsoft.com/office/drawing/2014/main" id="{DCB1EBF8-C04D-439E-81F8-FF73B646B1B8}"/>
              </a:ext>
            </a:extLst>
          </p:cNvPr>
          <p:cNvCxnSpPr>
            <a:cxnSpLocks/>
          </p:cNvCxnSpPr>
          <p:nvPr/>
        </p:nvCxnSpPr>
        <p:spPr bwMode="auto">
          <a:xfrm flipH="1">
            <a:off x="7182782" y="1095094"/>
            <a:ext cx="1027851" cy="2363831"/>
          </a:xfrm>
          <a:prstGeom prst="line">
            <a:avLst/>
          </a:prstGeom>
          <a:noFill/>
          <a:ln w="38100" cap="flat" cmpd="sng" algn="ctr">
            <a:solidFill>
              <a:srgbClr val="9900FF"/>
            </a:solidFill>
            <a:prstDash val="solid"/>
            <a:round/>
            <a:headEnd type="none" w="med" len="med"/>
            <a:tailEnd type="none" w="med" len="med"/>
          </a:ln>
          <a:effectLst/>
        </p:spPr>
      </p:cxnSp>
      <p:grpSp>
        <p:nvGrpSpPr>
          <p:cNvPr id="81" name="グループ化 80">
            <a:extLst>
              <a:ext uri="{FF2B5EF4-FFF2-40B4-BE49-F238E27FC236}">
                <a16:creationId xmlns:a16="http://schemas.microsoft.com/office/drawing/2014/main" id="{C36BA3D5-3D3A-4977-925D-C2C484B906EE}"/>
              </a:ext>
            </a:extLst>
          </p:cNvPr>
          <p:cNvGrpSpPr/>
          <p:nvPr/>
        </p:nvGrpSpPr>
        <p:grpSpPr>
          <a:xfrm>
            <a:off x="6954543" y="690805"/>
            <a:ext cx="2023821" cy="2104892"/>
            <a:chOff x="6160020" y="2804628"/>
            <a:chExt cx="3232790" cy="3175053"/>
          </a:xfrm>
        </p:grpSpPr>
        <p:cxnSp>
          <p:nvCxnSpPr>
            <p:cNvPr id="82" name="直線コネクタ 81">
              <a:extLst>
                <a:ext uri="{FF2B5EF4-FFF2-40B4-BE49-F238E27FC236}">
                  <a16:creationId xmlns:a16="http://schemas.microsoft.com/office/drawing/2014/main" id="{F43EE74E-2BE4-4407-8078-DCBD73F47E9C}"/>
                </a:ext>
              </a:extLst>
            </p:cNvPr>
            <p:cNvCxnSpPr>
              <a:cxnSpLocks/>
            </p:cNvCxnSpPr>
            <p:nvPr/>
          </p:nvCxnSpPr>
          <p:spPr bwMode="auto">
            <a:xfrm flipV="1">
              <a:off x="6160020" y="5061555"/>
              <a:ext cx="3232790" cy="2"/>
            </a:xfrm>
            <a:prstGeom prst="line">
              <a:avLst/>
            </a:prstGeom>
            <a:noFill/>
            <a:ln w="19050" cap="flat" cmpd="sng" algn="ctr">
              <a:solidFill>
                <a:srgbClr val="9900FF"/>
              </a:solidFill>
              <a:prstDash val="solid"/>
              <a:round/>
              <a:headEnd type="none" w="med" len="med"/>
              <a:tailEnd type="arrow" w="med" len="med"/>
            </a:ln>
            <a:effectLst/>
          </p:spPr>
        </p:cxnSp>
        <p:cxnSp>
          <p:nvCxnSpPr>
            <p:cNvPr id="83" name="直線コネクタ 82">
              <a:extLst>
                <a:ext uri="{FF2B5EF4-FFF2-40B4-BE49-F238E27FC236}">
                  <a16:creationId xmlns:a16="http://schemas.microsoft.com/office/drawing/2014/main" id="{A2254973-3AB3-400F-AE0C-33722D3A99BC}"/>
                </a:ext>
              </a:extLst>
            </p:cNvPr>
            <p:cNvCxnSpPr>
              <a:cxnSpLocks/>
            </p:cNvCxnSpPr>
            <p:nvPr/>
          </p:nvCxnSpPr>
          <p:spPr bwMode="auto">
            <a:xfrm flipV="1">
              <a:off x="7452063" y="2804628"/>
              <a:ext cx="6007" cy="3175053"/>
            </a:xfrm>
            <a:prstGeom prst="line">
              <a:avLst/>
            </a:prstGeom>
            <a:noFill/>
            <a:ln w="19050" cap="flat" cmpd="sng" algn="ctr">
              <a:solidFill>
                <a:srgbClr val="9900FF"/>
              </a:solidFill>
              <a:prstDash val="solid"/>
              <a:round/>
              <a:headEnd type="none" w="med" len="med"/>
              <a:tailEnd type="arrow" w="med" len="med"/>
            </a:ln>
            <a:effectLst/>
          </p:spPr>
        </p:cxnSp>
      </p:grpSp>
      <p:sp>
        <p:nvSpPr>
          <p:cNvPr id="84" name="テキスト ボックス 83">
            <a:extLst>
              <a:ext uri="{FF2B5EF4-FFF2-40B4-BE49-F238E27FC236}">
                <a16:creationId xmlns:a16="http://schemas.microsoft.com/office/drawing/2014/main" id="{B0E10D84-1697-4FAA-881E-78E84702F6A7}"/>
              </a:ext>
            </a:extLst>
          </p:cNvPr>
          <p:cNvSpPr txBox="1"/>
          <p:nvPr/>
        </p:nvSpPr>
        <p:spPr>
          <a:xfrm>
            <a:off x="8613717" y="2120885"/>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solidFill>
                <a:srgbClr val="9900FF"/>
              </a:solidFill>
            </a:endParaRPr>
          </a:p>
        </p:txBody>
      </p:sp>
      <p:sp>
        <p:nvSpPr>
          <p:cNvPr id="85" name="テキスト ボックス 84">
            <a:extLst>
              <a:ext uri="{FF2B5EF4-FFF2-40B4-BE49-F238E27FC236}">
                <a16:creationId xmlns:a16="http://schemas.microsoft.com/office/drawing/2014/main" id="{751679BE-9422-4A3E-A753-7C2E0DC3A3F3}"/>
              </a:ext>
            </a:extLst>
          </p:cNvPr>
          <p:cNvSpPr txBox="1"/>
          <p:nvPr/>
        </p:nvSpPr>
        <p:spPr>
          <a:xfrm>
            <a:off x="7375139" y="282265"/>
            <a:ext cx="492408" cy="523220"/>
          </a:xfrm>
          <a:prstGeom prst="rect">
            <a:avLst/>
          </a:prstGeom>
          <a:noFill/>
        </p:spPr>
        <p:txBody>
          <a:bodyPr wrap="square">
            <a:spAutoFit/>
          </a:bodyPr>
          <a:lstStyle/>
          <a:p>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y'</a:t>
            </a:r>
            <a:endParaRPr lang="ja-JP" altLang="en-US" dirty="0">
              <a:solidFill>
                <a:srgbClr val="9900FF"/>
              </a:solidFill>
            </a:endParaRPr>
          </a:p>
        </p:txBody>
      </p:sp>
      <p:cxnSp>
        <p:nvCxnSpPr>
          <p:cNvPr id="86" name="直線コネクタ 85">
            <a:extLst>
              <a:ext uri="{FF2B5EF4-FFF2-40B4-BE49-F238E27FC236}">
                <a16:creationId xmlns:a16="http://schemas.microsoft.com/office/drawing/2014/main" id="{21F44C65-6BF3-4E5E-86F4-25CA50D7C161}"/>
              </a:ext>
            </a:extLst>
          </p:cNvPr>
          <p:cNvCxnSpPr>
            <a:cxnSpLocks/>
          </p:cNvCxnSpPr>
          <p:nvPr/>
        </p:nvCxnSpPr>
        <p:spPr bwMode="auto">
          <a:xfrm>
            <a:off x="7766391" y="2180246"/>
            <a:ext cx="267149" cy="0"/>
          </a:xfrm>
          <a:prstGeom prst="line">
            <a:avLst/>
          </a:prstGeom>
          <a:noFill/>
          <a:ln w="57150" cap="flat" cmpd="sng" algn="ctr">
            <a:solidFill>
              <a:srgbClr val="0066FF"/>
            </a:solidFill>
            <a:prstDash val="solid"/>
            <a:round/>
            <a:headEnd type="none" w="med" len="med"/>
            <a:tailEnd type="triangle" w="med" len="med"/>
          </a:ln>
          <a:effectLst/>
        </p:spPr>
      </p:cxnSp>
      <p:cxnSp>
        <p:nvCxnSpPr>
          <p:cNvPr id="87" name="直線コネクタ 86">
            <a:extLst>
              <a:ext uri="{FF2B5EF4-FFF2-40B4-BE49-F238E27FC236}">
                <a16:creationId xmlns:a16="http://schemas.microsoft.com/office/drawing/2014/main" id="{C8648911-658A-4F8B-90C9-4DE5C931CF9F}"/>
              </a:ext>
            </a:extLst>
          </p:cNvPr>
          <p:cNvCxnSpPr>
            <a:cxnSpLocks/>
          </p:cNvCxnSpPr>
          <p:nvPr/>
        </p:nvCxnSpPr>
        <p:spPr bwMode="auto">
          <a:xfrm>
            <a:off x="7786535" y="1107651"/>
            <a:ext cx="676501" cy="0"/>
          </a:xfrm>
          <a:prstGeom prst="line">
            <a:avLst/>
          </a:prstGeom>
          <a:noFill/>
          <a:ln w="57150" cap="flat" cmpd="sng" algn="ctr">
            <a:solidFill>
              <a:srgbClr val="0066FF"/>
            </a:solidFill>
            <a:prstDash val="solid"/>
            <a:round/>
            <a:headEnd type="none" w="med" len="med"/>
            <a:tailEnd type="triangle" w="med" len="med"/>
          </a:ln>
          <a:effectLst/>
        </p:spPr>
      </p:cxnSp>
      <p:cxnSp>
        <p:nvCxnSpPr>
          <p:cNvPr id="88" name="直線コネクタ 87">
            <a:extLst>
              <a:ext uri="{FF2B5EF4-FFF2-40B4-BE49-F238E27FC236}">
                <a16:creationId xmlns:a16="http://schemas.microsoft.com/office/drawing/2014/main" id="{D4627A11-5537-4A3E-B278-89DA36653247}"/>
              </a:ext>
            </a:extLst>
          </p:cNvPr>
          <p:cNvCxnSpPr>
            <a:cxnSpLocks/>
          </p:cNvCxnSpPr>
          <p:nvPr/>
        </p:nvCxnSpPr>
        <p:spPr bwMode="auto">
          <a:xfrm>
            <a:off x="7779012" y="1011626"/>
            <a:ext cx="498214" cy="0"/>
          </a:xfrm>
          <a:prstGeom prst="line">
            <a:avLst/>
          </a:prstGeom>
          <a:noFill/>
          <a:ln w="57150" cap="flat" cmpd="sng" algn="ctr">
            <a:solidFill>
              <a:srgbClr val="9900FF"/>
            </a:solidFill>
            <a:prstDash val="solid"/>
            <a:round/>
            <a:headEnd type="none" w="med" len="med"/>
            <a:tailEnd type="triangle" w="med" len="med"/>
          </a:ln>
          <a:effectLst/>
        </p:spPr>
      </p:cxnSp>
      <p:sp>
        <p:nvSpPr>
          <p:cNvPr id="89" name="正方形/長方形 88">
            <a:extLst>
              <a:ext uri="{FF2B5EF4-FFF2-40B4-BE49-F238E27FC236}">
                <a16:creationId xmlns:a16="http://schemas.microsoft.com/office/drawing/2014/main" id="{D02C280E-CB08-40D8-A6A1-8DCB42EF54E5}"/>
              </a:ext>
            </a:extLst>
          </p:cNvPr>
          <p:cNvSpPr/>
          <p:nvPr/>
        </p:nvSpPr>
        <p:spPr>
          <a:xfrm>
            <a:off x="7673906" y="2178008"/>
            <a:ext cx="492408" cy="523220"/>
          </a:xfrm>
          <a:prstGeom prst="rect">
            <a:avLst/>
          </a:prstGeom>
        </p:spPr>
        <p:txBody>
          <a:bodyPr wrap="square">
            <a:spAutoFit/>
          </a:bodyPr>
          <a:lstStyle/>
          <a:p>
            <a:pPr lvl="0"/>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V</a:t>
            </a:r>
            <a:endParaRPr lang="ja-JP" altLang="en-US" dirty="0">
              <a:solidFill>
                <a:srgbClr val="0066FF"/>
              </a:solidFill>
            </a:endParaRPr>
          </a:p>
        </p:txBody>
      </p:sp>
      <p:sp>
        <p:nvSpPr>
          <p:cNvPr id="90" name="正方形/長方形 89">
            <a:extLst>
              <a:ext uri="{FF2B5EF4-FFF2-40B4-BE49-F238E27FC236}">
                <a16:creationId xmlns:a16="http://schemas.microsoft.com/office/drawing/2014/main" id="{86CB0E6F-693B-4115-9314-AD1230621ED4}"/>
              </a:ext>
            </a:extLst>
          </p:cNvPr>
          <p:cNvSpPr/>
          <p:nvPr/>
        </p:nvSpPr>
        <p:spPr>
          <a:xfrm>
            <a:off x="7898894" y="418554"/>
            <a:ext cx="744885" cy="523220"/>
          </a:xfrm>
          <a:prstGeom prst="rect">
            <a:avLst/>
          </a:prstGeom>
        </p:spPr>
        <p:txBody>
          <a:bodyPr wrap="square">
            <a:spAutoFit/>
          </a:bodyPr>
          <a:lstStyle/>
          <a:p>
            <a:pPr lvl="0"/>
            <a:r>
              <a:rPr lang="en-US" altLang="ja-JP" dirty="0">
                <a:solidFill>
                  <a:srgbClr val="9900FF"/>
                </a:solidFill>
                <a:ea typeface="ＭＳ ゴシック" pitchFamily="49" charset="-128"/>
                <a:cs typeface="Times New Roman" panose="02020603050405020304" pitchFamily="18" charset="0"/>
              </a:rPr>
              <a:t>3</a:t>
            </a:r>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V</a:t>
            </a:r>
            <a:endParaRPr lang="ja-JP" altLang="en-US" dirty="0">
              <a:solidFill>
                <a:srgbClr val="9900FF"/>
              </a:solidFill>
            </a:endParaRPr>
          </a:p>
        </p:txBody>
      </p:sp>
      <p:sp>
        <p:nvSpPr>
          <p:cNvPr id="91" name="正方形/長方形 90">
            <a:extLst>
              <a:ext uri="{FF2B5EF4-FFF2-40B4-BE49-F238E27FC236}">
                <a16:creationId xmlns:a16="http://schemas.microsoft.com/office/drawing/2014/main" id="{B670E9F6-2F6C-4AAC-B1E7-B7413B9FA0CF}"/>
              </a:ext>
            </a:extLst>
          </p:cNvPr>
          <p:cNvSpPr/>
          <p:nvPr/>
        </p:nvSpPr>
        <p:spPr>
          <a:xfrm>
            <a:off x="8331037" y="971788"/>
            <a:ext cx="825512" cy="523220"/>
          </a:xfrm>
          <a:prstGeom prst="rect">
            <a:avLst/>
          </a:prstGeom>
        </p:spPr>
        <p:txBody>
          <a:bodyPr wrap="square">
            <a:spAutoFit/>
          </a:bodyPr>
          <a:lstStyle/>
          <a:p>
            <a:pPr lvl="0"/>
            <a:r>
              <a:rPr lang="en-US" altLang="ja-JP" dirty="0">
                <a:solidFill>
                  <a:srgbClr val="0066FF"/>
                </a:solidFill>
                <a:ea typeface="ＭＳ ゴシック" pitchFamily="49" charset="-128"/>
                <a:cs typeface="Times New Roman" panose="02020603050405020304" pitchFamily="18" charset="0"/>
              </a:rPr>
              <a:t>4</a:t>
            </a:r>
            <a:r>
              <a:rPr lang="en-US" altLang="ja-JP" i="1" dirty="0">
                <a:solidFill>
                  <a:srgbClr val="0066FF"/>
                </a:solidFill>
                <a:latin typeface="Bookman Old Style" panose="02050604050505020204" pitchFamily="18" charset="0"/>
                <a:ea typeface="ＭＳ ゴシック" panose="020B0609070205080204" pitchFamily="49" charset="-128"/>
                <a:cs typeface="Times New Roman" panose="02020603050405020304" pitchFamily="18" charset="0"/>
              </a:rPr>
              <a:t>V</a:t>
            </a:r>
            <a:endParaRPr lang="ja-JP" altLang="en-US" dirty="0">
              <a:solidFill>
                <a:srgbClr val="0066FF"/>
              </a:solidFill>
            </a:endParaRPr>
          </a:p>
        </p:txBody>
      </p:sp>
      <p:sp>
        <p:nvSpPr>
          <p:cNvPr id="92" name="Line 6">
            <a:extLst>
              <a:ext uri="{FF2B5EF4-FFF2-40B4-BE49-F238E27FC236}">
                <a16:creationId xmlns:a16="http://schemas.microsoft.com/office/drawing/2014/main" id="{80D0EE5D-9E1C-4888-81FE-042EBF034FB8}"/>
              </a:ext>
            </a:extLst>
          </p:cNvPr>
          <p:cNvSpPr>
            <a:spLocks noChangeShapeType="1"/>
          </p:cNvSpPr>
          <p:nvPr/>
        </p:nvSpPr>
        <p:spPr bwMode="auto">
          <a:xfrm flipH="1">
            <a:off x="4415229" y="971787"/>
            <a:ext cx="3101224" cy="44913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 name="円弧 4">
            <a:extLst>
              <a:ext uri="{FF2B5EF4-FFF2-40B4-BE49-F238E27FC236}">
                <a16:creationId xmlns:a16="http://schemas.microsoft.com/office/drawing/2014/main" id="{689823C8-A7C6-4492-9BCC-511FD08DC123}"/>
              </a:ext>
            </a:extLst>
          </p:cNvPr>
          <p:cNvSpPr/>
          <p:nvPr/>
        </p:nvSpPr>
        <p:spPr bwMode="auto">
          <a:xfrm>
            <a:off x="7208264" y="1710540"/>
            <a:ext cx="1108112" cy="957036"/>
          </a:xfrm>
          <a:prstGeom prst="arc">
            <a:avLst/>
          </a:prstGeom>
          <a:noFill/>
          <a:ln w="28575" cap="flat" cmpd="sng" algn="ctr">
            <a:solidFill>
              <a:srgbClr val="000000"/>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2800" b="0" i="1"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93" name="正方形/長方形 92">
            <a:extLst>
              <a:ext uri="{FF2B5EF4-FFF2-40B4-BE49-F238E27FC236}">
                <a16:creationId xmlns:a16="http://schemas.microsoft.com/office/drawing/2014/main" id="{55BFBF08-A503-4AA6-9044-628C4F69DAF6}"/>
              </a:ext>
            </a:extLst>
          </p:cNvPr>
          <p:cNvSpPr/>
          <p:nvPr/>
        </p:nvSpPr>
        <p:spPr>
          <a:xfrm>
            <a:off x="8117806" y="1540881"/>
            <a:ext cx="660758" cy="523220"/>
          </a:xfrm>
          <a:prstGeom prst="rect">
            <a:avLst/>
          </a:prstGeom>
        </p:spPr>
        <p:txBody>
          <a:bodyPr wrap="none">
            <a:spAutoFit/>
          </a:bodyPr>
          <a:lstStyle/>
          <a:p>
            <a:pPr lvl="0"/>
            <a:r>
              <a:rPr lang="en-US" altLang="ja-JP" i="1" dirty="0">
                <a:solidFill>
                  <a:srgbClr val="000000"/>
                </a:solidFill>
                <a:latin typeface="Symbol" panose="05050102010706020507" pitchFamily="18" charset="2"/>
              </a:rPr>
              <a:t>p</a:t>
            </a:r>
            <a:r>
              <a:rPr lang="en-US" altLang="ja-JP" dirty="0">
                <a:solidFill>
                  <a:srgbClr val="000000"/>
                </a:solidFill>
              </a:rPr>
              <a:t>/2</a:t>
            </a:r>
            <a:endParaRPr lang="ja-JP" altLang="en-US" dirty="0">
              <a:solidFill>
                <a:srgbClr val="000000"/>
              </a:solidFill>
            </a:endParaRPr>
          </a:p>
        </p:txBody>
      </p:sp>
      <p:sp>
        <p:nvSpPr>
          <p:cNvPr id="94" name="Line 6">
            <a:extLst>
              <a:ext uri="{FF2B5EF4-FFF2-40B4-BE49-F238E27FC236}">
                <a16:creationId xmlns:a16="http://schemas.microsoft.com/office/drawing/2014/main" id="{7E7FF711-1103-4828-A023-BA8B06369030}"/>
              </a:ext>
            </a:extLst>
          </p:cNvPr>
          <p:cNvSpPr>
            <a:spLocks noChangeShapeType="1"/>
          </p:cNvSpPr>
          <p:nvPr/>
        </p:nvSpPr>
        <p:spPr bwMode="auto">
          <a:xfrm flipH="1">
            <a:off x="4415229" y="1733567"/>
            <a:ext cx="3141761" cy="19886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5" name="正方形/長方形 94">
            <a:extLst>
              <a:ext uri="{FF2B5EF4-FFF2-40B4-BE49-F238E27FC236}">
                <a16:creationId xmlns:a16="http://schemas.microsoft.com/office/drawing/2014/main" id="{C4EEF575-680C-4A92-BE6D-15265EE6687F}"/>
              </a:ext>
            </a:extLst>
          </p:cNvPr>
          <p:cNvSpPr/>
          <p:nvPr/>
        </p:nvSpPr>
        <p:spPr>
          <a:xfrm>
            <a:off x="7225772" y="763299"/>
            <a:ext cx="564578" cy="523220"/>
          </a:xfrm>
          <a:prstGeom prst="rect">
            <a:avLst/>
          </a:prstGeom>
        </p:spPr>
        <p:txBody>
          <a:bodyPr wrap="none">
            <a:spAutoFit/>
          </a:bodyPr>
          <a:lstStyle/>
          <a:p>
            <a:pPr lvl="0"/>
            <a:r>
              <a:rPr lang="en-US" altLang="ja-JP" i="1" dirty="0">
                <a:solidFill>
                  <a:srgbClr val="9900FF"/>
                </a:solidFill>
                <a:latin typeface="Bookman Old Style" panose="02050604050505020204" pitchFamily="18" charset="0"/>
                <a:ea typeface="ＭＳ ゴシック" panose="020B0609070205080204" pitchFamily="49" charset="-128"/>
                <a:cs typeface="Times New Roman" panose="02020603050405020304" pitchFamily="18" charset="0"/>
              </a:rPr>
              <a:t>l</a:t>
            </a:r>
            <a:r>
              <a:rPr lang="en-US" altLang="ja-JP" dirty="0">
                <a:solidFill>
                  <a:srgbClr val="9900FF"/>
                </a:solidFill>
                <a:ea typeface="ＭＳ ゴシック" pitchFamily="49" charset="-128"/>
                <a:cs typeface="Times New Roman" panose="02020603050405020304" pitchFamily="18" charset="0"/>
              </a:rPr>
              <a:t>/2</a:t>
            </a:r>
            <a:endParaRPr lang="ja-JP" altLang="en-US" dirty="0">
              <a:solidFill>
                <a:srgbClr val="9900FF"/>
              </a:solidFill>
            </a:endParaRPr>
          </a:p>
        </p:txBody>
      </p:sp>
      <p:sp>
        <p:nvSpPr>
          <p:cNvPr id="96" name="Line 6">
            <a:extLst>
              <a:ext uri="{FF2B5EF4-FFF2-40B4-BE49-F238E27FC236}">
                <a16:creationId xmlns:a16="http://schemas.microsoft.com/office/drawing/2014/main" id="{33553E3B-D554-432C-9E2B-FEA87DAE2845}"/>
              </a:ext>
            </a:extLst>
          </p:cNvPr>
          <p:cNvSpPr>
            <a:spLocks noChangeShapeType="1"/>
          </p:cNvSpPr>
          <p:nvPr/>
        </p:nvSpPr>
        <p:spPr bwMode="auto">
          <a:xfrm flipH="1" flipV="1">
            <a:off x="4594174" y="868693"/>
            <a:ext cx="2603190" cy="9417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7" name="正方形/長方形 96">
            <a:extLst>
              <a:ext uri="{FF2B5EF4-FFF2-40B4-BE49-F238E27FC236}">
                <a16:creationId xmlns:a16="http://schemas.microsoft.com/office/drawing/2014/main" id="{17629662-E42B-4E3C-91AE-699BAFEFA58A}"/>
              </a:ext>
            </a:extLst>
          </p:cNvPr>
          <p:cNvSpPr/>
          <p:nvPr/>
        </p:nvSpPr>
        <p:spPr>
          <a:xfrm>
            <a:off x="7380239" y="2109092"/>
            <a:ext cx="364202" cy="523220"/>
          </a:xfrm>
          <a:prstGeom prst="rect">
            <a:avLst/>
          </a:prstGeom>
        </p:spPr>
        <p:txBody>
          <a:bodyPr wrap="none">
            <a:spAutoFit/>
          </a:bodyPr>
          <a:lstStyle/>
          <a:p>
            <a:pPr lvl="0"/>
            <a:r>
              <a:rPr lang="en-US" altLang="ja-JP" dirty="0">
                <a:solidFill>
                  <a:srgbClr val="9900FF"/>
                </a:solidFill>
                <a:ea typeface="ＭＳ ゴシック" pitchFamily="49" charset="-128"/>
                <a:cs typeface="Times New Roman" panose="02020603050405020304" pitchFamily="18" charset="0"/>
              </a:rPr>
              <a:t>0</a:t>
            </a:r>
            <a:endParaRPr lang="ja-JP" altLang="en-US" dirty="0">
              <a:solidFill>
                <a:srgbClr val="9900FF"/>
              </a:solidFill>
            </a:endParaRPr>
          </a:p>
        </p:txBody>
      </p:sp>
      <p:cxnSp>
        <p:nvCxnSpPr>
          <p:cNvPr id="98" name="直線コネクタ 97">
            <a:extLst>
              <a:ext uri="{FF2B5EF4-FFF2-40B4-BE49-F238E27FC236}">
                <a16:creationId xmlns:a16="http://schemas.microsoft.com/office/drawing/2014/main" id="{CBE0A384-BA21-4CD7-B8BE-6C03FC0ABA73}"/>
              </a:ext>
            </a:extLst>
          </p:cNvPr>
          <p:cNvCxnSpPr>
            <a:cxnSpLocks/>
          </p:cNvCxnSpPr>
          <p:nvPr/>
        </p:nvCxnSpPr>
        <p:spPr bwMode="auto">
          <a:xfrm flipV="1">
            <a:off x="7000887" y="3575026"/>
            <a:ext cx="2023821" cy="1"/>
          </a:xfrm>
          <a:prstGeom prst="line">
            <a:avLst/>
          </a:prstGeom>
          <a:noFill/>
          <a:ln w="19050" cap="flat" cmpd="sng" algn="ctr">
            <a:solidFill>
              <a:schemeClr val="tx1"/>
            </a:solidFill>
            <a:prstDash val="solid"/>
            <a:round/>
            <a:headEnd type="none" w="med" len="med"/>
            <a:tailEnd type="arrow" w="med" len="med"/>
          </a:ln>
          <a:effectLst/>
        </p:spPr>
      </p:cxnSp>
      <p:sp>
        <p:nvSpPr>
          <p:cNvPr id="111" name="テキスト ボックス 110">
            <a:extLst>
              <a:ext uri="{FF2B5EF4-FFF2-40B4-BE49-F238E27FC236}">
                <a16:creationId xmlns:a16="http://schemas.microsoft.com/office/drawing/2014/main" id="{9DA68501-D041-4606-9C8F-47AA32DD6DDC}"/>
              </a:ext>
            </a:extLst>
          </p:cNvPr>
          <p:cNvSpPr txBox="1"/>
          <p:nvPr/>
        </p:nvSpPr>
        <p:spPr>
          <a:xfrm>
            <a:off x="8613717" y="3510084"/>
            <a:ext cx="492408" cy="523220"/>
          </a:xfrm>
          <a:prstGeom prst="rect">
            <a:avLst/>
          </a:prstGeom>
          <a:noFill/>
        </p:spPr>
        <p:txBody>
          <a:bodyPr wrap="square">
            <a:spAutoFit/>
          </a:bodyPr>
          <a:lstStyle/>
          <a:p>
            <a:r>
              <a:rPr lang="en-US" altLang="ja-JP" i="1" dirty="0">
                <a:latin typeface="Bookman Old Style" panose="02050604050505020204" pitchFamily="18" charset="0"/>
                <a:ea typeface="ＭＳ ゴシック" panose="020B0609070205080204" pitchFamily="49" charset="-128"/>
                <a:cs typeface="Times New Roman" panose="02020603050405020304" pitchFamily="18" charset="0"/>
              </a:rPr>
              <a:t>x</a:t>
            </a:r>
            <a:endParaRPr lang="ja-JP" altLang="en-US" dirty="0"/>
          </a:p>
        </p:txBody>
      </p:sp>
      <p:sp>
        <p:nvSpPr>
          <p:cNvPr id="112" name="正方形/長方形 111">
            <a:extLst>
              <a:ext uri="{FF2B5EF4-FFF2-40B4-BE49-F238E27FC236}">
                <a16:creationId xmlns:a16="http://schemas.microsoft.com/office/drawing/2014/main" id="{055E500B-00FB-4538-814E-5E2FCFC99011}"/>
              </a:ext>
            </a:extLst>
          </p:cNvPr>
          <p:cNvSpPr/>
          <p:nvPr/>
        </p:nvSpPr>
        <p:spPr>
          <a:xfrm>
            <a:off x="7455264" y="3522156"/>
            <a:ext cx="364202" cy="523220"/>
          </a:xfrm>
          <a:prstGeom prst="rect">
            <a:avLst/>
          </a:prstGeom>
        </p:spPr>
        <p:txBody>
          <a:bodyPr wrap="none">
            <a:spAutoFit/>
          </a:bodyPr>
          <a:lstStyle/>
          <a:p>
            <a:pPr lvl="0"/>
            <a:r>
              <a:rPr lang="en-US" altLang="ja-JP" dirty="0">
                <a:ea typeface="ＭＳ ゴシック" pitchFamily="49" charset="-128"/>
                <a:cs typeface="Times New Roman" panose="02020603050405020304" pitchFamily="18" charset="0"/>
              </a:rPr>
              <a:t>0</a:t>
            </a:r>
            <a:endParaRPr lang="ja-JP" altLang="en-US" dirty="0"/>
          </a:p>
        </p:txBody>
      </p:sp>
      <p:sp>
        <p:nvSpPr>
          <p:cNvPr id="113" name="AutoShape 3">
            <a:extLst>
              <a:ext uri="{FF2B5EF4-FFF2-40B4-BE49-F238E27FC236}">
                <a16:creationId xmlns:a16="http://schemas.microsoft.com/office/drawing/2014/main" id="{EE36E73F-ECDD-487A-B642-C807A5111680}"/>
              </a:ext>
            </a:extLst>
          </p:cNvPr>
          <p:cNvSpPr>
            <a:spLocks noChangeArrowheads="1"/>
          </p:cNvSpPr>
          <p:nvPr/>
        </p:nvSpPr>
        <p:spPr bwMode="auto">
          <a:xfrm>
            <a:off x="7275029" y="821186"/>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4" name="Line 6">
            <a:extLst>
              <a:ext uri="{FF2B5EF4-FFF2-40B4-BE49-F238E27FC236}">
                <a16:creationId xmlns:a16="http://schemas.microsoft.com/office/drawing/2014/main" id="{B9F6B87D-166C-460F-9E08-EA8564C18E93}"/>
              </a:ext>
            </a:extLst>
          </p:cNvPr>
          <p:cNvSpPr>
            <a:spLocks noChangeShapeType="1"/>
          </p:cNvSpPr>
          <p:nvPr/>
        </p:nvSpPr>
        <p:spPr bwMode="auto">
          <a:xfrm flipH="1">
            <a:off x="4576381" y="1196355"/>
            <a:ext cx="2673323" cy="110565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5" name="AutoShape 45">
            <a:extLst>
              <a:ext uri="{FF2B5EF4-FFF2-40B4-BE49-F238E27FC236}">
                <a16:creationId xmlns:a16="http://schemas.microsoft.com/office/drawing/2014/main" id="{10C0959C-DC3E-43A9-A5ED-C53209EE9FC6}"/>
              </a:ext>
            </a:extLst>
          </p:cNvPr>
          <p:cNvSpPr>
            <a:spLocks noChangeArrowheads="1"/>
          </p:cNvSpPr>
          <p:nvPr/>
        </p:nvSpPr>
        <p:spPr bwMode="auto">
          <a:xfrm>
            <a:off x="7939717" y="443517"/>
            <a:ext cx="52331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7" name="正方形/長方形 116">
            <a:extLst>
              <a:ext uri="{FF2B5EF4-FFF2-40B4-BE49-F238E27FC236}">
                <a16:creationId xmlns:a16="http://schemas.microsoft.com/office/drawing/2014/main" id="{F1D9F104-7301-42F4-8D5D-4FBA36D30B39}"/>
              </a:ext>
            </a:extLst>
          </p:cNvPr>
          <p:cNvSpPr/>
          <p:nvPr/>
        </p:nvSpPr>
        <p:spPr>
          <a:xfrm>
            <a:off x="911467" y="3217562"/>
            <a:ext cx="1200304" cy="523220"/>
          </a:xfrm>
          <a:prstGeom prst="rect">
            <a:avLst/>
          </a:prstGeom>
        </p:spPr>
        <p:txBody>
          <a:bodyPr wrap="square">
            <a:spAutoFit/>
          </a:bodyPr>
          <a:lstStyle/>
          <a:p>
            <a:pPr lvl="0"/>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6</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endParaRPr lang="ja-JP" altLang="en-US" dirty="0">
              <a:solidFill>
                <a:srgbClr val="000000"/>
              </a:solidFill>
            </a:endParaRPr>
          </a:p>
        </p:txBody>
      </p:sp>
      <p:sp>
        <p:nvSpPr>
          <p:cNvPr id="119" name="正方形/長方形 118">
            <a:extLst>
              <a:ext uri="{FF2B5EF4-FFF2-40B4-BE49-F238E27FC236}">
                <a16:creationId xmlns:a16="http://schemas.microsoft.com/office/drawing/2014/main" id="{68B70B88-3AB1-45A2-96C5-0B9FAEE86735}"/>
              </a:ext>
            </a:extLst>
          </p:cNvPr>
          <p:cNvSpPr/>
          <p:nvPr/>
        </p:nvSpPr>
        <p:spPr>
          <a:xfrm>
            <a:off x="3360039" y="3256542"/>
            <a:ext cx="1461352" cy="523220"/>
          </a:xfrm>
          <a:prstGeom prst="rect">
            <a:avLst/>
          </a:prstGeom>
        </p:spPr>
        <p:txBody>
          <a:bodyPr wrap="square">
            <a:spAutoFit/>
          </a:bodyPr>
          <a:lstStyle/>
          <a:p>
            <a:pPr lvl="0"/>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 </a:t>
            </a:r>
            <a:r>
              <a:rPr lang="en-US" altLang="ja-JP" dirty="0">
                <a:solidFill>
                  <a:srgbClr val="000000"/>
                </a:solidFill>
                <a:ea typeface="ＭＳ ゴシック" pitchFamily="49" charset="-128"/>
                <a:cs typeface="Times New Roman" panose="02020603050405020304" pitchFamily="18" charset="0"/>
              </a:rPr>
              <a:t>6</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Vt</a:t>
            </a:r>
            <a:r>
              <a:rPr lang="en-US" altLang="ja-JP" dirty="0">
                <a:solidFill>
                  <a:srgbClr val="000000"/>
                </a:solidFill>
                <a:ea typeface="ＭＳ ゴシック" pitchFamily="49" charset="-128"/>
                <a:cs typeface="Times New Roman" panose="02020603050405020304"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anose="02020603050405020304" pitchFamily="18" charset="0"/>
              </a:rPr>
              <a:t>l</a:t>
            </a:r>
            <a:endParaRPr lang="ja-JP" altLang="en-US" dirty="0">
              <a:solidFill>
                <a:srgbClr val="000000"/>
              </a:solidFill>
            </a:endParaRPr>
          </a:p>
        </p:txBody>
      </p:sp>
      <p:sp>
        <p:nvSpPr>
          <p:cNvPr id="120" name="正方形/長方形 119">
            <a:extLst>
              <a:ext uri="{FF2B5EF4-FFF2-40B4-BE49-F238E27FC236}">
                <a16:creationId xmlns:a16="http://schemas.microsoft.com/office/drawing/2014/main" id="{559F4BB2-9175-4644-8B73-4D416104BEB1}"/>
              </a:ext>
            </a:extLst>
          </p:cNvPr>
          <p:cNvSpPr/>
          <p:nvPr/>
        </p:nvSpPr>
        <p:spPr>
          <a:xfrm>
            <a:off x="4567577" y="3228284"/>
            <a:ext cx="947695" cy="523220"/>
          </a:xfrm>
          <a:prstGeom prst="rect">
            <a:avLst/>
          </a:prstGeom>
        </p:spPr>
        <p:txBody>
          <a:bodyPr wrap="none">
            <a:spAutoFit/>
          </a:bodyPr>
          <a:lstStyle/>
          <a:p>
            <a:pPr lvl="0"/>
            <a:r>
              <a:rPr lang="en-US" altLang="ja-JP" dirty="0">
                <a:solidFill>
                  <a:srgbClr val="000000"/>
                </a:solidFill>
                <a:latin typeface="Symbol" panose="05050102010706020507" pitchFamily="18" charset="2"/>
                <a:ea typeface="ＭＳ ゴシック" pitchFamily="49" charset="-128"/>
                <a:cs typeface="Times New Roman" panose="02020603050405020304" pitchFamily="18" charset="0"/>
              </a:rPr>
              <a:t>+</a:t>
            </a:r>
            <a:r>
              <a:rPr lang="en-US" altLang="ja-JP" i="1" dirty="0">
                <a:solidFill>
                  <a:srgbClr val="000000"/>
                </a:solidFill>
                <a:latin typeface="Symbol" panose="05050102010706020507" pitchFamily="18" charset="2"/>
              </a:rPr>
              <a:t>p </a:t>
            </a:r>
            <a:r>
              <a:rPr lang="en-US" altLang="ja-JP" dirty="0">
                <a:solidFill>
                  <a:srgbClr val="000000"/>
                </a:solidFill>
              </a:rPr>
              <a:t>/2</a:t>
            </a:r>
            <a:endParaRPr lang="ja-JP" altLang="en-US" dirty="0">
              <a:solidFill>
                <a:srgbClr val="000000"/>
              </a:solidFill>
            </a:endParaRPr>
          </a:p>
        </p:txBody>
      </p:sp>
      <p:sp>
        <p:nvSpPr>
          <p:cNvPr id="121" name="Line 6">
            <a:extLst>
              <a:ext uri="{FF2B5EF4-FFF2-40B4-BE49-F238E27FC236}">
                <a16:creationId xmlns:a16="http://schemas.microsoft.com/office/drawing/2014/main" id="{77637C03-AF0C-4E1E-8B5C-E1195675EEB1}"/>
              </a:ext>
            </a:extLst>
          </p:cNvPr>
          <p:cNvSpPr>
            <a:spLocks noChangeShapeType="1"/>
          </p:cNvSpPr>
          <p:nvPr/>
        </p:nvSpPr>
        <p:spPr bwMode="auto">
          <a:xfrm flipH="1">
            <a:off x="2032115" y="2572349"/>
            <a:ext cx="3241572" cy="82675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2" name="Line 5">
            <a:extLst>
              <a:ext uri="{FF2B5EF4-FFF2-40B4-BE49-F238E27FC236}">
                <a16:creationId xmlns:a16="http://schemas.microsoft.com/office/drawing/2014/main" id="{068DA556-B5AE-4204-A5CE-0BCA125E9FDC}"/>
              </a:ext>
            </a:extLst>
          </p:cNvPr>
          <p:cNvSpPr>
            <a:spLocks noChangeShapeType="1"/>
          </p:cNvSpPr>
          <p:nvPr/>
        </p:nvSpPr>
        <p:spPr bwMode="auto">
          <a:xfrm>
            <a:off x="3972870" y="2060840"/>
            <a:ext cx="1050242" cy="128396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3" name="フリーフォーム 99">
            <a:extLst>
              <a:ext uri="{FF2B5EF4-FFF2-40B4-BE49-F238E27FC236}">
                <a16:creationId xmlns:a16="http://schemas.microsoft.com/office/drawing/2014/main" id="{C8716718-7FAE-48A7-A4D7-8EE16D4C38BA}"/>
              </a:ext>
            </a:extLst>
          </p:cNvPr>
          <p:cNvSpPr>
            <a:spLocks/>
          </p:cNvSpPr>
          <p:nvPr/>
        </p:nvSpPr>
        <p:spPr bwMode="auto">
          <a:xfrm>
            <a:off x="1868333" y="3628568"/>
            <a:ext cx="1580823" cy="135518"/>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53127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2" fill="hold" grpId="0" nodeType="clickEffect">
                                  <p:stCondLst>
                                    <p:cond delay="0"/>
                                  </p:stCondLst>
                                  <p:childTnLst>
                                    <p:set>
                                      <p:cBhvr>
                                        <p:cTn id="58" dur="1" fill="hold">
                                          <p:stCondLst>
                                            <p:cond delay="0"/>
                                          </p:stCondLst>
                                        </p:cTn>
                                        <p:tgtEl>
                                          <p:spTgt spid="96"/>
                                        </p:tgtEl>
                                        <p:attrNameLst>
                                          <p:attrName>style.visibility</p:attrName>
                                        </p:attrNameLst>
                                      </p:cBhvr>
                                      <p:to>
                                        <p:strVal val="visible"/>
                                      </p:to>
                                    </p:set>
                                    <p:animEffect transition="in" filter="wipe(right)">
                                      <p:cBhvr>
                                        <p:cTn id="59" dur="500"/>
                                        <p:tgtEl>
                                          <p:spTgt spid="96"/>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grpId="1" nodeType="clickEffect">
                                  <p:stCondLst>
                                    <p:cond delay="0"/>
                                  </p:stCondLst>
                                  <p:childTnLst>
                                    <p:set>
                                      <p:cBhvr>
                                        <p:cTn id="67" dur="1" fill="hold">
                                          <p:stCondLst>
                                            <p:cond delay="0"/>
                                          </p:stCondLst>
                                        </p:cTn>
                                        <p:tgtEl>
                                          <p:spTgt spid="9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61"/>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63"/>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8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89"/>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87"/>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91"/>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8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90"/>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2" fill="hold" grpId="0" nodeType="clickEffect">
                                  <p:stCondLst>
                                    <p:cond delay="0"/>
                                  </p:stCondLst>
                                  <p:childTnLst>
                                    <p:set>
                                      <p:cBhvr>
                                        <p:cTn id="101" dur="1" fill="hold">
                                          <p:stCondLst>
                                            <p:cond delay="0"/>
                                          </p:stCondLst>
                                        </p:cTn>
                                        <p:tgtEl>
                                          <p:spTgt spid="92"/>
                                        </p:tgtEl>
                                        <p:attrNameLst>
                                          <p:attrName>style.visibility</p:attrName>
                                        </p:attrNameLst>
                                      </p:cBhvr>
                                      <p:to>
                                        <p:strVal val="visible"/>
                                      </p:to>
                                    </p:set>
                                    <p:animEffect transition="in" filter="wipe(right)">
                                      <p:cBhvr>
                                        <p:cTn id="102" dur="500"/>
                                        <p:tgtEl>
                                          <p:spTgt spid="92"/>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92"/>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7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grpId="0" nodeType="clickEffect">
                                  <p:stCondLst>
                                    <p:cond delay="0"/>
                                  </p:stCondLst>
                                  <p:childTnLst>
                                    <p:set>
                                      <p:cBhvr>
                                        <p:cTn id="120" dur="1" fill="hold">
                                          <p:stCondLst>
                                            <p:cond delay="0"/>
                                          </p:stCondLst>
                                        </p:cTn>
                                        <p:tgtEl>
                                          <p:spTgt spid="5"/>
                                        </p:tgtEl>
                                        <p:attrNameLst>
                                          <p:attrName>style.visibility</p:attrName>
                                        </p:attrNameLst>
                                      </p:cBhvr>
                                      <p:to>
                                        <p:strVal val="visible"/>
                                      </p:to>
                                    </p:set>
                                    <p:animEffect transition="in" filter="wipe(down)">
                                      <p:cBhvr>
                                        <p:cTn id="121" dur="500"/>
                                        <p:tgtEl>
                                          <p:spTgt spid="5"/>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9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22" presetClass="entr" presetSubtype="2" fill="hold" grpId="0" nodeType="click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wipe(right)">
                                      <p:cBhvr>
                                        <p:cTn id="130" dur="500"/>
                                        <p:tgtEl>
                                          <p:spTgt spid="94"/>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72"/>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1" nodeType="clickEffect">
                                  <p:stCondLst>
                                    <p:cond delay="0"/>
                                  </p:stCondLst>
                                  <p:childTnLst>
                                    <p:set>
                                      <p:cBhvr>
                                        <p:cTn id="138" dur="1" fill="hold">
                                          <p:stCondLst>
                                            <p:cond delay="0"/>
                                          </p:stCondLst>
                                        </p:cTn>
                                        <p:tgtEl>
                                          <p:spTgt spid="94"/>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7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7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13"/>
                                        </p:tgtEl>
                                        <p:attrNameLst>
                                          <p:attrName>style.visibility</p:attrName>
                                        </p:attrNameLst>
                                      </p:cBhvr>
                                      <p:to>
                                        <p:strVal val="visible"/>
                                      </p:to>
                                    </p:set>
                                  </p:childTnLst>
                                </p:cTn>
                              </p:par>
                              <p:par>
                                <p:cTn id="149" presetID="35" presetClass="emph" presetSubtype="0" repeatCount="10000" fill="hold" grpId="1" nodeType="withEffect">
                                  <p:stCondLst>
                                    <p:cond delay="0"/>
                                  </p:stCondLst>
                                  <p:childTnLst>
                                    <p:anim calcmode="discrete" valueType="str">
                                      <p:cBhvr>
                                        <p:cTn id="150" dur="500" fill="hold"/>
                                        <p:tgtEl>
                                          <p:spTgt spid="113"/>
                                        </p:tgtEl>
                                        <p:attrNameLst>
                                          <p:attrName>style.visibility</p:attrName>
                                        </p:attrNameLst>
                                      </p:cBhvr>
                                      <p:tavLst>
                                        <p:tav tm="0">
                                          <p:val>
                                            <p:strVal val="hidden"/>
                                          </p:val>
                                        </p:tav>
                                        <p:tav tm="50000">
                                          <p:val>
                                            <p:strVal val="visible"/>
                                          </p:val>
                                        </p:tav>
                                      </p:tavLst>
                                    </p:anim>
                                  </p:childTnLst>
                                </p:cTn>
                              </p:par>
                              <p:par>
                                <p:cTn id="151" presetID="1" presetClass="entr" presetSubtype="0" fill="hold" grpId="0" nodeType="withEffect">
                                  <p:stCondLst>
                                    <p:cond delay="0"/>
                                  </p:stCondLst>
                                  <p:childTnLst>
                                    <p:set>
                                      <p:cBhvr>
                                        <p:cTn id="152" dur="1" fill="hold">
                                          <p:stCondLst>
                                            <p:cond delay="0"/>
                                          </p:stCondLst>
                                        </p:cTn>
                                        <p:tgtEl>
                                          <p:spTgt spid="115"/>
                                        </p:tgtEl>
                                        <p:attrNameLst>
                                          <p:attrName>style.visibility</p:attrName>
                                        </p:attrNameLst>
                                      </p:cBhvr>
                                      <p:to>
                                        <p:strVal val="visible"/>
                                      </p:to>
                                    </p:set>
                                  </p:childTnLst>
                                </p:cTn>
                              </p:par>
                              <p:par>
                                <p:cTn id="153" presetID="35" presetClass="emph" presetSubtype="0" repeatCount="10000" fill="hold" grpId="1" nodeType="withEffect">
                                  <p:stCondLst>
                                    <p:cond delay="0"/>
                                  </p:stCondLst>
                                  <p:childTnLst>
                                    <p:anim calcmode="discrete" valueType="str">
                                      <p:cBhvr>
                                        <p:cTn id="154" dur="500" fill="hold"/>
                                        <p:tgtEl>
                                          <p:spTgt spid="115"/>
                                        </p:tgtEl>
                                        <p:attrNameLst>
                                          <p:attrName>style.visibility</p:attrName>
                                        </p:attrNameLst>
                                      </p:cBhvr>
                                      <p:tavLst>
                                        <p:tav tm="0">
                                          <p:val>
                                            <p:strVal val="hidden"/>
                                          </p:val>
                                        </p:tav>
                                        <p:tav tm="50000">
                                          <p:val>
                                            <p:strVal val="visible"/>
                                          </p:val>
                                        </p:tav>
                                      </p:tavLst>
                                    </p:anim>
                                  </p:childTnLst>
                                </p:cTn>
                              </p:par>
                            </p:childTnLst>
                          </p:cTn>
                        </p:par>
                      </p:childTnLst>
                    </p:cTn>
                  </p:par>
                  <p:par>
                    <p:cTn id="155" fill="hold">
                      <p:stCondLst>
                        <p:cond delay="indefinite"/>
                      </p:stCondLst>
                      <p:childTnLst>
                        <p:par>
                          <p:cTn id="156" fill="hold">
                            <p:stCondLst>
                              <p:cond delay="0"/>
                            </p:stCondLst>
                            <p:childTnLst>
                              <p:par>
                                <p:cTn id="157" presetID="22" presetClass="entr" presetSubtype="2" fill="hold" grpId="0" nodeType="clickEffect">
                                  <p:stCondLst>
                                    <p:cond delay="0"/>
                                  </p:stCondLst>
                                  <p:childTnLst>
                                    <p:set>
                                      <p:cBhvr>
                                        <p:cTn id="158" dur="1" fill="hold">
                                          <p:stCondLst>
                                            <p:cond delay="0"/>
                                          </p:stCondLst>
                                        </p:cTn>
                                        <p:tgtEl>
                                          <p:spTgt spid="114"/>
                                        </p:tgtEl>
                                        <p:attrNameLst>
                                          <p:attrName>style.visibility</p:attrName>
                                        </p:attrNameLst>
                                      </p:cBhvr>
                                      <p:to>
                                        <p:strVal val="visible"/>
                                      </p:to>
                                    </p:set>
                                    <p:animEffect transition="in" filter="wipe(right)">
                                      <p:cBhvr>
                                        <p:cTn id="159" dur="500"/>
                                        <p:tgtEl>
                                          <p:spTgt spid="114"/>
                                        </p:tgtEl>
                                      </p:cBhvr>
                                    </p:animEffec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75"/>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77"/>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106"/>
                                        </p:tgtEl>
                                        <p:attrNameLst>
                                          <p:attrName>style.visibility</p:attrName>
                                        </p:attrNameLst>
                                      </p:cBhvr>
                                      <p:to>
                                        <p:strVal val="visible"/>
                                      </p:to>
                                    </p:set>
                                  </p:childTnLst>
                                </p:cTn>
                              </p:par>
                            </p:childTnLst>
                          </p:cTn>
                        </p:par>
                      </p:childTnLst>
                    </p:cTn>
                  </p:par>
                  <p:par>
                    <p:cTn id="170" fill="hold">
                      <p:stCondLst>
                        <p:cond delay="indefinite"/>
                      </p:stCondLst>
                      <p:childTnLst>
                        <p:par>
                          <p:cTn id="171" fill="hold">
                            <p:stCondLst>
                              <p:cond delay="0"/>
                            </p:stCondLst>
                            <p:childTnLst>
                              <p:par>
                                <p:cTn id="172" presetID="1" presetClass="entr" presetSubtype="0" fill="hold" grpId="0" nodeType="clickEffect">
                                  <p:stCondLst>
                                    <p:cond delay="0"/>
                                  </p:stCondLst>
                                  <p:childTnLst>
                                    <p:set>
                                      <p:cBhvr>
                                        <p:cTn id="173" dur="1" fill="hold">
                                          <p:stCondLst>
                                            <p:cond delay="0"/>
                                          </p:stCondLst>
                                        </p:cTn>
                                        <p:tgtEl>
                                          <p:spTgt spid="78"/>
                                        </p:tgtEl>
                                        <p:attrNameLst>
                                          <p:attrName>style.visibility</p:attrName>
                                        </p:attrNameLst>
                                      </p:cBhvr>
                                      <p:to>
                                        <p:strVal val="visible"/>
                                      </p:to>
                                    </p:set>
                                  </p:childTnLst>
                                </p:cTn>
                              </p:par>
                            </p:childTnLst>
                          </p:cTn>
                        </p:par>
                      </p:childTnLst>
                    </p:cTn>
                  </p:par>
                  <p:par>
                    <p:cTn id="174" fill="hold">
                      <p:stCondLst>
                        <p:cond delay="indefinite"/>
                      </p:stCondLst>
                      <p:childTnLst>
                        <p:par>
                          <p:cTn id="175" fill="hold">
                            <p:stCondLst>
                              <p:cond delay="0"/>
                            </p:stCondLst>
                            <p:childTnLst>
                              <p:par>
                                <p:cTn id="176" presetID="1" presetClass="exit" presetSubtype="0" fill="hold" grpId="2" nodeType="clickEffect">
                                  <p:stCondLst>
                                    <p:cond delay="0"/>
                                  </p:stCondLst>
                                  <p:childTnLst>
                                    <p:set>
                                      <p:cBhvr>
                                        <p:cTn id="177" dur="1" fill="hold">
                                          <p:stCondLst>
                                            <p:cond delay="0"/>
                                          </p:stCondLst>
                                        </p:cTn>
                                        <p:tgtEl>
                                          <p:spTgt spid="113"/>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114"/>
                                        </p:tgtEl>
                                        <p:attrNameLst>
                                          <p:attrName>style.visibility</p:attrName>
                                        </p:attrNameLst>
                                      </p:cBhvr>
                                      <p:to>
                                        <p:strVal val="hidden"/>
                                      </p:to>
                                    </p:set>
                                  </p:childTnLst>
                                </p:cTn>
                              </p:par>
                              <p:par>
                                <p:cTn id="180" presetID="1" presetClass="exit" presetSubtype="0" fill="hold" grpId="2" nodeType="withEffect">
                                  <p:stCondLst>
                                    <p:cond delay="0"/>
                                  </p:stCondLst>
                                  <p:childTnLst>
                                    <p:set>
                                      <p:cBhvr>
                                        <p:cTn id="181" dur="1" fill="hold">
                                          <p:stCondLst>
                                            <p:cond delay="0"/>
                                          </p:stCondLst>
                                        </p:cTn>
                                        <p:tgtEl>
                                          <p:spTgt spid="115"/>
                                        </p:tgtEl>
                                        <p:attrNameLst>
                                          <p:attrName>style.visibility</p:attrName>
                                        </p:attrNameLst>
                                      </p:cBhvr>
                                      <p:to>
                                        <p:strVal val="hidden"/>
                                      </p:to>
                                    </p:set>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99"/>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nodeType="clickEffect">
                                  <p:stCondLst>
                                    <p:cond delay="0"/>
                                  </p:stCondLst>
                                  <p:childTnLst>
                                    <p:set>
                                      <p:cBhvr>
                                        <p:cTn id="189" dur="1" fill="hold">
                                          <p:stCondLst>
                                            <p:cond delay="0"/>
                                          </p:stCondLst>
                                        </p:cTn>
                                        <p:tgtEl>
                                          <p:spTgt spid="100"/>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101"/>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22" presetClass="entr" presetSubtype="2" fill="hold" grpId="0" nodeType="clickEffect">
                                  <p:stCondLst>
                                    <p:cond delay="0"/>
                                  </p:stCondLst>
                                  <p:childTnLst>
                                    <p:set>
                                      <p:cBhvr>
                                        <p:cTn id="195" dur="1" fill="hold">
                                          <p:stCondLst>
                                            <p:cond delay="0"/>
                                          </p:stCondLst>
                                        </p:cTn>
                                        <p:tgtEl>
                                          <p:spTgt spid="121"/>
                                        </p:tgtEl>
                                        <p:attrNameLst>
                                          <p:attrName>style.visibility</p:attrName>
                                        </p:attrNameLst>
                                      </p:cBhvr>
                                      <p:to>
                                        <p:strVal val="visible"/>
                                      </p:to>
                                    </p:set>
                                    <p:animEffect transition="in" filter="wipe(right)">
                                      <p:cBhvr>
                                        <p:cTn id="196" dur="500"/>
                                        <p:tgtEl>
                                          <p:spTgt spid="121"/>
                                        </p:tgtEl>
                                      </p:cBhvr>
                                    </p:animEffec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17"/>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nodeType="clickEffect">
                                  <p:stCondLst>
                                    <p:cond delay="0"/>
                                  </p:stCondLst>
                                  <p:childTnLst>
                                    <p:set>
                                      <p:cBhvr>
                                        <p:cTn id="204" dur="1" fill="hold">
                                          <p:stCondLst>
                                            <p:cond delay="0"/>
                                          </p:stCondLst>
                                        </p:cTn>
                                        <p:tgtEl>
                                          <p:spTgt spid="103"/>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grpId="0" nodeType="clickEffect">
                                  <p:stCondLst>
                                    <p:cond delay="0"/>
                                  </p:stCondLst>
                                  <p:childTnLst>
                                    <p:set>
                                      <p:cBhvr>
                                        <p:cTn id="210" dur="1" fill="hold">
                                          <p:stCondLst>
                                            <p:cond delay="0"/>
                                          </p:stCondLst>
                                        </p:cTn>
                                        <p:tgtEl>
                                          <p:spTgt spid="123"/>
                                        </p:tgtEl>
                                        <p:attrNameLst>
                                          <p:attrName>style.visibility</p:attrName>
                                        </p:attrNameLst>
                                      </p:cBhvr>
                                      <p:to>
                                        <p:strVal val="visible"/>
                                      </p:to>
                                    </p:set>
                                    <p:animEffect transition="in" filter="wipe(left)">
                                      <p:cBhvr>
                                        <p:cTn id="211" dur="500"/>
                                        <p:tgtEl>
                                          <p:spTgt spid="123"/>
                                        </p:tgtEl>
                                      </p:cBhvr>
                                    </p:animEffec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119"/>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22" presetClass="entr" presetSubtype="1" fill="hold" grpId="0" nodeType="clickEffect">
                                  <p:stCondLst>
                                    <p:cond delay="0"/>
                                  </p:stCondLst>
                                  <p:childTnLst>
                                    <p:set>
                                      <p:cBhvr>
                                        <p:cTn id="219" dur="1" fill="hold">
                                          <p:stCondLst>
                                            <p:cond delay="0"/>
                                          </p:stCondLst>
                                        </p:cTn>
                                        <p:tgtEl>
                                          <p:spTgt spid="122"/>
                                        </p:tgtEl>
                                        <p:attrNameLst>
                                          <p:attrName>style.visibility</p:attrName>
                                        </p:attrNameLst>
                                      </p:cBhvr>
                                      <p:to>
                                        <p:strVal val="visible"/>
                                      </p:to>
                                    </p:set>
                                    <p:animEffect transition="in" filter="wipe(up)">
                                      <p:cBhvr>
                                        <p:cTn id="220" dur="500"/>
                                        <p:tgtEl>
                                          <p:spTgt spid="122"/>
                                        </p:tgtEl>
                                      </p:cBhvr>
                                    </p:animEffect>
                                  </p:childTnLst>
                                </p:cTn>
                              </p:par>
                            </p:childTnLst>
                          </p:cTn>
                        </p:par>
                      </p:childTnLst>
                    </p:cTn>
                  </p:par>
                  <p:par>
                    <p:cTn id="221" fill="hold">
                      <p:stCondLst>
                        <p:cond delay="indefinite"/>
                      </p:stCondLst>
                      <p:childTnLst>
                        <p:par>
                          <p:cTn id="222" fill="hold">
                            <p:stCondLst>
                              <p:cond delay="0"/>
                            </p:stCondLst>
                            <p:childTnLst>
                              <p:par>
                                <p:cTn id="223" presetID="1" presetClass="entr" presetSubtype="0" fill="hold" grpId="0" nodeType="clickEffect">
                                  <p:stCondLst>
                                    <p:cond delay="0"/>
                                  </p:stCondLst>
                                  <p:childTnLst>
                                    <p:set>
                                      <p:cBhvr>
                                        <p:cTn id="224" dur="1" fill="hold">
                                          <p:stCondLst>
                                            <p:cond delay="0"/>
                                          </p:stCondLst>
                                        </p:cTn>
                                        <p:tgtEl>
                                          <p:spTgt spid="120"/>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presetID="1" presetClass="exit" presetSubtype="0" fill="hold" grpId="1" nodeType="clickEffect">
                                  <p:stCondLst>
                                    <p:cond delay="0"/>
                                  </p:stCondLst>
                                  <p:childTnLst>
                                    <p:set>
                                      <p:cBhvr>
                                        <p:cTn id="228" dur="1" fill="hold">
                                          <p:stCondLst>
                                            <p:cond delay="0"/>
                                          </p:stCondLst>
                                        </p:cTn>
                                        <p:tgtEl>
                                          <p:spTgt spid="122"/>
                                        </p:tgtEl>
                                        <p:attrNameLst>
                                          <p:attrName>style.visibility</p:attrName>
                                        </p:attrNameLst>
                                      </p:cBhvr>
                                      <p:to>
                                        <p:strVal val="hidden"/>
                                      </p:to>
                                    </p:set>
                                  </p:childTnLst>
                                </p:cTn>
                              </p:par>
                              <p:par>
                                <p:cTn id="229" presetID="1" presetClass="exit" presetSubtype="0" fill="hold" grpId="1" nodeType="withEffect">
                                  <p:stCondLst>
                                    <p:cond delay="0"/>
                                  </p:stCondLst>
                                  <p:childTnLst>
                                    <p:set>
                                      <p:cBhvr>
                                        <p:cTn id="230" dur="1" fill="hold">
                                          <p:stCondLst>
                                            <p:cond delay="0"/>
                                          </p:stCondLst>
                                        </p:cTn>
                                        <p:tgtEl>
                                          <p:spTgt spid="121"/>
                                        </p:tgtEl>
                                        <p:attrNameLst>
                                          <p:attrName>style.visibility</p:attrName>
                                        </p:attrNameLst>
                                      </p:cBhvr>
                                      <p:to>
                                        <p:strVal val="hidden"/>
                                      </p:to>
                                    </p:set>
                                  </p:childTnLst>
                                </p:cTn>
                              </p:par>
                              <p:par>
                                <p:cTn id="231" presetID="1" presetClass="exit" presetSubtype="0" fill="hold" grpId="1" nodeType="withEffect">
                                  <p:stCondLst>
                                    <p:cond delay="0"/>
                                  </p:stCondLst>
                                  <p:childTnLst>
                                    <p:set>
                                      <p:cBhvr>
                                        <p:cTn id="232" dur="1" fill="hold">
                                          <p:stCondLst>
                                            <p:cond delay="0"/>
                                          </p:stCondLst>
                                        </p:cTn>
                                        <p:tgtEl>
                                          <p:spTgt spid="123"/>
                                        </p:tgtEl>
                                        <p:attrNameLst>
                                          <p:attrName>style.visibility</p:attrName>
                                        </p:attrNameLst>
                                      </p:cBhvr>
                                      <p:to>
                                        <p:strVal val="hidden"/>
                                      </p:to>
                                    </p:se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168"/>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1" presetClass="entr" presetSubtype="0" fill="hold" nodeType="clickEffect">
                                  <p:stCondLst>
                                    <p:cond delay="0"/>
                                  </p:stCondLst>
                                  <p:childTnLst>
                                    <p:set>
                                      <p:cBhvr>
                                        <p:cTn id="240" dur="1" fill="hold">
                                          <p:stCondLst>
                                            <p:cond delay="0"/>
                                          </p:stCondLst>
                                        </p:cTn>
                                        <p:tgtEl>
                                          <p:spTgt spid="107"/>
                                        </p:tgtEl>
                                        <p:attrNameLst>
                                          <p:attrName>style.visibility</p:attrName>
                                        </p:attrNameLst>
                                      </p:cBhvr>
                                      <p:to>
                                        <p:strVal val="visible"/>
                                      </p:to>
                                    </p:set>
                                  </p:childTnLst>
                                </p:cTn>
                              </p:par>
                              <p:par>
                                <p:cTn id="241" presetID="1" presetClass="entr" presetSubtype="0" fill="hold" nodeType="withEffect">
                                  <p:stCondLst>
                                    <p:cond delay="0"/>
                                  </p:stCondLst>
                                  <p:childTnLst>
                                    <p:set>
                                      <p:cBhvr>
                                        <p:cTn id="242" dur="1" fill="hold">
                                          <p:stCondLst>
                                            <p:cond delay="0"/>
                                          </p:stCondLst>
                                        </p:cTn>
                                        <p:tgtEl>
                                          <p:spTgt spid="109"/>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116"/>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118"/>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nodeType="clickEffect">
                                  <p:stCondLst>
                                    <p:cond delay="0"/>
                                  </p:stCondLst>
                                  <p:childTnLst>
                                    <p:set>
                                      <p:cBhvr>
                                        <p:cTn id="250" dur="1" fill="hold">
                                          <p:stCondLst>
                                            <p:cond delay="0"/>
                                          </p:stCondLst>
                                        </p:cTn>
                                        <p:tgtEl>
                                          <p:spTgt spid="108"/>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nodeType="clickEffect">
                                  <p:stCondLst>
                                    <p:cond delay="0"/>
                                  </p:stCondLst>
                                  <p:childTnLst>
                                    <p:set>
                                      <p:cBhvr>
                                        <p:cTn id="254" dur="1" fill="hold">
                                          <p:stCondLst>
                                            <p:cond delay="0"/>
                                          </p:stCondLst>
                                        </p:cTn>
                                        <p:tgtEl>
                                          <p:spTgt spid="110"/>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nodeType="clickEffect">
                                  <p:stCondLst>
                                    <p:cond delay="0"/>
                                  </p:stCondLst>
                                  <p:childTnLst>
                                    <p:set>
                                      <p:cBhvr>
                                        <p:cTn id="258" dur="1" fill="hold">
                                          <p:stCondLst>
                                            <p:cond delay="0"/>
                                          </p:stCondLst>
                                        </p:cTn>
                                        <p:tgtEl>
                                          <p:spTgt spid="51"/>
                                        </p:tgtEl>
                                        <p:attrNameLst>
                                          <p:attrName>style.visibility</p:attrName>
                                        </p:attrNameLst>
                                      </p:cBhvr>
                                      <p:to>
                                        <p:strVal val="visible"/>
                                      </p:to>
                                    </p:set>
                                  </p:childTnLst>
                                </p:cTn>
                              </p:par>
                              <p:par>
                                <p:cTn id="259" presetID="1" presetClass="entr" presetSubtype="0" fill="hold" nodeType="withEffect">
                                  <p:stCondLst>
                                    <p:cond delay="0"/>
                                  </p:stCondLst>
                                  <p:childTnLst>
                                    <p:set>
                                      <p:cBhvr>
                                        <p:cTn id="260" dur="1" fill="hold">
                                          <p:stCondLst>
                                            <p:cond delay="0"/>
                                          </p:stCondLst>
                                        </p:cTn>
                                        <p:tgtEl>
                                          <p:spTgt spid="53"/>
                                        </p:tgtEl>
                                        <p:attrNameLst>
                                          <p:attrName>style.visibility</p:attrName>
                                        </p:attrNameLst>
                                      </p:cBhvr>
                                      <p:to>
                                        <p:strVal val="visible"/>
                                      </p:to>
                                    </p:set>
                                  </p:childTnLst>
                                </p:cTn>
                              </p:par>
                              <p:par>
                                <p:cTn id="261" presetID="1" presetClass="entr" presetSubtype="0" fill="hold" grpId="0" nodeType="withEffect">
                                  <p:stCondLst>
                                    <p:cond delay="0"/>
                                  </p:stCondLst>
                                  <p:childTnLst>
                                    <p:set>
                                      <p:cBhvr>
                                        <p:cTn id="262" dur="1" fill="hold">
                                          <p:stCondLst>
                                            <p:cond delay="0"/>
                                          </p:stCondLst>
                                        </p:cTn>
                                        <p:tgtEl>
                                          <p:spTgt spid="55"/>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79"/>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nodeType="clickEffect">
                                  <p:stCondLst>
                                    <p:cond delay="0"/>
                                  </p:stCondLst>
                                  <p:childTnLst>
                                    <p:set>
                                      <p:cBhvr>
                                        <p:cTn id="268" dur="1" fill="hold">
                                          <p:stCondLst>
                                            <p:cond delay="0"/>
                                          </p:stCondLst>
                                        </p:cTn>
                                        <p:tgtEl>
                                          <p:spTgt spid="52"/>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54"/>
                                        </p:tgtEl>
                                        <p:attrNameLst>
                                          <p:attrName>style.visibility</p:attrName>
                                        </p:attrNameLst>
                                      </p:cBhvr>
                                      <p:to>
                                        <p:strVal val="visible"/>
                                      </p:to>
                                    </p:set>
                                  </p:childTnLst>
                                </p:cTn>
                              </p:par>
                            </p:childTnLst>
                          </p:cTn>
                        </p:par>
                      </p:childTnLst>
                    </p:cTn>
                  </p:par>
                  <p:par>
                    <p:cTn id="273" fill="hold">
                      <p:stCondLst>
                        <p:cond delay="indefinite"/>
                      </p:stCondLst>
                      <p:childTnLst>
                        <p:par>
                          <p:cTn id="274" fill="hold">
                            <p:stCondLst>
                              <p:cond delay="0"/>
                            </p:stCondLst>
                            <p:childTnLst>
                              <p:par>
                                <p:cTn id="275" presetID="1" presetClass="entr" presetSubtype="0" fill="hold" grpId="0" nodeType="clickEffect">
                                  <p:stCondLst>
                                    <p:cond delay="0"/>
                                  </p:stCondLst>
                                  <p:childTnLst>
                                    <p:set>
                                      <p:cBhvr>
                                        <p:cTn id="276" dur="1" fill="hold">
                                          <p:stCondLst>
                                            <p:cond delay="0"/>
                                          </p:stCondLst>
                                        </p:cTn>
                                        <p:tgtEl>
                                          <p:spTgt spid="169"/>
                                        </p:tgtEl>
                                        <p:attrNameLst>
                                          <p:attrName>style.visibility</p:attrName>
                                        </p:attrNameLst>
                                      </p:cBhvr>
                                      <p:to>
                                        <p:strVal val="visible"/>
                                      </p:to>
                                    </p:set>
                                  </p:childTnLst>
                                </p:cTn>
                              </p:par>
                            </p:childTnLst>
                          </p:cTn>
                        </p:par>
                      </p:childTnLst>
                    </p:cTn>
                  </p:par>
                  <p:par>
                    <p:cTn id="277" fill="hold">
                      <p:stCondLst>
                        <p:cond delay="indefinite"/>
                      </p:stCondLst>
                      <p:childTnLst>
                        <p:par>
                          <p:cTn id="278" fill="hold">
                            <p:stCondLst>
                              <p:cond delay="0"/>
                            </p:stCondLst>
                            <p:childTnLst>
                              <p:par>
                                <p:cTn id="279" presetID="1" presetClass="entr" presetSubtype="0" fill="hold" nodeType="clickEffect">
                                  <p:stCondLst>
                                    <p:cond delay="0"/>
                                  </p:stCondLst>
                                  <p:childTnLst>
                                    <p:set>
                                      <p:cBhvr>
                                        <p:cTn id="280" dur="1" fill="hold">
                                          <p:stCondLst>
                                            <p:cond delay="0"/>
                                          </p:stCondLst>
                                        </p:cTn>
                                        <p:tgtEl>
                                          <p:spTgt spid="170"/>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176"/>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nodeType="clickEffect">
                                  <p:stCondLst>
                                    <p:cond delay="0"/>
                                  </p:stCondLst>
                                  <p:childTnLst>
                                    <p:set>
                                      <p:cBhvr>
                                        <p:cTn id="286" dur="1" fill="hold">
                                          <p:stCondLst>
                                            <p:cond delay="0"/>
                                          </p:stCondLst>
                                        </p:cTn>
                                        <p:tgtEl>
                                          <p:spTgt spid="172"/>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177"/>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nodeType="clickEffect">
                                  <p:stCondLst>
                                    <p:cond delay="0"/>
                                  </p:stCondLst>
                                  <p:childTnLst>
                                    <p:set>
                                      <p:cBhvr>
                                        <p:cTn id="292" dur="1" fill="hold">
                                          <p:stCondLst>
                                            <p:cond delay="0"/>
                                          </p:stCondLst>
                                        </p:cTn>
                                        <p:tgtEl>
                                          <p:spTgt spid="174"/>
                                        </p:tgtEl>
                                        <p:attrNameLst>
                                          <p:attrName>style.visibility</p:attrName>
                                        </p:attrNameLst>
                                      </p:cBhvr>
                                      <p:to>
                                        <p:strVal val="visible"/>
                                      </p:to>
                                    </p:set>
                                  </p:childTnLst>
                                </p:cTn>
                              </p:par>
                            </p:childTnLst>
                          </p:cTn>
                        </p:par>
                      </p:childTnLst>
                    </p:cTn>
                  </p:par>
                  <p:par>
                    <p:cTn id="293" fill="hold">
                      <p:stCondLst>
                        <p:cond delay="indefinite"/>
                      </p:stCondLst>
                      <p:childTnLst>
                        <p:par>
                          <p:cTn id="294" fill="hold">
                            <p:stCondLst>
                              <p:cond delay="0"/>
                            </p:stCondLst>
                            <p:childTnLst>
                              <p:par>
                                <p:cTn id="295" presetID="1" presetClass="entr" presetSubtype="0" fill="hold" nodeType="clickEffect">
                                  <p:stCondLst>
                                    <p:cond delay="0"/>
                                  </p:stCondLst>
                                  <p:childTnLst>
                                    <p:set>
                                      <p:cBhvr>
                                        <p:cTn id="296" dur="1" fill="hold">
                                          <p:stCondLst>
                                            <p:cond delay="0"/>
                                          </p:stCondLst>
                                        </p:cTn>
                                        <p:tgtEl>
                                          <p:spTgt spid="184"/>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nodeType="clickEffect">
                                  <p:stCondLst>
                                    <p:cond delay="0"/>
                                  </p:stCondLst>
                                  <p:childTnLst>
                                    <p:set>
                                      <p:cBhvr>
                                        <p:cTn id="300" dur="1" fill="hold">
                                          <p:stCondLst>
                                            <p:cond delay="0"/>
                                          </p:stCondLst>
                                        </p:cTn>
                                        <p:tgtEl>
                                          <p:spTgt spid="175"/>
                                        </p:tgtEl>
                                        <p:attrNameLst>
                                          <p:attrName>style.visibility</p:attrName>
                                        </p:attrNameLst>
                                      </p:cBhvr>
                                      <p:to>
                                        <p:strVal val="visible"/>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nodeType="clickEffect">
                                  <p:stCondLst>
                                    <p:cond delay="0"/>
                                  </p:stCondLst>
                                  <p:childTnLst>
                                    <p:set>
                                      <p:cBhvr>
                                        <p:cTn id="304"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56" grpId="0"/>
      <p:bldP spid="57" grpId="0"/>
      <p:bldP spid="58" grpId="0"/>
      <p:bldP spid="59" grpId="0"/>
      <p:bldP spid="60" grpId="0" animBg="1"/>
      <p:bldP spid="61" grpId="0"/>
      <p:bldP spid="62" grpId="0"/>
      <p:bldP spid="63" grpId="0" animBg="1"/>
      <p:bldP spid="71" grpId="0"/>
      <p:bldP spid="72" grpId="0"/>
      <p:bldP spid="73" grpId="0" animBg="1"/>
      <p:bldP spid="74" grpId="0"/>
      <p:bldP spid="75" grpId="0"/>
      <p:bldP spid="76" grpId="0" animBg="1"/>
      <p:bldP spid="77" grpId="0"/>
      <p:bldP spid="78" grpId="0"/>
      <p:bldP spid="99" grpId="0"/>
      <p:bldP spid="101" grpId="0" animBg="1"/>
      <p:bldP spid="104" grpId="0" animBg="1"/>
      <p:bldP spid="106" grpId="0" animBg="1"/>
      <p:bldP spid="116" grpId="0" animBg="1"/>
      <p:bldP spid="118" grpId="0" animBg="1"/>
      <p:bldP spid="168" grpId="0"/>
      <p:bldP spid="169" grpId="0"/>
      <p:bldP spid="176" grpId="0" animBg="1"/>
      <p:bldP spid="177" grpId="0" animBg="1"/>
      <p:bldP spid="55" grpId="0" animBg="1"/>
      <p:bldP spid="79" grpId="0" animBg="1"/>
      <p:bldP spid="84" grpId="0"/>
      <p:bldP spid="85" grpId="0"/>
      <p:bldP spid="89" grpId="0"/>
      <p:bldP spid="90" grpId="0"/>
      <p:bldP spid="91" grpId="0"/>
      <p:bldP spid="92" grpId="0" animBg="1"/>
      <p:bldP spid="92" grpId="1" animBg="1"/>
      <p:bldP spid="5" grpId="0" animBg="1"/>
      <p:bldP spid="93" grpId="0"/>
      <p:bldP spid="94" grpId="0" animBg="1"/>
      <p:bldP spid="94" grpId="1" animBg="1"/>
      <p:bldP spid="95" grpId="0"/>
      <p:bldP spid="96" grpId="0" animBg="1"/>
      <p:bldP spid="96" grpId="1" animBg="1"/>
      <p:bldP spid="97" grpId="0"/>
      <p:bldP spid="111" grpId="0"/>
      <p:bldP spid="112" grpId="0"/>
      <p:bldP spid="113" grpId="0" animBg="1"/>
      <p:bldP spid="113" grpId="1" animBg="1"/>
      <p:bldP spid="113" grpId="2" animBg="1"/>
      <p:bldP spid="114" grpId="0" animBg="1"/>
      <p:bldP spid="114" grpId="1" animBg="1"/>
      <p:bldP spid="115" grpId="0" animBg="1"/>
      <p:bldP spid="115" grpId="1" animBg="1"/>
      <p:bldP spid="115" grpId="2" animBg="1"/>
      <p:bldP spid="117" grpId="0"/>
      <p:bldP spid="119" grpId="0"/>
      <p:bldP spid="120" grpId="0"/>
      <p:bldP spid="121" grpId="0" animBg="1"/>
      <p:bldP spid="121" grpId="1" animBg="1"/>
      <p:bldP spid="122" grpId="0" animBg="1"/>
      <p:bldP spid="122" grpId="1" animBg="1"/>
      <p:bldP spid="123" grpId="0" animBg="1"/>
      <p:bldP spid="12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AA83310A-9301-4AB3-91BD-9B6AD5F7F60C}"/>
              </a:ext>
            </a:extLst>
          </p:cNvPr>
          <p:cNvGrpSpPr>
            <a:grpSpLocks noChangeAspect="1"/>
          </p:cNvGrpSpPr>
          <p:nvPr/>
        </p:nvGrpSpPr>
        <p:grpSpPr>
          <a:xfrm>
            <a:off x="5498315" y="2036087"/>
            <a:ext cx="3459418" cy="4252043"/>
            <a:chOff x="271309" y="232610"/>
            <a:chExt cx="4942026" cy="6074347"/>
          </a:xfrm>
        </p:grpSpPr>
        <p:pic>
          <p:nvPicPr>
            <p:cNvPr id="42" name="図 41"/>
            <p:cNvPicPr/>
            <p:nvPr/>
          </p:nvPicPr>
          <p:blipFill>
            <a:blip r:embed="rId2">
              <a:extLst>
                <a:ext uri="{28A0092B-C50C-407E-A947-70E740481C1C}">
                  <a14:useLocalDpi xmlns:a14="http://schemas.microsoft.com/office/drawing/2010/main" val="0"/>
                </a:ext>
              </a:extLst>
            </a:blip>
            <a:srcRect/>
            <a:stretch>
              <a:fillRect/>
            </a:stretch>
          </p:blipFill>
          <p:spPr bwMode="auto">
            <a:xfrm>
              <a:off x="365785" y="756907"/>
              <a:ext cx="4150174" cy="5550050"/>
            </a:xfrm>
            <a:prstGeom prst="rect">
              <a:avLst/>
            </a:prstGeom>
            <a:noFill/>
            <a:ln>
              <a:noFill/>
            </a:ln>
          </p:spPr>
        </p:pic>
        <p:sp>
          <p:nvSpPr>
            <p:cNvPr id="43" name="Line 62"/>
            <p:cNvSpPr>
              <a:spLocks noChangeShapeType="1"/>
            </p:cNvSpPr>
            <p:nvPr/>
          </p:nvSpPr>
          <p:spPr bwMode="auto">
            <a:xfrm>
              <a:off x="271309" y="2462367"/>
              <a:ext cx="2476979" cy="1"/>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sz="2400" i="1">
                <a:solidFill>
                  <a:srgbClr val="000000"/>
                </a:solidFill>
                <a:ea typeface="ＭＳ Ｐゴシック" pitchFamily="50" charset="-128"/>
              </a:endParaRPr>
            </a:p>
          </p:txBody>
        </p:sp>
        <p:sp>
          <p:nvSpPr>
            <p:cNvPr id="46" name="Line 62"/>
            <p:cNvSpPr>
              <a:spLocks noChangeShapeType="1"/>
            </p:cNvSpPr>
            <p:nvPr/>
          </p:nvSpPr>
          <p:spPr bwMode="auto">
            <a:xfrm flipV="1">
              <a:off x="502957" y="480805"/>
              <a:ext cx="1" cy="5018046"/>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sz="2400" i="1">
                <a:solidFill>
                  <a:srgbClr val="000000"/>
                </a:solidFill>
                <a:ea typeface="ＭＳ Ｐゴシック" pitchFamily="50" charset="-128"/>
              </a:endParaRPr>
            </a:p>
          </p:txBody>
        </p:sp>
        <p:sp>
          <p:nvSpPr>
            <p:cNvPr id="48" name="Rectangle 88"/>
            <p:cNvSpPr>
              <a:spLocks noChangeArrowheads="1"/>
            </p:cNvSpPr>
            <p:nvPr/>
          </p:nvSpPr>
          <p:spPr bwMode="auto">
            <a:xfrm>
              <a:off x="2643269" y="2249330"/>
              <a:ext cx="438721" cy="659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x</a:t>
              </a:r>
              <a:endParaRPr lang="en-US" altLang="ja-JP" sz="2400" baseline="-25000" dirty="0">
                <a:solidFill>
                  <a:srgbClr val="000000"/>
                </a:solidFill>
                <a:latin typeface="Bookman Old Style" pitchFamily="18" charset="0"/>
                <a:ea typeface="ＭＳ Ｐゴシック" pitchFamily="50" charset="-128"/>
              </a:endParaRPr>
            </a:p>
          </p:txBody>
        </p:sp>
        <p:sp>
          <p:nvSpPr>
            <p:cNvPr id="49" name="Rectangle 88"/>
            <p:cNvSpPr>
              <a:spLocks noChangeArrowheads="1"/>
            </p:cNvSpPr>
            <p:nvPr/>
          </p:nvSpPr>
          <p:spPr bwMode="auto">
            <a:xfrm>
              <a:off x="514316" y="232610"/>
              <a:ext cx="438721" cy="659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y</a:t>
              </a:r>
              <a:endParaRPr lang="en-US" altLang="ja-JP" sz="2400" baseline="-25000" dirty="0">
                <a:solidFill>
                  <a:srgbClr val="000000"/>
                </a:solidFill>
                <a:latin typeface="Bookman Old Style" pitchFamily="18" charset="0"/>
                <a:ea typeface="ＭＳ Ｐゴシック" pitchFamily="50" charset="-128"/>
              </a:endParaRPr>
            </a:p>
          </p:txBody>
        </p:sp>
        <p:sp>
          <p:nvSpPr>
            <p:cNvPr id="50" name="Line 62"/>
            <p:cNvSpPr>
              <a:spLocks noChangeShapeType="1"/>
            </p:cNvSpPr>
            <p:nvPr/>
          </p:nvSpPr>
          <p:spPr bwMode="auto">
            <a:xfrm>
              <a:off x="2518121" y="1678596"/>
              <a:ext cx="2223511" cy="1"/>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sz="2400" i="1">
                <a:solidFill>
                  <a:srgbClr val="000000"/>
                </a:solidFill>
                <a:ea typeface="ＭＳ Ｐゴシック" pitchFamily="50" charset="-128"/>
              </a:endParaRPr>
            </a:p>
          </p:txBody>
        </p:sp>
        <p:sp>
          <p:nvSpPr>
            <p:cNvPr id="51" name="Line 62"/>
            <p:cNvSpPr>
              <a:spLocks noChangeShapeType="1"/>
            </p:cNvSpPr>
            <p:nvPr/>
          </p:nvSpPr>
          <p:spPr bwMode="auto">
            <a:xfrm flipV="1">
              <a:off x="3546603" y="576487"/>
              <a:ext cx="1" cy="218546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sz="2400" i="1">
                <a:solidFill>
                  <a:srgbClr val="000000"/>
                </a:solidFill>
                <a:ea typeface="ＭＳ Ｐゴシック" pitchFamily="50" charset="-128"/>
              </a:endParaRPr>
            </a:p>
          </p:txBody>
        </p:sp>
        <p:sp>
          <p:nvSpPr>
            <p:cNvPr id="52" name="Rectangle 88"/>
            <p:cNvSpPr>
              <a:spLocks noChangeArrowheads="1"/>
            </p:cNvSpPr>
            <p:nvPr/>
          </p:nvSpPr>
          <p:spPr bwMode="auto">
            <a:xfrm>
              <a:off x="4602698" y="1230427"/>
              <a:ext cx="610637" cy="659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x'</a:t>
              </a:r>
              <a:endParaRPr lang="en-US" altLang="ja-JP" sz="2400" baseline="-25000" dirty="0">
                <a:solidFill>
                  <a:srgbClr val="000000"/>
                </a:solidFill>
                <a:latin typeface="Bookman Old Style" pitchFamily="18" charset="0"/>
                <a:ea typeface="ＭＳ Ｐゴシック" pitchFamily="50" charset="-128"/>
              </a:endParaRPr>
            </a:p>
          </p:txBody>
        </p:sp>
        <p:sp>
          <p:nvSpPr>
            <p:cNvPr id="53" name="Rectangle 88"/>
            <p:cNvSpPr>
              <a:spLocks noChangeArrowheads="1"/>
            </p:cNvSpPr>
            <p:nvPr/>
          </p:nvSpPr>
          <p:spPr bwMode="auto">
            <a:xfrm>
              <a:off x="3584088" y="232610"/>
              <a:ext cx="675793" cy="659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y'</a:t>
              </a:r>
              <a:endParaRPr lang="en-US" altLang="ja-JP" sz="2400" baseline="-25000" dirty="0">
                <a:solidFill>
                  <a:srgbClr val="000000"/>
                </a:solidFill>
                <a:latin typeface="Bookman Old Style" pitchFamily="18" charset="0"/>
                <a:ea typeface="ＭＳ Ｐゴシック" pitchFamily="50" charset="-128"/>
              </a:endParaRPr>
            </a:p>
          </p:txBody>
        </p:sp>
      </p:grpSp>
      <p:grpSp>
        <p:nvGrpSpPr>
          <p:cNvPr id="3" name="グループ化 2">
            <a:extLst>
              <a:ext uri="{FF2B5EF4-FFF2-40B4-BE49-F238E27FC236}">
                <a16:creationId xmlns:a16="http://schemas.microsoft.com/office/drawing/2014/main" id="{A7F8253A-EAE5-48D3-9CA1-209D5328DF24}"/>
              </a:ext>
            </a:extLst>
          </p:cNvPr>
          <p:cNvGrpSpPr/>
          <p:nvPr/>
        </p:nvGrpSpPr>
        <p:grpSpPr>
          <a:xfrm>
            <a:off x="392949" y="700017"/>
            <a:ext cx="4890644" cy="5828725"/>
            <a:chOff x="425074" y="876488"/>
            <a:chExt cx="4890644" cy="5828725"/>
          </a:xfrm>
        </p:grpSpPr>
        <p:pic>
          <p:nvPicPr>
            <p:cNvPr id="45" name="図 44">
              <a:extLst>
                <a:ext uri="{FF2B5EF4-FFF2-40B4-BE49-F238E27FC236}">
                  <a16:creationId xmlns:a16="http://schemas.microsoft.com/office/drawing/2014/main" id="{24E97B89-4F41-4EF1-814E-A2C428FD9B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5074" y="985213"/>
              <a:ext cx="4773826" cy="5720000"/>
            </a:xfrm>
            <a:prstGeom prst="rect">
              <a:avLst/>
            </a:prstGeom>
            <a:noFill/>
            <a:ln>
              <a:noFill/>
            </a:ln>
          </p:spPr>
        </p:pic>
        <p:sp>
          <p:nvSpPr>
            <p:cNvPr id="47" name="Rectangle 88">
              <a:extLst>
                <a:ext uri="{FF2B5EF4-FFF2-40B4-BE49-F238E27FC236}">
                  <a16:creationId xmlns:a16="http://schemas.microsoft.com/office/drawing/2014/main" id="{FDBF3E22-D1F2-442D-BCB5-B8A27E34FE3E}"/>
                </a:ext>
              </a:extLst>
            </p:cNvPr>
            <p:cNvSpPr>
              <a:spLocks noChangeArrowheads="1"/>
            </p:cNvSpPr>
            <p:nvPr/>
          </p:nvSpPr>
          <p:spPr bwMode="auto">
            <a:xfrm>
              <a:off x="3178744" y="2829401"/>
              <a:ext cx="3071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x</a:t>
              </a:r>
              <a:endParaRPr lang="en-US" altLang="ja-JP" sz="2400" baseline="-25000" dirty="0">
                <a:solidFill>
                  <a:srgbClr val="000000"/>
                </a:solidFill>
                <a:latin typeface="Bookman Old Style" pitchFamily="18" charset="0"/>
                <a:ea typeface="ＭＳ Ｐゴシック" pitchFamily="50" charset="-128"/>
              </a:endParaRPr>
            </a:p>
          </p:txBody>
        </p:sp>
        <p:sp>
          <p:nvSpPr>
            <p:cNvPr id="54" name="Rectangle 88">
              <a:extLst>
                <a:ext uri="{FF2B5EF4-FFF2-40B4-BE49-F238E27FC236}">
                  <a16:creationId xmlns:a16="http://schemas.microsoft.com/office/drawing/2014/main" id="{630EB0C7-5621-4C77-ACE0-D16CE2BB0008}"/>
                </a:ext>
              </a:extLst>
            </p:cNvPr>
            <p:cNvSpPr>
              <a:spLocks noChangeArrowheads="1"/>
            </p:cNvSpPr>
            <p:nvPr/>
          </p:nvSpPr>
          <p:spPr bwMode="auto">
            <a:xfrm>
              <a:off x="1234906" y="876488"/>
              <a:ext cx="3071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y</a:t>
              </a:r>
              <a:endParaRPr lang="en-US" altLang="ja-JP" sz="2400" baseline="-25000" dirty="0">
                <a:solidFill>
                  <a:srgbClr val="000000"/>
                </a:solidFill>
                <a:latin typeface="Bookman Old Style" pitchFamily="18" charset="0"/>
                <a:ea typeface="ＭＳ Ｐゴシック" pitchFamily="50" charset="-128"/>
              </a:endParaRPr>
            </a:p>
          </p:txBody>
        </p:sp>
        <p:sp>
          <p:nvSpPr>
            <p:cNvPr id="55" name="Rectangle 88">
              <a:extLst>
                <a:ext uri="{FF2B5EF4-FFF2-40B4-BE49-F238E27FC236}">
                  <a16:creationId xmlns:a16="http://schemas.microsoft.com/office/drawing/2014/main" id="{B1D85FF6-CCE0-4B7E-BCF7-736CF60437C7}"/>
                </a:ext>
              </a:extLst>
            </p:cNvPr>
            <p:cNvSpPr>
              <a:spLocks noChangeArrowheads="1"/>
            </p:cNvSpPr>
            <p:nvPr/>
          </p:nvSpPr>
          <p:spPr bwMode="auto">
            <a:xfrm>
              <a:off x="4888272" y="1750893"/>
              <a:ext cx="4274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x'</a:t>
              </a:r>
              <a:endParaRPr lang="en-US" altLang="ja-JP" sz="2400" baseline="-25000" dirty="0">
                <a:solidFill>
                  <a:srgbClr val="000000"/>
                </a:solidFill>
                <a:latin typeface="Bookman Old Style" pitchFamily="18" charset="0"/>
                <a:ea typeface="ＭＳ Ｐゴシック" pitchFamily="50" charset="-128"/>
              </a:endParaRPr>
            </a:p>
          </p:txBody>
        </p:sp>
        <p:sp>
          <p:nvSpPr>
            <p:cNvPr id="56" name="Rectangle 88">
              <a:extLst>
                <a:ext uri="{FF2B5EF4-FFF2-40B4-BE49-F238E27FC236}">
                  <a16:creationId xmlns:a16="http://schemas.microsoft.com/office/drawing/2014/main" id="{604880C0-3278-4AE3-92C7-81FEE804A85F}"/>
                </a:ext>
              </a:extLst>
            </p:cNvPr>
            <p:cNvSpPr>
              <a:spLocks noChangeArrowheads="1"/>
            </p:cNvSpPr>
            <p:nvPr/>
          </p:nvSpPr>
          <p:spPr bwMode="auto">
            <a:xfrm>
              <a:off x="4183611" y="876488"/>
              <a:ext cx="4730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sz="2400" i="1" dirty="0">
                  <a:solidFill>
                    <a:srgbClr val="000000"/>
                  </a:solidFill>
                  <a:latin typeface="Bookman Old Style" pitchFamily="18" charset="0"/>
                  <a:ea typeface="ＭＳ Ｐゴシック" pitchFamily="50" charset="-128"/>
                </a:rPr>
                <a:t>y'</a:t>
              </a:r>
              <a:endParaRPr lang="en-US" altLang="ja-JP" sz="2400" baseline="-25000" dirty="0">
                <a:solidFill>
                  <a:srgbClr val="000000"/>
                </a:solidFill>
                <a:latin typeface="Bookman Old Style" pitchFamily="18" charset="0"/>
                <a:ea typeface="ＭＳ Ｐゴシック" pitchFamily="50" charset="-128"/>
              </a:endParaRPr>
            </a:p>
          </p:txBody>
        </p:sp>
      </p:grpSp>
    </p:spTree>
    <p:extLst>
      <p:ext uri="{BB962C8B-B14F-4D97-AF65-F5344CB8AC3E}">
        <p14:creationId xmlns:p14="http://schemas.microsoft.com/office/powerpoint/2010/main" val="97591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28575"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2800" b="0" i="1"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154832</TotalTime>
  <Words>3090</Words>
  <Application>Microsoft Office PowerPoint</Application>
  <PresentationFormat>画面に合わせる (4:3)</PresentationFormat>
  <Paragraphs>658</Paragraphs>
  <Slides>23</Slides>
  <Notes>3</Notes>
  <HiddenSlides>0</HiddenSlides>
  <MMClips>0</MMClips>
  <ScaleCrop>false</ScaleCrop>
  <HeadingPairs>
    <vt:vector size="10" baseType="variant">
      <vt:variant>
        <vt:lpstr>使用されているフォント</vt:lpstr>
      </vt:variant>
      <vt:variant>
        <vt:i4>7</vt:i4>
      </vt:variant>
      <vt:variant>
        <vt:lpstr>テーマ</vt:lpstr>
      </vt:variant>
      <vt:variant>
        <vt:i4>2</vt:i4>
      </vt:variant>
      <vt:variant>
        <vt:lpstr>埋め込まれた OLE サーバー</vt:lpstr>
      </vt:variant>
      <vt:variant>
        <vt:i4>2</vt:i4>
      </vt:variant>
      <vt:variant>
        <vt:lpstr>スライド タイトル</vt:lpstr>
      </vt:variant>
      <vt:variant>
        <vt:i4>23</vt:i4>
      </vt:variant>
      <vt:variant>
        <vt:lpstr>目的別スライド ショー</vt:lpstr>
      </vt:variant>
      <vt:variant>
        <vt:i4>15</vt:i4>
      </vt:variant>
    </vt:vector>
  </HeadingPairs>
  <TitlesOfParts>
    <vt:vector size="49" baseType="lpstr">
      <vt:lpstr>ＭＳ Ｐゴシック</vt:lpstr>
      <vt:lpstr>ＭＳ Ｐ明朝</vt:lpstr>
      <vt:lpstr>ＭＳ 明朝</vt:lpstr>
      <vt:lpstr>Bookman Old Style</vt:lpstr>
      <vt:lpstr>Century</vt:lpstr>
      <vt:lpstr>Symbol</vt:lpstr>
      <vt:lpstr>Times New Roman</vt:lpstr>
      <vt:lpstr>2_新しいﾌﾟﾚｾﾞﾝﾃｰｼｮﾝ</vt:lpstr>
      <vt:lpstr>6_新しいﾌﾟﾚｾﾞﾝﾃｰｼｮﾝ</vt:lpstr>
      <vt:lpstr>Equation</vt:lpstr>
      <vt:lpstr>数式</vt:lpstr>
      <vt:lpstr>基礎物理学Ⅰ／＜4＞第12回　剛体の釣合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例2</vt:lpstr>
      <vt:lpstr>PowerPoint プレゼンテーション</vt:lpstr>
      <vt:lpstr>PowerPoint プレゼンテーション</vt:lpstr>
      <vt:lpstr>PowerPoint プレゼンテーション</vt:lpstr>
      <vt:lpstr>例3</vt:lpstr>
      <vt:lpstr>PowerPoint プレゼンテーション</vt:lpstr>
      <vt:lpstr>PowerPoint プレゼンテーション</vt:lpstr>
      <vt:lpstr>PowerPoint プレゼンテーション</vt:lpstr>
      <vt:lpstr>PowerPoint プレゼンテーション</vt:lpstr>
      <vt:lpstr>課題演習</vt:lpstr>
      <vt:lpstr>第12回課題</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abcms</cp:lastModifiedBy>
  <cp:revision>1839</cp:revision>
  <cp:lastPrinted>2002-01-30T02:01:24Z</cp:lastPrinted>
  <dcterms:created xsi:type="dcterms:W3CDTF">2001-12-01T11:59:04Z</dcterms:created>
  <dcterms:modified xsi:type="dcterms:W3CDTF">2020-07-09T15:17:15Z</dcterms:modified>
</cp:coreProperties>
</file>